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2" r:id="rId5"/>
    <p:sldId id="260" r:id="rId6"/>
    <p:sldId id="263" r:id="rId7"/>
    <p:sldId id="264" r:id="rId8"/>
    <p:sldId id="267" r:id="rId9"/>
    <p:sldId id="266" r:id="rId10"/>
    <p:sldId id="265" r:id="rId11"/>
    <p:sldId id="268" r:id="rId12"/>
    <p:sldId id="269" r:id="rId13"/>
    <p:sldId id="270" r:id="rId14"/>
    <p:sldId id="272" r:id="rId15"/>
    <p:sldId id="271" r:id="rId16"/>
    <p:sldId id="273" r:id="rId17"/>
    <p:sldId id="274" r:id="rId18"/>
    <p:sldId id="275" r:id="rId19"/>
    <p:sldId id="276" r:id="rId20"/>
    <p:sldId id="277" r:id="rId21"/>
    <p:sldId id="278" r:id="rId22"/>
    <p:sldId id="280" r:id="rId23"/>
    <p:sldId id="279" r:id="rId24"/>
    <p:sldId id="281" r:id="rId25"/>
    <p:sldId id="282" r:id="rId26"/>
    <p:sldId id="283" r:id="rId27"/>
    <p:sldId id="284" r:id="rId28"/>
    <p:sldId id="285" r:id="rId29"/>
    <p:sldId id="287" r:id="rId30"/>
    <p:sldId id="286" r:id="rId31"/>
    <p:sldId id="289" r:id="rId32"/>
    <p:sldId id="288" r:id="rId33"/>
    <p:sldId id="290" r:id="rId34"/>
    <p:sldId id="292" r:id="rId35"/>
    <p:sldId id="293" r:id="rId36"/>
    <p:sldId id="294" r:id="rId37"/>
    <p:sldId id="296" r:id="rId38"/>
    <p:sldId id="295" r:id="rId39"/>
    <p:sldId id="298" r:id="rId40"/>
    <p:sldId id="299" r:id="rId41"/>
    <p:sldId id="300" r:id="rId4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B97FF2-5DB6-3EC3-4C45-0800424ABC22}" v="1356" dt="2020-02-08T13:24:21.8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6D99AD-E2A9-4962-A4BC-F53E21A0873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0B2B6D53-44D5-4FC7-9EBA-AFA439118689}">
      <dgm:prSet/>
      <dgm:spPr/>
      <dgm:t>
        <a:bodyPr/>
        <a:lstStyle/>
        <a:p>
          <a:pPr rtl="0"/>
          <a:r>
            <a:rPr lang="en-IE" b="1" dirty="0"/>
            <a:t>A</a:t>
          </a:r>
          <a:r>
            <a:rPr lang="en-IE" dirty="0"/>
            <a:t> -</a:t>
          </a:r>
          <a:r>
            <a:rPr lang="en-IE" dirty="0">
              <a:latin typeface="Avenir Next LT Pro"/>
            </a:rPr>
            <a:t> </a:t>
          </a:r>
          <a:r>
            <a:rPr lang="en-IE" dirty="0"/>
            <a:t>made up of 3 </a:t>
          </a:r>
          <a:r>
            <a:rPr lang="en-IE" dirty="0">
              <a:latin typeface="Avenir Next LT Pro"/>
            </a:rPr>
            <a:t>accounts</a:t>
          </a:r>
          <a:r>
            <a:rPr lang="en-IE" dirty="0"/>
            <a:t> – 1. Trading Account, 2. Profit and loss account and </a:t>
          </a:r>
          <a:r>
            <a:rPr lang="en-IE" dirty="0">
              <a:latin typeface="Avenir Next LT Pro"/>
            </a:rPr>
            <a:t>3. the</a:t>
          </a:r>
          <a:r>
            <a:rPr lang="en-IE" dirty="0"/>
            <a:t> Appropriation account.</a:t>
          </a:r>
          <a:endParaRPr lang="en-US" dirty="0"/>
        </a:p>
      </dgm:t>
    </dgm:pt>
    <dgm:pt modelId="{52FFB55E-912A-4225-A8E5-400A90C9F168}" type="parTrans" cxnId="{86EE91B7-59E8-4E1F-B3C7-FF9F435CEA26}">
      <dgm:prSet/>
      <dgm:spPr/>
      <dgm:t>
        <a:bodyPr/>
        <a:lstStyle/>
        <a:p>
          <a:endParaRPr lang="en-US"/>
        </a:p>
      </dgm:t>
    </dgm:pt>
    <dgm:pt modelId="{BC9EC478-A0C6-4D4D-BBDF-3F512374F36C}" type="sibTrans" cxnId="{86EE91B7-59E8-4E1F-B3C7-FF9F435CEA26}">
      <dgm:prSet/>
      <dgm:spPr/>
      <dgm:t>
        <a:bodyPr/>
        <a:lstStyle/>
        <a:p>
          <a:endParaRPr lang="en-US"/>
        </a:p>
      </dgm:t>
    </dgm:pt>
    <dgm:pt modelId="{CFDB169F-17D9-48E5-8D5F-76C01A4D428B}">
      <dgm:prSet/>
      <dgm:spPr/>
      <dgm:t>
        <a:bodyPr/>
        <a:lstStyle/>
        <a:p>
          <a:pPr rtl="0"/>
          <a:r>
            <a:rPr lang="en-IE" b="1" dirty="0"/>
            <a:t>B</a:t>
          </a:r>
          <a:r>
            <a:rPr lang="en-IE" dirty="0"/>
            <a:t>- </a:t>
          </a:r>
          <a:r>
            <a:rPr lang="en-IE" dirty="0">
              <a:latin typeface="Avenir Next LT Pro"/>
            </a:rPr>
            <a:t>a section</a:t>
          </a:r>
          <a:r>
            <a:rPr lang="en-IE" dirty="0"/>
            <a:t> </a:t>
          </a:r>
          <a:r>
            <a:rPr lang="en-IE" dirty="0">
              <a:latin typeface="Avenir Next LT Pro"/>
            </a:rPr>
            <a:t>to calculate</a:t>
          </a:r>
          <a:r>
            <a:rPr lang="en-IE" dirty="0"/>
            <a:t> the gross profit (or loss) of the company.</a:t>
          </a:r>
          <a:r>
            <a:rPr lang="en-IE" dirty="0">
              <a:latin typeface="Avenir Next LT Pro"/>
            </a:rPr>
            <a:t> </a:t>
          </a:r>
          <a:endParaRPr lang="en-US" dirty="0"/>
        </a:p>
      </dgm:t>
    </dgm:pt>
    <dgm:pt modelId="{DDD2284F-E557-4C6F-A904-65CE84F9B5AF}" type="parTrans" cxnId="{F6606869-9A35-4A7F-8888-C70610369D55}">
      <dgm:prSet/>
      <dgm:spPr/>
      <dgm:t>
        <a:bodyPr/>
        <a:lstStyle/>
        <a:p>
          <a:endParaRPr lang="en-US"/>
        </a:p>
      </dgm:t>
    </dgm:pt>
    <dgm:pt modelId="{8A74F734-1B71-4AE3-B661-50435518398D}" type="sibTrans" cxnId="{F6606869-9A35-4A7F-8888-C70610369D55}">
      <dgm:prSet/>
      <dgm:spPr/>
      <dgm:t>
        <a:bodyPr/>
        <a:lstStyle/>
        <a:p>
          <a:endParaRPr lang="en-US"/>
        </a:p>
      </dgm:t>
    </dgm:pt>
    <dgm:pt modelId="{EE5A8360-78E6-40E1-BB53-3915B1E3B95F}">
      <dgm:prSet/>
      <dgm:spPr/>
      <dgm:t>
        <a:bodyPr/>
        <a:lstStyle/>
        <a:p>
          <a:pPr rtl="0"/>
          <a:r>
            <a:rPr lang="en-IE" b="1" dirty="0"/>
            <a:t>C</a:t>
          </a:r>
          <a:r>
            <a:rPr lang="en-IE" dirty="0"/>
            <a:t>- </a:t>
          </a:r>
          <a:r>
            <a:rPr lang="en-IE" dirty="0">
              <a:latin typeface="Avenir Next LT Pro"/>
            </a:rPr>
            <a:t>also</a:t>
          </a:r>
          <a:r>
            <a:rPr lang="en-IE" dirty="0"/>
            <a:t> known as the expense section and is used to calculate the net profit.</a:t>
          </a:r>
          <a:r>
            <a:rPr lang="en-IE" dirty="0">
              <a:latin typeface="Avenir Next LT Pro"/>
            </a:rPr>
            <a:t> </a:t>
          </a:r>
          <a:endParaRPr lang="en-US" dirty="0"/>
        </a:p>
      </dgm:t>
    </dgm:pt>
    <dgm:pt modelId="{F90620BA-07B6-431A-8081-2F2ABA06969A}" type="parTrans" cxnId="{7096E22E-F0E8-4B97-A735-019EA791C877}">
      <dgm:prSet/>
      <dgm:spPr/>
      <dgm:t>
        <a:bodyPr/>
        <a:lstStyle/>
        <a:p>
          <a:endParaRPr lang="en-US"/>
        </a:p>
      </dgm:t>
    </dgm:pt>
    <dgm:pt modelId="{9B44A0D9-445C-45B0-8628-386651F458F9}" type="sibTrans" cxnId="{7096E22E-F0E8-4B97-A735-019EA791C877}">
      <dgm:prSet/>
      <dgm:spPr/>
      <dgm:t>
        <a:bodyPr/>
        <a:lstStyle/>
        <a:p>
          <a:endParaRPr lang="en-US"/>
        </a:p>
      </dgm:t>
    </dgm:pt>
    <dgm:pt modelId="{9AC9B9CF-3F7A-40B9-8F38-5E31503C1D9E}">
      <dgm:prSet/>
      <dgm:spPr/>
      <dgm:t>
        <a:bodyPr/>
        <a:lstStyle/>
        <a:p>
          <a:pPr rtl="0"/>
          <a:r>
            <a:rPr lang="en-IE" b="1" dirty="0"/>
            <a:t>D </a:t>
          </a:r>
          <a:r>
            <a:rPr lang="en-IE" b="1" dirty="0">
              <a:latin typeface="Avenir Next LT Pro"/>
            </a:rPr>
            <a:t>– </a:t>
          </a:r>
          <a:r>
            <a:rPr lang="en-IE" dirty="0">
              <a:latin typeface="Avenir Next LT Pro"/>
            </a:rPr>
            <a:t>is a section</a:t>
          </a:r>
          <a:r>
            <a:rPr lang="en-IE" dirty="0"/>
            <a:t> </a:t>
          </a:r>
          <a:r>
            <a:rPr lang="en-IE" dirty="0">
              <a:latin typeface="Avenir Next LT Pro"/>
            </a:rPr>
            <a:t>that </a:t>
          </a:r>
          <a:r>
            <a:rPr lang="en-IE" dirty="0"/>
            <a:t>shows how much dividend were given to shareholders and how much reserves (money left over) the company has.</a:t>
          </a:r>
          <a:r>
            <a:rPr lang="en-IE" dirty="0">
              <a:latin typeface="Avenir Next LT Pro"/>
            </a:rPr>
            <a:t> </a:t>
          </a:r>
          <a:endParaRPr lang="en-US" dirty="0"/>
        </a:p>
      </dgm:t>
    </dgm:pt>
    <dgm:pt modelId="{90BA8E8A-7E64-4C86-A7B6-479BE27B73EA}" type="parTrans" cxnId="{34AE8C50-819E-4CB0-B4C2-2BBA8B649123}">
      <dgm:prSet/>
      <dgm:spPr/>
      <dgm:t>
        <a:bodyPr/>
        <a:lstStyle/>
        <a:p>
          <a:endParaRPr lang="en-US"/>
        </a:p>
      </dgm:t>
    </dgm:pt>
    <dgm:pt modelId="{136F44E0-41D5-4EAA-A37D-0A7CBB0408AB}" type="sibTrans" cxnId="{34AE8C50-819E-4CB0-B4C2-2BBA8B649123}">
      <dgm:prSet/>
      <dgm:spPr/>
      <dgm:t>
        <a:bodyPr/>
        <a:lstStyle/>
        <a:p>
          <a:endParaRPr lang="en-US"/>
        </a:p>
      </dgm:t>
    </dgm:pt>
    <dgm:pt modelId="{9F2B01A9-383F-4AB9-A295-C4E22281905C}" type="pres">
      <dgm:prSet presAssocID="{486D99AD-E2A9-4962-A4BC-F53E21A0873D}" presName="linear" presStyleCnt="0">
        <dgm:presLayoutVars>
          <dgm:animLvl val="lvl"/>
          <dgm:resizeHandles val="exact"/>
        </dgm:presLayoutVars>
      </dgm:prSet>
      <dgm:spPr/>
    </dgm:pt>
    <dgm:pt modelId="{0292A9EC-CC19-4271-AAAD-914127D13F55}" type="pres">
      <dgm:prSet presAssocID="{0B2B6D53-44D5-4FC7-9EBA-AFA43911868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64300A39-B4CB-4CAD-AD0D-6DC874408E7A}" type="pres">
      <dgm:prSet presAssocID="{BC9EC478-A0C6-4D4D-BBDF-3F512374F36C}" presName="spacer" presStyleCnt="0"/>
      <dgm:spPr/>
    </dgm:pt>
    <dgm:pt modelId="{F104FACB-3D05-4C83-AB45-88062E6F88DA}" type="pres">
      <dgm:prSet presAssocID="{CFDB169F-17D9-48E5-8D5F-76C01A4D428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26992E4-969E-49B1-9C5D-0035C11C0E74}" type="pres">
      <dgm:prSet presAssocID="{8A74F734-1B71-4AE3-B661-50435518398D}" presName="spacer" presStyleCnt="0"/>
      <dgm:spPr/>
    </dgm:pt>
    <dgm:pt modelId="{FFF9C28F-3E49-4ED3-B70E-734256ED9F08}" type="pres">
      <dgm:prSet presAssocID="{EE5A8360-78E6-40E1-BB53-3915B1E3B95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B4F2A84-88F8-44E7-8158-3B9EF7EFC85D}" type="pres">
      <dgm:prSet presAssocID="{9B44A0D9-445C-45B0-8628-386651F458F9}" presName="spacer" presStyleCnt="0"/>
      <dgm:spPr/>
    </dgm:pt>
    <dgm:pt modelId="{AEF7F8F6-4D66-4F1F-A692-D3AD649C4BBF}" type="pres">
      <dgm:prSet presAssocID="{9AC9B9CF-3F7A-40B9-8F38-5E31503C1D9E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7096E22E-F0E8-4B97-A735-019EA791C877}" srcId="{486D99AD-E2A9-4962-A4BC-F53E21A0873D}" destId="{EE5A8360-78E6-40E1-BB53-3915B1E3B95F}" srcOrd="2" destOrd="0" parTransId="{F90620BA-07B6-431A-8081-2F2ABA06969A}" sibTransId="{9B44A0D9-445C-45B0-8628-386651F458F9}"/>
    <dgm:cxn modelId="{AFBB9362-36B5-465B-BB7E-C93B244FBC1F}" type="presOf" srcId="{CFDB169F-17D9-48E5-8D5F-76C01A4D428B}" destId="{F104FACB-3D05-4C83-AB45-88062E6F88DA}" srcOrd="0" destOrd="0" presId="urn:microsoft.com/office/officeart/2005/8/layout/vList2"/>
    <dgm:cxn modelId="{F6606869-9A35-4A7F-8888-C70610369D55}" srcId="{486D99AD-E2A9-4962-A4BC-F53E21A0873D}" destId="{CFDB169F-17D9-48E5-8D5F-76C01A4D428B}" srcOrd="1" destOrd="0" parTransId="{DDD2284F-E557-4C6F-A904-65CE84F9B5AF}" sibTransId="{8A74F734-1B71-4AE3-B661-50435518398D}"/>
    <dgm:cxn modelId="{796B364A-593C-4980-A9C8-8252918CB8E4}" type="presOf" srcId="{9AC9B9CF-3F7A-40B9-8F38-5E31503C1D9E}" destId="{AEF7F8F6-4D66-4F1F-A692-D3AD649C4BBF}" srcOrd="0" destOrd="0" presId="urn:microsoft.com/office/officeart/2005/8/layout/vList2"/>
    <dgm:cxn modelId="{34AE8C50-819E-4CB0-B4C2-2BBA8B649123}" srcId="{486D99AD-E2A9-4962-A4BC-F53E21A0873D}" destId="{9AC9B9CF-3F7A-40B9-8F38-5E31503C1D9E}" srcOrd="3" destOrd="0" parTransId="{90BA8E8A-7E64-4C86-A7B6-479BE27B73EA}" sibTransId="{136F44E0-41D5-4EAA-A37D-0A7CBB0408AB}"/>
    <dgm:cxn modelId="{FFA1907D-4929-4899-A3FD-E58663621E99}" type="presOf" srcId="{0B2B6D53-44D5-4FC7-9EBA-AFA439118689}" destId="{0292A9EC-CC19-4271-AAAD-914127D13F55}" srcOrd="0" destOrd="0" presId="urn:microsoft.com/office/officeart/2005/8/layout/vList2"/>
    <dgm:cxn modelId="{8461E5B3-F9F4-4DA4-99D7-D68CBC83CD62}" type="presOf" srcId="{EE5A8360-78E6-40E1-BB53-3915B1E3B95F}" destId="{FFF9C28F-3E49-4ED3-B70E-734256ED9F08}" srcOrd="0" destOrd="0" presId="urn:microsoft.com/office/officeart/2005/8/layout/vList2"/>
    <dgm:cxn modelId="{86EE91B7-59E8-4E1F-B3C7-FF9F435CEA26}" srcId="{486D99AD-E2A9-4962-A4BC-F53E21A0873D}" destId="{0B2B6D53-44D5-4FC7-9EBA-AFA439118689}" srcOrd="0" destOrd="0" parTransId="{52FFB55E-912A-4225-A8E5-400A90C9F168}" sibTransId="{BC9EC478-A0C6-4D4D-BBDF-3F512374F36C}"/>
    <dgm:cxn modelId="{FA2CB2F4-5504-4C47-A8AE-72CC6C6883A3}" type="presOf" srcId="{486D99AD-E2A9-4962-A4BC-F53E21A0873D}" destId="{9F2B01A9-383F-4AB9-A295-C4E22281905C}" srcOrd="0" destOrd="0" presId="urn:microsoft.com/office/officeart/2005/8/layout/vList2"/>
    <dgm:cxn modelId="{2DF3F591-0068-450A-AC3B-FE726B608AFE}" type="presParOf" srcId="{9F2B01A9-383F-4AB9-A295-C4E22281905C}" destId="{0292A9EC-CC19-4271-AAAD-914127D13F55}" srcOrd="0" destOrd="0" presId="urn:microsoft.com/office/officeart/2005/8/layout/vList2"/>
    <dgm:cxn modelId="{74B23177-8FDF-4B60-B3D2-4DAA7E5814C0}" type="presParOf" srcId="{9F2B01A9-383F-4AB9-A295-C4E22281905C}" destId="{64300A39-B4CB-4CAD-AD0D-6DC874408E7A}" srcOrd="1" destOrd="0" presId="urn:microsoft.com/office/officeart/2005/8/layout/vList2"/>
    <dgm:cxn modelId="{EEC699F0-87C8-4EEA-82A0-3D91C236264F}" type="presParOf" srcId="{9F2B01A9-383F-4AB9-A295-C4E22281905C}" destId="{F104FACB-3D05-4C83-AB45-88062E6F88DA}" srcOrd="2" destOrd="0" presId="urn:microsoft.com/office/officeart/2005/8/layout/vList2"/>
    <dgm:cxn modelId="{26170BE4-C3DB-4B5B-9486-87583BAADE20}" type="presParOf" srcId="{9F2B01A9-383F-4AB9-A295-C4E22281905C}" destId="{F26992E4-969E-49B1-9C5D-0035C11C0E74}" srcOrd="3" destOrd="0" presId="urn:microsoft.com/office/officeart/2005/8/layout/vList2"/>
    <dgm:cxn modelId="{DD9513FB-DE90-406A-ADA2-98BA061090B1}" type="presParOf" srcId="{9F2B01A9-383F-4AB9-A295-C4E22281905C}" destId="{FFF9C28F-3E49-4ED3-B70E-734256ED9F08}" srcOrd="4" destOrd="0" presId="urn:microsoft.com/office/officeart/2005/8/layout/vList2"/>
    <dgm:cxn modelId="{5D82607D-C971-417D-A8E8-16ADF8D87434}" type="presParOf" srcId="{9F2B01A9-383F-4AB9-A295-C4E22281905C}" destId="{DB4F2A84-88F8-44E7-8158-3B9EF7EFC85D}" srcOrd="5" destOrd="0" presId="urn:microsoft.com/office/officeart/2005/8/layout/vList2"/>
    <dgm:cxn modelId="{9F883DD3-F8AB-4F8F-8578-602B885354CE}" type="presParOf" srcId="{9F2B01A9-383F-4AB9-A295-C4E22281905C}" destId="{AEF7F8F6-4D66-4F1F-A692-D3AD649C4BB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86D99AD-E2A9-4962-A4BC-F53E21A0873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0B2B6D53-44D5-4FC7-9EBA-AFA439118689}">
      <dgm:prSet/>
      <dgm:spPr/>
      <dgm:t>
        <a:bodyPr/>
        <a:lstStyle/>
        <a:p>
          <a:pPr rtl="0"/>
          <a:r>
            <a:rPr lang="en-IE" b="1" dirty="0"/>
            <a:t>A</a:t>
          </a:r>
          <a:r>
            <a:rPr lang="en-IE" dirty="0"/>
            <a:t> -</a:t>
          </a:r>
          <a:r>
            <a:rPr lang="en-IE" dirty="0">
              <a:latin typeface="Avenir Next LT Pro"/>
            </a:rPr>
            <a:t> </a:t>
          </a:r>
          <a:r>
            <a:rPr lang="en-IE" dirty="0"/>
            <a:t>when the expenses are less than the Gross Profit</a:t>
          </a:r>
          <a:endParaRPr lang="en-US" dirty="0"/>
        </a:p>
      </dgm:t>
    </dgm:pt>
    <dgm:pt modelId="{52FFB55E-912A-4225-A8E5-400A90C9F168}" type="parTrans" cxnId="{86EE91B7-59E8-4E1F-B3C7-FF9F435CEA26}">
      <dgm:prSet/>
      <dgm:spPr/>
      <dgm:t>
        <a:bodyPr/>
        <a:lstStyle/>
        <a:p>
          <a:endParaRPr lang="en-US"/>
        </a:p>
      </dgm:t>
    </dgm:pt>
    <dgm:pt modelId="{BC9EC478-A0C6-4D4D-BBDF-3F512374F36C}" type="sibTrans" cxnId="{86EE91B7-59E8-4E1F-B3C7-FF9F435CEA26}">
      <dgm:prSet/>
      <dgm:spPr/>
      <dgm:t>
        <a:bodyPr/>
        <a:lstStyle/>
        <a:p>
          <a:endParaRPr lang="en-US"/>
        </a:p>
      </dgm:t>
    </dgm:pt>
    <dgm:pt modelId="{CFDB169F-17D9-48E5-8D5F-76C01A4D428B}">
      <dgm:prSet/>
      <dgm:spPr/>
      <dgm:t>
        <a:bodyPr/>
        <a:lstStyle/>
        <a:p>
          <a:pPr rtl="0"/>
          <a:endParaRPr lang="en-IE" dirty="0"/>
        </a:p>
      </dgm:t>
    </dgm:pt>
    <dgm:pt modelId="{DDD2284F-E557-4C6F-A904-65CE84F9B5AF}" type="parTrans" cxnId="{F6606869-9A35-4A7F-8888-C70610369D55}">
      <dgm:prSet/>
      <dgm:spPr/>
      <dgm:t>
        <a:bodyPr/>
        <a:lstStyle/>
        <a:p>
          <a:endParaRPr lang="en-US"/>
        </a:p>
      </dgm:t>
    </dgm:pt>
    <dgm:pt modelId="{8A74F734-1B71-4AE3-B661-50435518398D}" type="sibTrans" cxnId="{F6606869-9A35-4A7F-8888-C70610369D55}">
      <dgm:prSet/>
      <dgm:spPr/>
      <dgm:t>
        <a:bodyPr/>
        <a:lstStyle/>
        <a:p>
          <a:endParaRPr lang="en-US"/>
        </a:p>
      </dgm:t>
    </dgm:pt>
    <dgm:pt modelId="{EE5A8360-78E6-40E1-BB53-3915B1E3B95F}">
      <dgm:prSet/>
      <dgm:spPr/>
      <dgm:t>
        <a:bodyPr/>
        <a:lstStyle/>
        <a:p>
          <a:pPr rtl="0"/>
          <a:endParaRPr lang="en-IE" dirty="0"/>
        </a:p>
      </dgm:t>
    </dgm:pt>
    <dgm:pt modelId="{F90620BA-07B6-431A-8081-2F2ABA06969A}" type="parTrans" cxnId="{7096E22E-F0E8-4B97-A735-019EA791C877}">
      <dgm:prSet/>
      <dgm:spPr/>
      <dgm:t>
        <a:bodyPr/>
        <a:lstStyle/>
        <a:p>
          <a:endParaRPr lang="en-US"/>
        </a:p>
      </dgm:t>
    </dgm:pt>
    <dgm:pt modelId="{9B44A0D9-445C-45B0-8628-386651F458F9}" type="sibTrans" cxnId="{7096E22E-F0E8-4B97-A735-019EA791C877}">
      <dgm:prSet/>
      <dgm:spPr/>
      <dgm:t>
        <a:bodyPr/>
        <a:lstStyle/>
        <a:p>
          <a:endParaRPr lang="en-US"/>
        </a:p>
      </dgm:t>
    </dgm:pt>
    <dgm:pt modelId="{9AC9B9CF-3F7A-40B9-8F38-5E31503C1D9E}">
      <dgm:prSet/>
      <dgm:spPr/>
      <dgm:t>
        <a:bodyPr/>
        <a:lstStyle/>
        <a:p>
          <a:pPr rtl="0"/>
          <a:endParaRPr lang="en-IE" dirty="0"/>
        </a:p>
      </dgm:t>
    </dgm:pt>
    <dgm:pt modelId="{90BA8E8A-7E64-4C86-A7B6-479BE27B73EA}" type="parTrans" cxnId="{34AE8C50-819E-4CB0-B4C2-2BBA8B649123}">
      <dgm:prSet/>
      <dgm:spPr/>
      <dgm:t>
        <a:bodyPr/>
        <a:lstStyle/>
        <a:p>
          <a:endParaRPr lang="en-US"/>
        </a:p>
      </dgm:t>
    </dgm:pt>
    <dgm:pt modelId="{136F44E0-41D5-4EAA-A37D-0A7CBB0408AB}" type="sibTrans" cxnId="{34AE8C50-819E-4CB0-B4C2-2BBA8B649123}">
      <dgm:prSet/>
      <dgm:spPr/>
      <dgm:t>
        <a:bodyPr/>
        <a:lstStyle/>
        <a:p>
          <a:endParaRPr lang="en-US"/>
        </a:p>
      </dgm:t>
    </dgm:pt>
    <dgm:pt modelId="{9F2B01A9-383F-4AB9-A295-C4E22281905C}" type="pres">
      <dgm:prSet presAssocID="{486D99AD-E2A9-4962-A4BC-F53E21A0873D}" presName="linear" presStyleCnt="0">
        <dgm:presLayoutVars>
          <dgm:animLvl val="lvl"/>
          <dgm:resizeHandles val="exact"/>
        </dgm:presLayoutVars>
      </dgm:prSet>
      <dgm:spPr/>
    </dgm:pt>
    <dgm:pt modelId="{0292A9EC-CC19-4271-AAAD-914127D13F55}" type="pres">
      <dgm:prSet presAssocID="{0B2B6D53-44D5-4FC7-9EBA-AFA43911868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64300A39-B4CB-4CAD-AD0D-6DC874408E7A}" type="pres">
      <dgm:prSet presAssocID="{BC9EC478-A0C6-4D4D-BBDF-3F512374F36C}" presName="spacer" presStyleCnt="0"/>
      <dgm:spPr/>
    </dgm:pt>
    <dgm:pt modelId="{F104FACB-3D05-4C83-AB45-88062E6F88DA}" type="pres">
      <dgm:prSet presAssocID="{CFDB169F-17D9-48E5-8D5F-76C01A4D428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26992E4-969E-49B1-9C5D-0035C11C0E74}" type="pres">
      <dgm:prSet presAssocID="{8A74F734-1B71-4AE3-B661-50435518398D}" presName="spacer" presStyleCnt="0"/>
      <dgm:spPr/>
    </dgm:pt>
    <dgm:pt modelId="{FFF9C28F-3E49-4ED3-B70E-734256ED9F08}" type="pres">
      <dgm:prSet presAssocID="{EE5A8360-78E6-40E1-BB53-3915B1E3B95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B4F2A84-88F8-44E7-8158-3B9EF7EFC85D}" type="pres">
      <dgm:prSet presAssocID="{9B44A0D9-445C-45B0-8628-386651F458F9}" presName="spacer" presStyleCnt="0"/>
      <dgm:spPr/>
    </dgm:pt>
    <dgm:pt modelId="{AEF7F8F6-4D66-4F1F-A692-D3AD649C4BBF}" type="pres">
      <dgm:prSet presAssocID="{9AC9B9CF-3F7A-40B9-8F38-5E31503C1D9E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7096E22E-F0E8-4B97-A735-019EA791C877}" srcId="{486D99AD-E2A9-4962-A4BC-F53E21A0873D}" destId="{EE5A8360-78E6-40E1-BB53-3915B1E3B95F}" srcOrd="2" destOrd="0" parTransId="{F90620BA-07B6-431A-8081-2F2ABA06969A}" sibTransId="{9B44A0D9-445C-45B0-8628-386651F458F9}"/>
    <dgm:cxn modelId="{AFBB9362-36B5-465B-BB7E-C93B244FBC1F}" type="presOf" srcId="{CFDB169F-17D9-48E5-8D5F-76C01A4D428B}" destId="{F104FACB-3D05-4C83-AB45-88062E6F88DA}" srcOrd="0" destOrd="0" presId="urn:microsoft.com/office/officeart/2005/8/layout/vList2"/>
    <dgm:cxn modelId="{F6606869-9A35-4A7F-8888-C70610369D55}" srcId="{486D99AD-E2A9-4962-A4BC-F53E21A0873D}" destId="{CFDB169F-17D9-48E5-8D5F-76C01A4D428B}" srcOrd="1" destOrd="0" parTransId="{DDD2284F-E557-4C6F-A904-65CE84F9B5AF}" sibTransId="{8A74F734-1B71-4AE3-B661-50435518398D}"/>
    <dgm:cxn modelId="{796B364A-593C-4980-A9C8-8252918CB8E4}" type="presOf" srcId="{9AC9B9CF-3F7A-40B9-8F38-5E31503C1D9E}" destId="{AEF7F8F6-4D66-4F1F-A692-D3AD649C4BBF}" srcOrd="0" destOrd="0" presId="urn:microsoft.com/office/officeart/2005/8/layout/vList2"/>
    <dgm:cxn modelId="{34AE8C50-819E-4CB0-B4C2-2BBA8B649123}" srcId="{486D99AD-E2A9-4962-A4BC-F53E21A0873D}" destId="{9AC9B9CF-3F7A-40B9-8F38-5E31503C1D9E}" srcOrd="3" destOrd="0" parTransId="{90BA8E8A-7E64-4C86-A7B6-479BE27B73EA}" sibTransId="{136F44E0-41D5-4EAA-A37D-0A7CBB0408AB}"/>
    <dgm:cxn modelId="{FFA1907D-4929-4899-A3FD-E58663621E99}" type="presOf" srcId="{0B2B6D53-44D5-4FC7-9EBA-AFA439118689}" destId="{0292A9EC-CC19-4271-AAAD-914127D13F55}" srcOrd="0" destOrd="0" presId="urn:microsoft.com/office/officeart/2005/8/layout/vList2"/>
    <dgm:cxn modelId="{8461E5B3-F9F4-4DA4-99D7-D68CBC83CD62}" type="presOf" srcId="{EE5A8360-78E6-40E1-BB53-3915B1E3B95F}" destId="{FFF9C28F-3E49-4ED3-B70E-734256ED9F08}" srcOrd="0" destOrd="0" presId="urn:microsoft.com/office/officeart/2005/8/layout/vList2"/>
    <dgm:cxn modelId="{86EE91B7-59E8-4E1F-B3C7-FF9F435CEA26}" srcId="{486D99AD-E2A9-4962-A4BC-F53E21A0873D}" destId="{0B2B6D53-44D5-4FC7-9EBA-AFA439118689}" srcOrd="0" destOrd="0" parTransId="{52FFB55E-912A-4225-A8E5-400A90C9F168}" sibTransId="{BC9EC478-A0C6-4D4D-BBDF-3F512374F36C}"/>
    <dgm:cxn modelId="{FA2CB2F4-5504-4C47-A8AE-72CC6C6883A3}" type="presOf" srcId="{486D99AD-E2A9-4962-A4BC-F53E21A0873D}" destId="{9F2B01A9-383F-4AB9-A295-C4E22281905C}" srcOrd="0" destOrd="0" presId="urn:microsoft.com/office/officeart/2005/8/layout/vList2"/>
    <dgm:cxn modelId="{2DF3F591-0068-450A-AC3B-FE726B608AFE}" type="presParOf" srcId="{9F2B01A9-383F-4AB9-A295-C4E22281905C}" destId="{0292A9EC-CC19-4271-AAAD-914127D13F55}" srcOrd="0" destOrd="0" presId="urn:microsoft.com/office/officeart/2005/8/layout/vList2"/>
    <dgm:cxn modelId="{74B23177-8FDF-4B60-B3D2-4DAA7E5814C0}" type="presParOf" srcId="{9F2B01A9-383F-4AB9-A295-C4E22281905C}" destId="{64300A39-B4CB-4CAD-AD0D-6DC874408E7A}" srcOrd="1" destOrd="0" presId="urn:microsoft.com/office/officeart/2005/8/layout/vList2"/>
    <dgm:cxn modelId="{EEC699F0-87C8-4EEA-82A0-3D91C236264F}" type="presParOf" srcId="{9F2B01A9-383F-4AB9-A295-C4E22281905C}" destId="{F104FACB-3D05-4C83-AB45-88062E6F88DA}" srcOrd="2" destOrd="0" presId="urn:microsoft.com/office/officeart/2005/8/layout/vList2"/>
    <dgm:cxn modelId="{26170BE4-C3DB-4B5B-9486-87583BAADE20}" type="presParOf" srcId="{9F2B01A9-383F-4AB9-A295-C4E22281905C}" destId="{F26992E4-969E-49B1-9C5D-0035C11C0E74}" srcOrd="3" destOrd="0" presId="urn:microsoft.com/office/officeart/2005/8/layout/vList2"/>
    <dgm:cxn modelId="{DD9513FB-DE90-406A-ADA2-98BA061090B1}" type="presParOf" srcId="{9F2B01A9-383F-4AB9-A295-C4E22281905C}" destId="{FFF9C28F-3E49-4ED3-B70E-734256ED9F08}" srcOrd="4" destOrd="0" presId="urn:microsoft.com/office/officeart/2005/8/layout/vList2"/>
    <dgm:cxn modelId="{5D82607D-C971-417D-A8E8-16ADF8D87434}" type="presParOf" srcId="{9F2B01A9-383F-4AB9-A295-C4E22281905C}" destId="{DB4F2A84-88F8-44E7-8158-3B9EF7EFC85D}" srcOrd="5" destOrd="0" presId="urn:microsoft.com/office/officeart/2005/8/layout/vList2"/>
    <dgm:cxn modelId="{9F883DD3-F8AB-4F8F-8578-602B885354CE}" type="presParOf" srcId="{9F2B01A9-383F-4AB9-A295-C4E22281905C}" destId="{AEF7F8F6-4D66-4F1F-A692-D3AD649C4BB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86D99AD-E2A9-4962-A4BC-F53E21A0873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0B2B6D53-44D5-4FC7-9EBA-AFA439118689}">
      <dgm:prSet/>
      <dgm:spPr/>
      <dgm:t>
        <a:bodyPr/>
        <a:lstStyle/>
        <a:p>
          <a:pPr rtl="0"/>
          <a:r>
            <a:rPr lang="en-IE" b="1" dirty="0"/>
            <a:t>A</a:t>
          </a:r>
          <a:r>
            <a:rPr lang="en-IE" dirty="0"/>
            <a:t> -</a:t>
          </a:r>
          <a:r>
            <a:rPr lang="en-IE" dirty="0">
              <a:latin typeface="Avenir Next LT Pro"/>
            </a:rPr>
            <a:t> </a:t>
          </a:r>
          <a:r>
            <a:rPr lang="en-IE" dirty="0"/>
            <a:t>when the expenses are less than the Gross Profit</a:t>
          </a:r>
          <a:endParaRPr lang="en-US" dirty="0"/>
        </a:p>
      </dgm:t>
    </dgm:pt>
    <dgm:pt modelId="{52FFB55E-912A-4225-A8E5-400A90C9F168}" type="parTrans" cxnId="{86EE91B7-59E8-4E1F-B3C7-FF9F435CEA26}">
      <dgm:prSet/>
      <dgm:spPr/>
      <dgm:t>
        <a:bodyPr/>
        <a:lstStyle/>
        <a:p>
          <a:endParaRPr lang="en-US"/>
        </a:p>
      </dgm:t>
    </dgm:pt>
    <dgm:pt modelId="{BC9EC478-A0C6-4D4D-BBDF-3F512374F36C}" type="sibTrans" cxnId="{86EE91B7-59E8-4E1F-B3C7-FF9F435CEA26}">
      <dgm:prSet/>
      <dgm:spPr/>
      <dgm:t>
        <a:bodyPr/>
        <a:lstStyle/>
        <a:p>
          <a:endParaRPr lang="en-US"/>
        </a:p>
      </dgm:t>
    </dgm:pt>
    <dgm:pt modelId="{CFDB169F-17D9-48E5-8D5F-76C01A4D428B}">
      <dgm:prSet/>
      <dgm:spPr/>
      <dgm:t>
        <a:bodyPr/>
        <a:lstStyle/>
        <a:p>
          <a:pPr rtl="0"/>
          <a:r>
            <a:rPr lang="en-IE" b="1" dirty="0"/>
            <a:t>B</a:t>
          </a:r>
          <a:r>
            <a:rPr lang="en-IE" dirty="0"/>
            <a:t>- when the expenses are greater than Gross Profit</a:t>
          </a:r>
          <a:endParaRPr lang="en-US" dirty="0"/>
        </a:p>
      </dgm:t>
    </dgm:pt>
    <dgm:pt modelId="{DDD2284F-E557-4C6F-A904-65CE84F9B5AF}" type="parTrans" cxnId="{F6606869-9A35-4A7F-8888-C70610369D55}">
      <dgm:prSet/>
      <dgm:spPr/>
      <dgm:t>
        <a:bodyPr/>
        <a:lstStyle/>
        <a:p>
          <a:endParaRPr lang="en-US"/>
        </a:p>
      </dgm:t>
    </dgm:pt>
    <dgm:pt modelId="{8A74F734-1B71-4AE3-B661-50435518398D}" type="sibTrans" cxnId="{F6606869-9A35-4A7F-8888-C70610369D55}">
      <dgm:prSet/>
      <dgm:spPr/>
      <dgm:t>
        <a:bodyPr/>
        <a:lstStyle/>
        <a:p>
          <a:endParaRPr lang="en-US"/>
        </a:p>
      </dgm:t>
    </dgm:pt>
    <dgm:pt modelId="{EE5A8360-78E6-40E1-BB53-3915B1E3B95F}">
      <dgm:prSet/>
      <dgm:spPr/>
      <dgm:t>
        <a:bodyPr/>
        <a:lstStyle/>
        <a:p>
          <a:pPr rtl="0"/>
          <a:r>
            <a:rPr lang="en-IE" b="1" dirty="0"/>
            <a:t>C</a:t>
          </a:r>
          <a:r>
            <a:rPr lang="en-IE" dirty="0"/>
            <a:t>- </a:t>
          </a:r>
          <a:r>
            <a:rPr lang="en-IE" dirty="0">
              <a:latin typeface="Avenir Next LT Pro"/>
            </a:rPr>
            <a:t>the</a:t>
          </a:r>
          <a:r>
            <a:rPr lang="en-IE" dirty="0"/>
            <a:t> money that is spent on items that will last for  a long time in the business. These items are also known as fixed assets and </a:t>
          </a:r>
          <a:r>
            <a:rPr lang="en-IE" dirty="0">
              <a:latin typeface="Avenir Next LT Pro"/>
            </a:rPr>
            <a:t>include </a:t>
          </a:r>
          <a:r>
            <a:rPr lang="en-IE" dirty="0"/>
            <a:t>– Premises</a:t>
          </a:r>
          <a:r>
            <a:rPr lang="en-IE" dirty="0">
              <a:latin typeface="Avenir Next LT Pro"/>
            </a:rPr>
            <a:t> </a:t>
          </a:r>
          <a:endParaRPr lang="en-US" dirty="0"/>
        </a:p>
      </dgm:t>
    </dgm:pt>
    <dgm:pt modelId="{F90620BA-07B6-431A-8081-2F2ABA06969A}" type="parTrans" cxnId="{7096E22E-F0E8-4B97-A735-019EA791C877}">
      <dgm:prSet/>
      <dgm:spPr/>
      <dgm:t>
        <a:bodyPr/>
        <a:lstStyle/>
        <a:p>
          <a:endParaRPr lang="en-US"/>
        </a:p>
      </dgm:t>
    </dgm:pt>
    <dgm:pt modelId="{9B44A0D9-445C-45B0-8628-386651F458F9}" type="sibTrans" cxnId="{7096E22E-F0E8-4B97-A735-019EA791C877}">
      <dgm:prSet/>
      <dgm:spPr/>
      <dgm:t>
        <a:bodyPr/>
        <a:lstStyle/>
        <a:p>
          <a:endParaRPr lang="en-US"/>
        </a:p>
      </dgm:t>
    </dgm:pt>
    <dgm:pt modelId="{9AC9B9CF-3F7A-40B9-8F38-5E31503C1D9E}">
      <dgm:prSet/>
      <dgm:spPr/>
      <dgm:t>
        <a:bodyPr/>
        <a:lstStyle/>
        <a:p>
          <a:pPr rtl="0"/>
          <a:r>
            <a:rPr lang="en-IE" b="1" dirty="0"/>
            <a:t>D </a:t>
          </a:r>
          <a:r>
            <a:rPr lang="en-IE" b="1" dirty="0">
              <a:latin typeface="Avenir Next LT Pro"/>
            </a:rPr>
            <a:t>– </a:t>
          </a:r>
          <a:r>
            <a:rPr lang="en-IE" dirty="0"/>
            <a:t> day to day expenses and are used to run the company. They are also known as revenue expenditure and examples include Wages</a:t>
          </a:r>
          <a:r>
            <a:rPr lang="en-IE" dirty="0">
              <a:latin typeface="Avenir Next LT Pro"/>
            </a:rPr>
            <a:t>.</a:t>
          </a:r>
          <a:endParaRPr lang="en-US" dirty="0"/>
        </a:p>
      </dgm:t>
    </dgm:pt>
    <dgm:pt modelId="{90BA8E8A-7E64-4C86-A7B6-479BE27B73EA}" type="parTrans" cxnId="{34AE8C50-819E-4CB0-B4C2-2BBA8B649123}">
      <dgm:prSet/>
      <dgm:spPr/>
      <dgm:t>
        <a:bodyPr/>
        <a:lstStyle/>
        <a:p>
          <a:endParaRPr lang="en-US"/>
        </a:p>
      </dgm:t>
    </dgm:pt>
    <dgm:pt modelId="{136F44E0-41D5-4EAA-A37D-0A7CBB0408AB}" type="sibTrans" cxnId="{34AE8C50-819E-4CB0-B4C2-2BBA8B649123}">
      <dgm:prSet/>
      <dgm:spPr/>
      <dgm:t>
        <a:bodyPr/>
        <a:lstStyle/>
        <a:p>
          <a:endParaRPr lang="en-US"/>
        </a:p>
      </dgm:t>
    </dgm:pt>
    <dgm:pt modelId="{9F2B01A9-383F-4AB9-A295-C4E22281905C}" type="pres">
      <dgm:prSet presAssocID="{486D99AD-E2A9-4962-A4BC-F53E21A0873D}" presName="linear" presStyleCnt="0">
        <dgm:presLayoutVars>
          <dgm:animLvl val="lvl"/>
          <dgm:resizeHandles val="exact"/>
        </dgm:presLayoutVars>
      </dgm:prSet>
      <dgm:spPr/>
    </dgm:pt>
    <dgm:pt modelId="{0292A9EC-CC19-4271-AAAD-914127D13F55}" type="pres">
      <dgm:prSet presAssocID="{0B2B6D53-44D5-4FC7-9EBA-AFA43911868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64300A39-B4CB-4CAD-AD0D-6DC874408E7A}" type="pres">
      <dgm:prSet presAssocID="{BC9EC478-A0C6-4D4D-BBDF-3F512374F36C}" presName="spacer" presStyleCnt="0"/>
      <dgm:spPr/>
    </dgm:pt>
    <dgm:pt modelId="{F104FACB-3D05-4C83-AB45-88062E6F88DA}" type="pres">
      <dgm:prSet presAssocID="{CFDB169F-17D9-48E5-8D5F-76C01A4D428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26992E4-969E-49B1-9C5D-0035C11C0E74}" type="pres">
      <dgm:prSet presAssocID="{8A74F734-1B71-4AE3-B661-50435518398D}" presName="spacer" presStyleCnt="0"/>
      <dgm:spPr/>
    </dgm:pt>
    <dgm:pt modelId="{FFF9C28F-3E49-4ED3-B70E-734256ED9F08}" type="pres">
      <dgm:prSet presAssocID="{EE5A8360-78E6-40E1-BB53-3915B1E3B95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B4F2A84-88F8-44E7-8158-3B9EF7EFC85D}" type="pres">
      <dgm:prSet presAssocID="{9B44A0D9-445C-45B0-8628-386651F458F9}" presName="spacer" presStyleCnt="0"/>
      <dgm:spPr/>
    </dgm:pt>
    <dgm:pt modelId="{AEF7F8F6-4D66-4F1F-A692-D3AD649C4BBF}" type="pres">
      <dgm:prSet presAssocID="{9AC9B9CF-3F7A-40B9-8F38-5E31503C1D9E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7096E22E-F0E8-4B97-A735-019EA791C877}" srcId="{486D99AD-E2A9-4962-A4BC-F53E21A0873D}" destId="{EE5A8360-78E6-40E1-BB53-3915B1E3B95F}" srcOrd="2" destOrd="0" parTransId="{F90620BA-07B6-431A-8081-2F2ABA06969A}" sibTransId="{9B44A0D9-445C-45B0-8628-386651F458F9}"/>
    <dgm:cxn modelId="{AFBB9362-36B5-465B-BB7E-C93B244FBC1F}" type="presOf" srcId="{CFDB169F-17D9-48E5-8D5F-76C01A4D428B}" destId="{F104FACB-3D05-4C83-AB45-88062E6F88DA}" srcOrd="0" destOrd="0" presId="urn:microsoft.com/office/officeart/2005/8/layout/vList2"/>
    <dgm:cxn modelId="{F6606869-9A35-4A7F-8888-C70610369D55}" srcId="{486D99AD-E2A9-4962-A4BC-F53E21A0873D}" destId="{CFDB169F-17D9-48E5-8D5F-76C01A4D428B}" srcOrd="1" destOrd="0" parTransId="{DDD2284F-E557-4C6F-A904-65CE84F9B5AF}" sibTransId="{8A74F734-1B71-4AE3-B661-50435518398D}"/>
    <dgm:cxn modelId="{796B364A-593C-4980-A9C8-8252918CB8E4}" type="presOf" srcId="{9AC9B9CF-3F7A-40B9-8F38-5E31503C1D9E}" destId="{AEF7F8F6-4D66-4F1F-A692-D3AD649C4BBF}" srcOrd="0" destOrd="0" presId="urn:microsoft.com/office/officeart/2005/8/layout/vList2"/>
    <dgm:cxn modelId="{34AE8C50-819E-4CB0-B4C2-2BBA8B649123}" srcId="{486D99AD-E2A9-4962-A4BC-F53E21A0873D}" destId="{9AC9B9CF-3F7A-40B9-8F38-5E31503C1D9E}" srcOrd="3" destOrd="0" parTransId="{90BA8E8A-7E64-4C86-A7B6-479BE27B73EA}" sibTransId="{136F44E0-41D5-4EAA-A37D-0A7CBB0408AB}"/>
    <dgm:cxn modelId="{FFA1907D-4929-4899-A3FD-E58663621E99}" type="presOf" srcId="{0B2B6D53-44D5-4FC7-9EBA-AFA439118689}" destId="{0292A9EC-CC19-4271-AAAD-914127D13F55}" srcOrd="0" destOrd="0" presId="urn:microsoft.com/office/officeart/2005/8/layout/vList2"/>
    <dgm:cxn modelId="{8461E5B3-F9F4-4DA4-99D7-D68CBC83CD62}" type="presOf" srcId="{EE5A8360-78E6-40E1-BB53-3915B1E3B95F}" destId="{FFF9C28F-3E49-4ED3-B70E-734256ED9F08}" srcOrd="0" destOrd="0" presId="urn:microsoft.com/office/officeart/2005/8/layout/vList2"/>
    <dgm:cxn modelId="{86EE91B7-59E8-4E1F-B3C7-FF9F435CEA26}" srcId="{486D99AD-E2A9-4962-A4BC-F53E21A0873D}" destId="{0B2B6D53-44D5-4FC7-9EBA-AFA439118689}" srcOrd="0" destOrd="0" parTransId="{52FFB55E-912A-4225-A8E5-400A90C9F168}" sibTransId="{BC9EC478-A0C6-4D4D-BBDF-3F512374F36C}"/>
    <dgm:cxn modelId="{FA2CB2F4-5504-4C47-A8AE-72CC6C6883A3}" type="presOf" srcId="{486D99AD-E2A9-4962-A4BC-F53E21A0873D}" destId="{9F2B01A9-383F-4AB9-A295-C4E22281905C}" srcOrd="0" destOrd="0" presId="urn:microsoft.com/office/officeart/2005/8/layout/vList2"/>
    <dgm:cxn modelId="{2DF3F591-0068-450A-AC3B-FE726B608AFE}" type="presParOf" srcId="{9F2B01A9-383F-4AB9-A295-C4E22281905C}" destId="{0292A9EC-CC19-4271-AAAD-914127D13F55}" srcOrd="0" destOrd="0" presId="urn:microsoft.com/office/officeart/2005/8/layout/vList2"/>
    <dgm:cxn modelId="{74B23177-8FDF-4B60-B3D2-4DAA7E5814C0}" type="presParOf" srcId="{9F2B01A9-383F-4AB9-A295-C4E22281905C}" destId="{64300A39-B4CB-4CAD-AD0D-6DC874408E7A}" srcOrd="1" destOrd="0" presId="urn:microsoft.com/office/officeart/2005/8/layout/vList2"/>
    <dgm:cxn modelId="{EEC699F0-87C8-4EEA-82A0-3D91C236264F}" type="presParOf" srcId="{9F2B01A9-383F-4AB9-A295-C4E22281905C}" destId="{F104FACB-3D05-4C83-AB45-88062E6F88DA}" srcOrd="2" destOrd="0" presId="urn:microsoft.com/office/officeart/2005/8/layout/vList2"/>
    <dgm:cxn modelId="{26170BE4-C3DB-4B5B-9486-87583BAADE20}" type="presParOf" srcId="{9F2B01A9-383F-4AB9-A295-C4E22281905C}" destId="{F26992E4-969E-49B1-9C5D-0035C11C0E74}" srcOrd="3" destOrd="0" presId="urn:microsoft.com/office/officeart/2005/8/layout/vList2"/>
    <dgm:cxn modelId="{DD9513FB-DE90-406A-ADA2-98BA061090B1}" type="presParOf" srcId="{9F2B01A9-383F-4AB9-A295-C4E22281905C}" destId="{FFF9C28F-3E49-4ED3-B70E-734256ED9F08}" srcOrd="4" destOrd="0" presId="urn:microsoft.com/office/officeart/2005/8/layout/vList2"/>
    <dgm:cxn modelId="{5D82607D-C971-417D-A8E8-16ADF8D87434}" type="presParOf" srcId="{9F2B01A9-383F-4AB9-A295-C4E22281905C}" destId="{DB4F2A84-88F8-44E7-8158-3B9EF7EFC85D}" srcOrd="5" destOrd="0" presId="urn:microsoft.com/office/officeart/2005/8/layout/vList2"/>
    <dgm:cxn modelId="{9F883DD3-F8AB-4F8F-8578-602B885354CE}" type="presParOf" srcId="{9F2B01A9-383F-4AB9-A295-C4E22281905C}" destId="{AEF7F8F6-4D66-4F1F-A692-D3AD649C4BB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86D99AD-E2A9-4962-A4BC-F53E21A0873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0B2B6D53-44D5-4FC7-9EBA-AFA439118689}">
      <dgm:prSet/>
      <dgm:spPr/>
      <dgm:t>
        <a:bodyPr/>
        <a:lstStyle/>
        <a:p>
          <a:pPr rtl="0"/>
          <a:endParaRPr lang="en-IE" dirty="0"/>
        </a:p>
      </dgm:t>
    </dgm:pt>
    <dgm:pt modelId="{52FFB55E-912A-4225-A8E5-400A90C9F168}" type="parTrans" cxnId="{86EE91B7-59E8-4E1F-B3C7-FF9F435CEA26}">
      <dgm:prSet/>
      <dgm:spPr/>
      <dgm:t>
        <a:bodyPr/>
        <a:lstStyle/>
        <a:p>
          <a:endParaRPr lang="en-US"/>
        </a:p>
      </dgm:t>
    </dgm:pt>
    <dgm:pt modelId="{BC9EC478-A0C6-4D4D-BBDF-3F512374F36C}" type="sibTrans" cxnId="{86EE91B7-59E8-4E1F-B3C7-FF9F435CEA26}">
      <dgm:prSet/>
      <dgm:spPr/>
      <dgm:t>
        <a:bodyPr/>
        <a:lstStyle/>
        <a:p>
          <a:endParaRPr lang="en-US"/>
        </a:p>
      </dgm:t>
    </dgm:pt>
    <dgm:pt modelId="{CFDB169F-17D9-48E5-8D5F-76C01A4D428B}">
      <dgm:prSet/>
      <dgm:spPr/>
      <dgm:t>
        <a:bodyPr/>
        <a:lstStyle/>
        <a:p>
          <a:pPr rtl="0"/>
          <a:r>
            <a:rPr lang="en-IE" b="1" dirty="0"/>
            <a:t>B</a:t>
          </a:r>
          <a:r>
            <a:rPr lang="en-IE" dirty="0"/>
            <a:t>- when the expenses are greater than Gross Profit</a:t>
          </a:r>
          <a:endParaRPr lang="en-US" dirty="0"/>
        </a:p>
      </dgm:t>
    </dgm:pt>
    <dgm:pt modelId="{DDD2284F-E557-4C6F-A904-65CE84F9B5AF}" type="parTrans" cxnId="{F6606869-9A35-4A7F-8888-C70610369D55}">
      <dgm:prSet/>
      <dgm:spPr/>
      <dgm:t>
        <a:bodyPr/>
        <a:lstStyle/>
        <a:p>
          <a:endParaRPr lang="en-US"/>
        </a:p>
      </dgm:t>
    </dgm:pt>
    <dgm:pt modelId="{8A74F734-1B71-4AE3-B661-50435518398D}" type="sibTrans" cxnId="{F6606869-9A35-4A7F-8888-C70610369D55}">
      <dgm:prSet/>
      <dgm:spPr/>
      <dgm:t>
        <a:bodyPr/>
        <a:lstStyle/>
        <a:p>
          <a:endParaRPr lang="en-US"/>
        </a:p>
      </dgm:t>
    </dgm:pt>
    <dgm:pt modelId="{EE5A8360-78E6-40E1-BB53-3915B1E3B95F}">
      <dgm:prSet/>
      <dgm:spPr/>
      <dgm:t>
        <a:bodyPr/>
        <a:lstStyle/>
        <a:p>
          <a:pPr rtl="0"/>
          <a:r>
            <a:rPr lang="en-IE" dirty="0">
              <a:latin typeface="Avenir Next LT Pro"/>
            </a:rPr>
            <a:t> </a:t>
          </a:r>
          <a:endParaRPr lang="en-US" dirty="0"/>
        </a:p>
      </dgm:t>
    </dgm:pt>
    <dgm:pt modelId="{F90620BA-07B6-431A-8081-2F2ABA06969A}" type="parTrans" cxnId="{7096E22E-F0E8-4B97-A735-019EA791C877}">
      <dgm:prSet/>
      <dgm:spPr/>
      <dgm:t>
        <a:bodyPr/>
        <a:lstStyle/>
        <a:p>
          <a:endParaRPr lang="en-US"/>
        </a:p>
      </dgm:t>
    </dgm:pt>
    <dgm:pt modelId="{9B44A0D9-445C-45B0-8628-386651F458F9}" type="sibTrans" cxnId="{7096E22E-F0E8-4B97-A735-019EA791C877}">
      <dgm:prSet/>
      <dgm:spPr/>
      <dgm:t>
        <a:bodyPr/>
        <a:lstStyle/>
        <a:p>
          <a:endParaRPr lang="en-US"/>
        </a:p>
      </dgm:t>
    </dgm:pt>
    <dgm:pt modelId="{9AC9B9CF-3F7A-40B9-8F38-5E31503C1D9E}">
      <dgm:prSet/>
      <dgm:spPr/>
      <dgm:t>
        <a:bodyPr/>
        <a:lstStyle/>
        <a:p>
          <a:pPr rtl="0"/>
          <a:endParaRPr lang="en-IE" dirty="0"/>
        </a:p>
      </dgm:t>
    </dgm:pt>
    <dgm:pt modelId="{90BA8E8A-7E64-4C86-A7B6-479BE27B73EA}" type="parTrans" cxnId="{34AE8C50-819E-4CB0-B4C2-2BBA8B649123}">
      <dgm:prSet/>
      <dgm:spPr/>
      <dgm:t>
        <a:bodyPr/>
        <a:lstStyle/>
        <a:p>
          <a:endParaRPr lang="en-US"/>
        </a:p>
      </dgm:t>
    </dgm:pt>
    <dgm:pt modelId="{136F44E0-41D5-4EAA-A37D-0A7CBB0408AB}" type="sibTrans" cxnId="{34AE8C50-819E-4CB0-B4C2-2BBA8B649123}">
      <dgm:prSet/>
      <dgm:spPr/>
      <dgm:t>
        <a:bodyPr/>
        <a:lstStyle/>
        <a:p>
          <a:endParaRPr lang="en-US"/>
        </a:p>
      </dgm:t>
    </dgm:pt>
    <dgm:pt modelId="{9F2B01A9-383F-4AB9-A295-C4E22281905C}" type="pres">
      <dgm:prSet presAssocID="{486D99AD-E2A9-4962-A4BC-F53E21A0873D}" presName="linear" presStyleCnt="0">
        <dgm:presLayoutVars>
          <dgm:animLvl val="lvl"/>
          <dgm:resizeHandles val="exact"/>
        </dgm:presLayoutVars>
      </dgm:prSet>
      <dgm:spPr/>
    </dgm:pt>
    <dgm:pt modelId="{0292A9EC-CC19-4271-AAAD-914127D13F55}" type="pres">
      <dgm:prSet presAssocID="{0B2B6D53-44D5-4FC7-9EBA-AFA43911868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64300A39-B4CB-4CAD-AD0D-6DC874408E7A}" type="pres">
      <dgm:prSet presAssocID="{BC9EC478-A0C6-4D4D-BBDF-3F512374F36C}" presName="spacer" presStyleCnt="0"/>
      <dgm:spPr/>
    </dgm:pt>
    <dgm:pt modelId="{F104FACB-3D05-4C83-AB45-88062E6F88DA}" type="pres">
      <dgm:prSet presAssocID="{CFDB169F-17D9-48E5-8D5F-76C01A4D428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26992E4-969E-49B1-9C5D-0035C11C0E74}" type="pres">
      <dgm:prSet presAssocID="{8A74F734-1B71-4AE3-B661-50435518398D}" presName="spacer" presStyleCnt="0"/>
      <dgm:spPr/>
    </dgm:pt>
    <dgm:pt modelId="{FFF9C28F-3E49-4ED3-B70E-734256ED9F08}" type="pres">
      <dgm:prSet presAssocID="{EE5A8360-78E6-40E1-BB53-3915B1E3B95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B4F2A84-88F8-44E7-8158-3B9EF7EFC85D}" type="pres">
      <dgm:prSet presAssocID="{9B44A0D9-445C-45B0-8628-386651F458F9}" presName="spacer" presStyleCnt="0"/>
      <dgm:spPr/>
    </dgm:pt>
    <dgm:pt modelId="{AEF7F8F6-4D66-4F1F-A692-D3AD649C4BBF}" type="pres">
      <dgm:prSet presAssocID="{9AC9B9CF-3F7A-40B9-8F38-5E31503C1D9E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7096E22E-F0E8-4B97-A735-019EA791C877}" srcId="{486D99AD-E2A9-4962-A4BC-F53E21A0873D}" destId="{EE5A8360-78E6-40E1-BB53-3915B1E3B95F}" srcOrd="2" destOrd="0" parTransId="{F90620BA-07B6-431A-8081-2F2ABA06969A}" sibTransId="{9B44A0D9-445C-45B0-8628-386651F458F9}"/>
    <dgm:cxn modelId="{AFBB9362-36B5-465B-BB7E-C93B244FBC1F}" type="presOf" srcId="{CFDB169F-17D9-48E5-8D5F-76C01A4D428B}" destId="{F104FACB-3D05-4C83-AB45-88062E6F88DA}" srcOrd="0" destOrd="0" presId="urn:microsoft.com/office/officeart/2005/8/layout/vList2"/>
    <dgm:cxn modelId="{F6606869-9A35-4A7F-8888-C70610369D55}" srcId="{486D99AD-E2A9-4962-A4BC-F53E21A0873D}" destId="{CFDB169F-17D9-48E5-8D5F-76C01A4D428B}" srcOrd="1" destOrd="0" parTransId="{DDD2284F-E557-4C6F-A904-65CE84F9B5AF}" sibTransId="{8A74F734-1B71-4AE3-B661-50435518398D}"/>
    <dgm:cxn modelId="{796B364A-593C-4980-A9C8-8252918CB8E4}" type="presOf" srcId="{9AC9B9CF-3F7A-40B9-8F38-5E31503C1D9E}" destId="{AEF7F8F6-4D66-4F1F-A692-D3AD649C4BBF}" srcOrd="0" destOrd="0" presId="urn:microsoft.com/office/officeart/2005/8/layout/vList2"/>
    <dgm:cxn modelId="{34AE8C50-819E-4CB0-B4C2-2BBA8B649123}" srcId="{486D99AD-E2A9-4962-A4BC-F53E21A0873D}" destId="{9AC9B9CF-3F7A-40B9-8F38-5E31503C1D9E}" srcOrd="3" destOrd="0" parTransId="{90BA8E8A-7E64-4C86-A7B6-479BE27B73EA}" sibTransId="{136F44E0-41D5-4EAA-A37D-0A7CBB0408AB}"/>
    <dgm:cxn modelId="{FFA1907D-4929-4899-A3FD-E58663621E99}" type="presOf" srcId="{0B2B6D53-44D5-4FC7-9EBA-AFA439118689}" destId="{0292A9EC-CC19-4271-AAAD-914127D13F55}" srcOrd="0" destOrd="0" presId="urn:microsoft.com/office/officeart/2005/8/layout/vList2"/>
    <dgm:cxn modelId="{8461E5B3-F9F4-4DA4-99D7-D68CBC83CD62}" type="presOf" srcId="{EE5A8360-78E6-40E1-BB53-3915B1E3B95F}" destId="{FFF9C28F-3E49-4ED3-B70E-734256ED9F08}" srcOrd="0" destOrd="0" presId="urn:microsoft.com/office/officeart/2005/8/layout/vList2"/>
    <dgm:cxn modelId="{86EE91B7-59E8-4E1F-B3C7-FF9F435CEA26}" srcId="{486D99AD-E2A9-4962-A4BC-F53E21A0873D}" destId="{0B2B6D53-44D5-4FC7-9EBA-AFA439118689}" srcOrd="0" destOrd="0" parTransId="{52FFB55E-912A-4225-A8E5-400A90C9F168}" sibTransId="{BC9EC478-A0C6-4D4D-BBDF-3F512374F36C}"/>
    <dgm:cxn modelId="{FA2CB2F4-5504-4C47-A8AE-72CC6C6883A3}" type="presOf" srcId="{486D99AD-E2A9-4962-A4BC-F53E21A0873D}" destId="{9F2B01A9-383F-4AB9-A295-C4E22281905C}" srcOrd="0" destOrd="0" presId="urn:microsoft.com/office/officeart/2005/8/layout/vList2"/>
    <dgm:cxn modelId="{2DF3F591-0068-450A-AC3B-FE726B608AFE}" type="presParOf" srcId="{9F2B01A9-383F-4AB9-A295-C4E22281905C}" destId="{0292A9EC-CC19-4271-AAAD-914127D13F55}" srcOrd="0" destOrd="0" presId="urn:microsoft.com/office/officeart/2005/8/layout/vList2"/>
    <dgm:cxn modelId="{74B23177-8FDF-4B60-B3D2-4DAA7E5814C0}" type="presParOf" srcId="{9F2B01A9-383F-4AB9-A295-C4E22281905C}" destId="{64300A39-B4CB-4CAD-AD0D-6DC874408E7A}" srcOrd="1" destOrd="0" presId="urn:microsoft.com/office/officeart/2005/8/layout/vList2"/>
    <dgm:cxn modelId="{EEC699F0-87C8-4EEA-82A0-3D91C236264F}" type="presParOf" srcId="{9F2B01A9-383F-4AB9-A295-C4E22281905C}" destId="{F104FACB-3D05-4C83-AB45-88062E6F88DA}" srcOrd="2" destOrd="0" presId="urn:microsoft.com/office/officeart/2005/8/layout/vList2"/>
    <dgm:cxn modelId="{26170BE4-C3DB-4B5B-9486-87583BAADE20}" type="presParOf" srcId="{9F2B01A9-383F-4AB9-A295-C4E22281905C}" destId="{F26992E4-969E-49B1-9C5D-0035C11C0E74}" srcOrd="3" destOrd="0" presId="urn:microsoft.com/office/officeart/2005/8/layout/vList2"/>
    <dgm:cxn modelId="{DD9513FB-DE90-406A-ADA2-98BA061090B1}" type="presParOf" srcId="{9F2B01A9-383F-4AB9-A295-C4E22281905C}" destId="{FFF9C28F-3E49-4ED3-B70E-734256ED9F08}" srcOrd="4" destOrd="0" presId="urn:microsoft.com/office/officeart/2005/8/layout/vList2"/>
    <dgm:cxn modelId="{5D82607D-C971-417D-A8E8-16ADF8D87434}" type="presParOf" srcId="{9F2B01A9-383F-4AB9-A295-C4E22281905C}" destId="{DB4F2A84-88F8-44E7-8158-3B9EF7EFC85D}" srcOrd="5" destOrd="0" presId="urn:microsoft.com/office/officeart/2005/8/layout/vList2"/>
    <dgm:cxn modelId="{9F883DD3-F8AB-4F8F-8578-602B885354CE}" type="presParOf" srcId="{9F2B01A9-383F-4AB9-A295-C4E22281905C}" destId="{AEF7F8F6-4D66-4F1F-A692-D3AD649C4BB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486D99AD-E2A9-4962-A4BC-F53E21A0873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0B2B6D53-44D5-4FC7-9EBA-AFA439118689}">
      <dgm:prSet/>
      <dgm:spPr/>
      <dgm:t>
        <a:bodyPr/>
        <a:lstStyle/>
        <a:p>
          <a:pPr rtl="0"/>
          <a:r>
            <a:rPr lang="en-IE" b="1" dirty="0"/>
            <a:t>A</a:t>
          </a:r>
          <a:r>
            <a:rPr lang="en-IE" dirty="0"/>
            <a:t> -</a:t>
          </a:r>
          <a:r>
            <a:rPr lang="en-IE" dirty="0">
              <a:latin typeface="Avenir Next LT Pro"/>
            </a:rPr>
            <a:t> </a:t>
          </a:r>
          <a:r>
            <a:rPr lang="en-IE" dirty="0"/>
            <a:t>when the expenses are less than the Gross Profit</a:t>
          </a:r>
          <a:endParaRPr lang="en-US" dirty="0"/>
        </a:p>
      </dgm:t>
    </dgm:pt>
    <dgm:pt modelId="{52FFB55E-912A-4225-A8E5-400A90C9F168}" type="parTrans" cxnId="{86EE91B7-59E8-4E1F-B3C7-FF9F435CEA26}">
      <dgm:prSet/>
      <dgm:spPr/>
      <dgm:t>
        <a:bodyPr/>
        <a:lstStyle/>
        <a:p>
          <a:endParaRPr lang="en-US"/>
        </a:p>
      </dgm:t>
    </dgm:pt>
    <dgm:pt modelId="{BC9EC478-A0C6-4D4D-BBDF-3F512374F36C}" type="sibTrans" cxnId="{86EE91B7-59E8-4E1F-B3C7-FF9F435CEA26}">
      <dgm:prSet/>
      <dgm:spPr/>
      <dgm:t>
        <a:bodyPr/>
        <a:lstStyle/>
        <a:p>
          <a:endParaRPr lang="en-US"/>
        </a:p>
      </dgm:t>
    </dgm:pt>
    <dgm:pt modelId="{CFDB169F-17D9-48E5-8D5F-76C01A4D428B}">
      <dgm:prSet/>
      <dgm:spPr/>
      <dgm:t>
        <a:bodyPr/>
        <a:lstStyle/>
        <a:p>
          <a:pPr rtl="0"/>
          <a:r>
            <a:rPr lang="en-IE" b="1" dirty="0"/>
            <a:t>B</a:t>
          </a:r>
          <a:r>
            <a:rPr lang="en-IE" dirty="0"/>
            <a:t>- when the expenses are greater than Gross Profit</a:t>
          </a:r>
          <a:endParaRPr lang="en-US" dirty="0"/>
        </a:p>
      </dgm:t>
    </dgm:pt>
    <dgm:pt modelId="{DDD2284F-E557-4C6F-A904-65CE84F9B5AF}" type="parTrans" cxnId="{F6606869-9A35-4A7F-8888-C70610369D55}">
      <dgm:prSet/>
      <dgm:spPr/>
      <dgm:t>
        <a:bodyPr/>
        <a:lstStyle/>
        <a:p>
          <a:endParaRPr lang="en-US"/>
        </a:p>
      </dgm:t>
    </dgm:pt>
    <dgm:pt modelId="{8A74F734-1B71-4AE3-B661-50435518398D}" type="sibTrans" cxnId="{F6606869-9A35-4A7F-8888-C70610369D55}">
      <dgm:prSet/>
      <dgm:spPr/>
      <dgm:t>
        <a:bodyPr/>
        <a:lstStyle/>
        <a:p>
          <a:endParaRPr lang="en-US"/>
        </a:p>
      </dgm:t>
    </dgm:pt>
    <dgm:pt modelId="{EE5A8360-78E6-40E1-BB53-3915B1E3B95F}">
      <dgm:prSet/>
      <dgm:spPr/>
      <dgm:t>
        <a:bodyPr/>
        <a:lstStyle/>
        <a:p>
          <a:pPr rtl="0"/>
          <a:r>
            <a:rPr lang="en-IE" b="1" dirty="0"/>
            <a:t>C</a:t>
          </a:r>
          <a:r>
            <a:rPr lang="en-IE" dirty="0"/>
            <a:t>- </a:t>
          </a:r>
          <a:r>
            <a:rPr lang="en-IE" dirty="0">
              <a:latin typeface="Avenir Next LT Pro"/>
            </a:rPr>
            <a:t>the</a:t>
          </a:r>
          <a:r>
            <a:rPr lang="en-IE" dirty="0"/>
            <a:t> money that is spent on items that will last for  a long time in the business. These items are also known as fixed assets and </a:t>
          </a:r>
          <a:r>
            <a:rPr lang="en-IE" dirty="0">
              <a:latin typeface="Avenir Next LT Pro"/>
            </a:rPr>
            <a:t>include </a:t>
          </a:r>
          <a:r>
            <a:rPr lang="en-IE" dirty="0"/>
            <a:t>– Premises</a:t>
          </a:r>
          <a:r>
            <a:rPr lang="en-IE" dirty="0">
              <a:latin typeface="Avenir Next LT Pro"/>
            </a:rPr>
            <a:t> </a:t>
          </a:r>
          <a:endParaRPr lang="en-US" dirty="0"/>
        </a:p>
      </dgm:t>
    </dgm:pt>
    <dgm:pt modelId="{F90620BA-07B6-431A-8081-2F2ABA06969A}" type="parTrans" cxnId="{7096E22E-F0E8-4B97-A735-019EA791C877}">
      <dgm:prSet/>
      <dgm:spPr/>
      <dgm:t>
        <a:bodyPr/>
        <a:lstStyle/>
        <a:p>
          <a:endParaRPr lang="en-US"/>
        </a:p>
      </dgm:t>
    </dgm:pt>
    <dgm:pt modelId="{9B44A0D9-445C-45B0-8628-386651F458F9}" type="sibTrans" cxnId="{7096E22E-F0E8-4B97-A735-019EA791C877}">
      <dgm:prSet/>
      <dgm:spPr/>
      <dgm:t>
        <a:bodyPr/>
        <a:lstStyle/>
        <a:p>
          <a:endParaRPr lang="en-US"/>
        </a:p>
      </dgm:t>
    </dgm:pt>
    <dgm:pt modelId="{9AC9B9CF-3F7A-40B9-8F38-5E31503C1D9E}">
      <dgm:prSet/>
      <dgm:spPr/>
      <dgm:t>
        <a:bodyPr/>
        <a:lstStyle/>
        <a:p>
          <a:pPr rtl="0"/>
          <a:r>
            <a:rPr lang="en-IE" b="1" dirty="0"/>
            <a:t>D </a:t>
          </a:r>
          <a:r>
            <a:rPr lang="en-IE" b="1" dirty="0">
              <a:latin typeface="Avenir Next LT Pro"/>
            </a:rPr>
            <a:t>– </a:t>
          </a:r>
          <a:r>
            <a:rPr lang="en-IE" dirty="0"/>
            <a:t> day to day expenses and are used to run the company. They are also known as revenue expenditure and examples include Wages</a:t>
          </a:r>
          <a:r>
            <a:rPr lang="en-IE" dirty="0">
              <a:latin typeface="Avenir Next LT Pro"/>
            </a:rPr>
            <a:t>.</a:t>
          </a:r>
          <a:endParaRPr lang="en-US" dirty="0"/>
        </a:p>
      </dgm:t>
    </dgm:pt>
    <dgm:pt modelId="{90BA8E8A-7E64-4C86-A7B6-479BE27B73EA}" type="parTrans" cxnId="{34AE8C50-819E-4CB0-B4C2-2BBA8B649123}">
      <dgm:prSet/>
      <dgm:spPr/>
      <dgm:t>
        <a:bodyPr/>
        <a:lstStyle/>
        <a:p>
          <a:endParaRPr lang="en-US"/>
        </a:p>
      </dgm:t>
    </dgm:pt>
    <dgm:pt modelId="{136F44E0-41D5-4EAA-A37D-0A7CBB0408AB}" type="sibTrans" cxnId="{34AE8C50-819E-4CB0-B4C2-2BBA8B649123}">
      <dgm:prSet/>
      <dgm:spPr/>
      <dgm:t>
        <a:bodyPr/>
        <a:lstStyle/>
        <a:p>
          <a:endParaRPr lang="en-US"/>
        </a:p>
      </dgm:t>
    </dgm:pt>
    <dgm:pt modelId="{9F2B01A9-383F-4AB9-A295-C4E22281905C}" type="pres">
      <dgm:prSet presAssocID="{486D99AD-E2A9-4962-A4BC-F53E21A0873D}" presName="linear" presStyleCnt="0">
        <dgm:presLayoutVars>
          <dgm:animLvl val="lvl"/>
          <dgm:resizeHandles val="exact"/>
        </dgm:presLayoutVars>
      </dgm:prSet>
      <dgm:spPr/>
    </dgm:pt>
    <dgm:pt modelId="{0292A9EC-CC19-4271-AAAD-914127D13F55}" type="pres">
      <dgm:prSet presAssocID="{0B2B6D53-44D5-4FC7-9EBA-AFA43911868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64300A39-B4CB-4CAD-AD0D-6DC874408E7A}" type="pres">
      <dgm:prSet presAssocID="{BC9EC478-A0C6-4D4D-BBDF-3F512374F36C}" presName="spacer" presStyleCnt="0"/>
      <dgm:spPr/>
    </dgm:pt>
    <dgm:pt modelId="{F104FACB-3D05-4C83-AB45-88062E6F88DA}" type="pres">
      <dgm:prSet presAssocID="{CFDB169F-17D9-48E5-8D5F-76C01A4D428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26992E4-969E-49B1-9C5D-0035C11C0E74}" type="pres">
      <dgm:prSet presAssocID="{8A74F734-1B71-4AE3-B661-50435518398D}" presName="spacer" presStyleCnt="0"/>
      <dgm:spPr/>
    </dgm:pt>
    <dgm:pt modelId="{FFF9C28F-3E49-4ED3-B70E-734256ED9F08}" type="pres">
      <dgm:prSet presAssocID="{EE5A8360-78E6-40E1-BB53-3915B1E3B95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B4F2A84-88F8-44E7-8158-3B9EF7EFC85D}" type="pres">
      <dgm:prSet presAssocID="{9B44A0D9-445C-45B0-8628-386651F458F9}" presName="spacer" presStyleCnt="0"/>
      <dgm:spPr/>
    </dgm:pt>
    <dgm:pt modelId="{AEF7F8F6-4D66-4F1F-A692-D3AD649C4BBF}" type="pres">
      <dgm:prSet presAssocID="{9AC9B9CF-3F7A-40B9-8F38-5E31503C1D9E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7096E22E-F0E8-4B97-A735-019EA791C877}" srcId="{486D99AD-E2A9-4962-A4BC-F53E21A0873D}" destId="{EE5A8360-78E6-40E1-BB53-3915B1E3B95F}" srcOrd="2" destOrd="0" parTransId="{F90620BA-07B6-431A-8081-2F2ABA06969A}" sibTransId="{9B44A0D9-445C-45B0-8628-386651F458F9}"/>
    <dgm:cxn modelId="{AFBB9362-36B5-465B-BB7E-C93B244FBC1F}" type="presOf" srcId="{CFDB169F-17D9-48E5-8D5F-76C01A4D428B}" destId="{F104FACB-3D05-4C83-AB45-88062E6F88DA}" srcOrd="0" destOrd="0" presId="urn:microsoft.com/office/officeart/2005/8/layout/vList2"/>
    <dgm:cxn modelId="{F6606869-9A35-4A7F-8888-C70610369D55}" srcId="{486D99AD-E2A9-4962-A4BC-F53E21A0873D}" destId="{CFDB169F-17D9-48E5-8D5F-76C01A4D428B}" srcOrd="1" destOrd="0" parTransId="{DDD2284F-E557-4C6F-A904-65CE84F9B5AF}" sibTransId="{8A74F734-1B71-4AE3-B661-50435518398D}"/>
    <dgm:cxn modelId="{796B364A-593C-4980-A9C8-8252918CB8E4}" type="presOf" srcId="{9AC9B9CF-3F7A-40B9-8F38-5E31503C1D9E}" destId="{AEF7F8F6-4D66-4F1F-A692-D3AD649C4BBF}" srcOrd="0" destOrd="0" presId="urn:microsoft.com/office/officeart/2005/8/layout/vList2"/>
    <dgm:cxn modelId="{34AE8C50-819E-4CB0-B4C2-2BBA8B649123}" srcId="{486D99AD-E2A9-4962-A4BC-F53E21A0873D}" destId="{9AC9B9CF-3F7A-40B9-8F38-5E31503C1D9E}" srcOrd="3" destOrd="0" parTransId="{90BA8E8A-7E64-4C86-A7B6-479BE27B73EA}" sibTransId="{136F44E0-41D5-4EAA-A37D-0A7CBB0408AB}"/>
    <dgm:cxn modelId="{FFA1907D-4929-4899-A3FD-E58663621E99}" type="presOf" srcId="{0B2B6D53-44D5-4FC7-9EBA-AFA439118689}" destId="{0292A9EC-CC19-4271-AAAD-914127D13F55}" srcOrd="0" destOrd="0" presId="urn:microsoft.com/office/officeart/2005/8/layout/vList2"/>
    <dgm:cxn modelId="{8461E5B3-F9F4-4DA4-99D7-D68CBC83CD62}" type="presOf" srcId="{EE5A8360-78E6-40E1-BB53-3915B1E3B95F}" destId="{FFF9C28F-3E49-4ED3-B70E-734256ED9F08}" srcOrd="0" destOrd="0" presId="urn:microsoft.com/office/officeart/2005/8/layout/vList2"/>
    <dgm:cxn modelId="{86EE91B7-59E8-4E1F-B3C7-FF9F435CEA26}" srcId="{486D99AD-E2A9-4962-A4BC-F53E21A0873D}" destId="{0B2B6D53-44D5-4FC7-9EBA-AFA439118689}" srcOrd="0" destOrd="0" parTransId="{52FFB55E-912A-4225-A8E5-400A90C9F168}" sibTransId="{BC9EC478-A0C6-4D4D-BBDF-3F512374F36C}"/>
    <dgm:cxn modelId="{FA2CB2F4-5504-4C47-A8AE-72CC6C6883A3}" type="presOf" srcId="{486D99AD-E2A9-4962-A4BC-F53E21A0873D}" destId="{9F2B01A9-383F-4AB9-A295-C4E22281905C}" srcOrd="0" destOrd="0" presId="urn:microsoft.com/office/officeart/2005/8/layout/vList2"/>
    <dgm:cxn modelId="{2DF3F591-0068-450A-AC3B-FE726B608AFE}" type="presParOf" srcId="{9F2B01A9-383F-4AB9-A295-C4E22281905C}" destId="{0292A9EC-CC19-4271-AAAD-914127D13F55}" srcOrd="0" destOrd="0" presId="urn:microsoft.com/office/officeart/2005/8/layout/vList2"/>
    <dgm:cxn modelId="{74B23177-8FDF-4B60-B3D2-4DAA7E5814C0}" type="presParOf" srcId="{9F2B01A9-383F-4AB9-A295-C4E22281905C}" destId="{64300A39-B4CB-4CAD-AD0D-6DC874408E7A}" srcOrd="1" destOrd="0" presId="urn:microsoft.com/office/officeart/2005/8/layout/vList2"/>
    <dgm:cxn modelId="{EEC699F0-87C8-4EEA-82A0-3D91C236264F}" type="presParOf" srcId="{9F2B01A9-383F-4AB9-A295-C4E22281905C}" destId="{F104FACB-3D05-4C83-AB45-88062E6F88DA}" srcOrd="2" destOrd="0" presId="urn:microsoft.com/office/officeart/2005/8/layout/vList2"/>
    <dgm:cxn modelId="{26170BE4-C3DB-4B5B-9486-87583BAADE20}" type="presParOf" srcId="{9F2B01A9-383F-4AB9-A295-C4E22281905C}" destId="{F26992E4-969E-49B1-9C5D-0035C11C0E74}" srcOrd="3" destOrd="0" presId="urn:microsoft.com/office/officeart/2005/8/layout/vList2"/>
    <dgm:cxn modelId="{DD9513FB-DE90-406A-ADA2-98BA061090B1}" type="presParOf" srcId="{9F2B01A9-383F-4AB9-A295-C4E22281905C}" destId="{FFF9C28F-3E49-4ED3-B70E-734256ED9F08}" srcOrd="4" destOrd="0" presId="urn:microsoft.com/office/officeart/2005/8/layout/vList2"/>
    <dgm:cxn modelId="{5D82607D-C971-417D-A8E8-16ADF8D87434}" type="presParOf" srcId="{9F2B01A9-383F-4AB9-A295-C4E22281905C}" destId="{DB4F2A84-88F8-44E7-8158-3B9EF7EFC85D}" srcOrd="5" destOrd="0" presId="urn:microsoft.com/office/officeart/2005/8/layout/vList2"/>
    <dgm:cxn modelId="{9F883DD3-F8AB-4F8F-8578-602B885354CE}" type="presParOf" srcId="{9F2B01A9-383F-4AB9-A295-C4E22281905C}" destId="{AEF7F8F6-4D66-4F1F-A692-D3AD649C4BB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486D99AD-E2A9-4962-A4BC-F53E21A0873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0B2B6D53-44D5-4FC7-9EBA-AFA439118689}">
      <dgm:prSet/>
      <dgm:spPr/>
      <dgm:t>
        <a:bodyPr/>
        <a:lstStyle/>
        <a:p>
          <a:pPr rtl="0"/>
          <a:endParaRPr lang="en-IE" dirty="0"/>
        </a:p>
      </dgm:t>
    </dgm:pt>
    <dgm:pt modelId="{52FFB55E-912A-4225-A8E5-400A90C9F168}" type="parTrans" cxnId="{86EE91B7-59E8-4E1F-B3C7-FF9F435CEA26}">
      <dgm:prSet/>
      <dgm:spPr/>
      <dgm:t>
        <a:bodyPr/>
        <a:lstStyle/>
        <a:p>
          <a:endParaRPr lang="en-US"/>
        </a:p>
      </dgm:t>
    </dgm:pt>
    <dgm:pt modelId="{BC9EC478-A0C6-4D4D-BBDF-3F512374F36C}" type="sibTrans" cxnId="{86EE91B7-59E8-4E1F-B3C7-FF9F435CEA26}">
      <dgm:prSet/>
      <dgm:spPr/>
      <dgm:t>
        <a:bodyPr/>
        <a:lstStyle/>
        <a:p>
          <a:endParaRPr lang="en-US"/>
        </a:p>
      </dgm:t>
    </dgm:pt>
    <dgm:pt modelId="{CFDB169F-17D9-48E5-8D5F-76C01A4D428B}">
      <dgm:prSet/>
      <dgm:spPr/>
      <dgm:t>
        <a:bodyPr/>
        <a:lstStyle/>
        <a:p>
          <a:pPr rtl="0"/>
          <a:endParaRPr lang="en-IE" dirty="0"/>
        </a:p>
      </dgm:t>
    </dgm:pt>
    <dgm:pt modelId="{DDD2284F-E557-4C6F-A904-65CE84F9B5AF}" type="parTrans" cxnId="{F6606869-9A35-4A7F-8888-C70610369D55}">
      <dgm:prSet/>
      <dgm:spPr/>
      <dgm:t>
        <a:bodyPr/>
        <a:lstStyle/>
        <a:p>
          <a:endParaRPr lang="en-US"/>
        </a:p>
      </dgm:t>
    </dgm:pt>
    <dgm:pt modelId="{8A74F734-1B71-4AE3-B661-50435518398D}" type="sibTrans" cxnId="{F6606869-9A35-4A7F-8888-C70610369D55}">
      <dgm:prSet/>
      <dgm:spPr/>
      <dgm:t>
        <a:bodyPr/>
        <a:lstStyle/>
        <a:p>
          <a:endParaRPr lang="en-US"/>
        </a:p>
      </dgm:t>
    </dgm:pt>
    <dgm:pt modelId="{EE5A8360-78E6-40E1-BB53-3915B1E3B95F}">
      <dgm:prSet/>
      <dgm:spPr/>
      <dgm:t>
        <a:bodyPr/>
        <a:lstStyle/>
        <a:p>
          <a:pPr rtl="0"/>
          <a:r>
            <a:rPr lang="en-IE" b="1" dirty="0"/>
            <a:t>C</a:t>
          </a:r>
          <a:r>
            <a:rPr lang="en-IE" dirty="0"/>
            <a:t>- </a:t>
          </a:r>
          <a:r>
            <a:rPr lang="en-IE" dirty="0">
              <a:latin typeface="Avenir Next LT Pro"/>
            </a:rPr>
            <a:t>the</a:t>
          </a:r>
          <a:r>
            <a:rPr lang="en-IE" dirty="0"/>
            <a:t> money that is spent on items that will last for  a long time in the business. These items are also known as fixed assets and </a:t>
          </a:r>
          <a:r>
            <a:rPr lang="en-IE" dirty="0">
              <a:latin typeface="Avenir Next LT Pro"/>
            </a:rPr>
            <a:t>include </a:t>
          </a:r>
          <a:r>
            <a:rPr lang="en-IE" dirty="0"/>
            <a:t>– Premises</a:t>
          </a:r>
          <a:r>
            <a:rPr lang="en-IE" dirty="0">
              <a:latin typeface="Avenir Next LT Pro"/>
            </a:rPr>
            <a:t> </a:t>
          </a:r>
          <a:endParaRPr lang="en-US" dirty="0"/>
        </a:p>
      </dgm:t>
    </dgm:pt>
    <dgm:pt modelId="{F90620BA-07B6-431A-8081-2F2ABA06969A}" type="parTrans" cxnId="{7096E22E-F0E8-4B97-A735-019EA791C877}">
      <dgm:prSet/>
      <dgm:spPr/>
      <dgm:t>
        <a:bodyPr/>
        <a:lstStyle/>
        <a:p>
          <a:endParaRPr lang="en-US"/>
        </a:p>
      </dgm:t>
    </dgm:pt>
    <dgm:pt modelId="{9B44A0D9-445C-45B0-8628-386651F458F9}" type="sibTrans" cxnId="{7096E22E-F0E8-4B97-A735-019EA791C877}">
      <dgm:prSet/>
      <dgm:spPr/>
      <dgm:t>
        <a:bodyPr/>
        <a:lstStyle/>
        <a:p>
          <a:endParaRPr lang="en-US"/>
        </a:p>
      </dgm:t>
    </dgm:pt>
    <dgm:pt modelId="{9AC9B9CF-3F7A-40B9-8F38-5E31503C1D9E}">
      <dgm:prSet/>
      <dgm:spPr/>
      <dgm:t>
        <a:bodyPr/>
        <a:lstStyle/>
        <a:p>
          <a:pPr rtl="0"/>
          <a:endParaRPr lang="en-IE" dirty="0"/>
        </a:p>
      </dgm:t>
    </dgm:pt>
    <dgm:pt modelId="{90BA8E8A-7E64-4C86-A7B6-479BE27B73EA}" type="parTrans" cxnId="{34AE8C50-819E-4CB0-B4C2-2BBA8B649123}">
      <dgm:prSet/>
      <dgm:spPr/>
      <dgm:t>
        <a:bodyPr/>
        <a:lstStyle/>
        <a:p>
          <a:endParaRPr lang="en-US"/>
        </a:p>
      </dgm:t>
    </dgm:pt>
    <dgm:pt modelId="{136F44E0-41D5-4EAA-A37D-0A7CBB0408AB}" type="sibTrans" cxnId="{34AE8C50-819E-4CB0-B4C2-2BBA8B649123}">
      <dgm:prSet/>
      <dgm:spPr/>
      <dgm:t>
        <a:bodyPr/>
        <a:lstStyle/>
        <a:p>
          <a:endParaRPr lang="en-US"/>
        </a:p>
      </dgm:t>
    </dgm:pt>
    <dgm:pt modelId="{9F2B01A9-383F-4AB9-A295-C4E22281905C}" type="pres">
      <dgm:prSet presAssocID="{486D99AD-E2A9-4962-A4BC-F53E21A0873D}" presName="linear" presStyleCnt="0">
        <dgm:presLayoutVars>
          <dgm:animLvl val="lvl"/>
          <dgm:resizeHandles val="exact"/>
        </dgm:presLayoutVars>
      </dgm:prSet>
      <dgm:spPr/>
    </dgm:pt>
    <dgm:pt modelId="{0292A9EC-CC19-4271-AAAD-914127D13F55}" type="pres">
      <dgm:prSet presAssocID="{0B2B6D53-44D5-4FC7-9EBA-AFA43911868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64300A39-B4CB-4CAD-AD0D-6DC874408E7A}" type="pres">
      <dgm:prSet presAssocID="{BC9EC478-A0C6-4D4D-BBDF-3F512374F36C}" presName="spacer" presStyleCnt="0"/>
      <dgm:spPr/>
    </dgm:pt>
    <dgm:pt modelId="{F104FACB-3D05-4C83-AB45-88062E6F88DA}" type="pres">
      <dgm:prSet presAssocID="{CFDB169F-17D9-48E5-8D5F-76C01A4D428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26992E4-969E-49B1-9C5D-0035C11C0E74}" type="pres">
      <dgm:prSet presAssocID="{8A74F734-1B71-4AE3-B661-50435518398D}" presName="spacer" presStyleCnt="0"/>
      <dgm:spPr/>
    </dgm:pt>
    <dgm:pt modelId="{FFF9C28F-3E49-4ED3-B70E-734256ED9F08}" type="pres">
      <dgm:prSet presAssocID="{EE5A8360-78E6-40E1-BB53-3915B1E3B95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B4F2A84-88F8-44E7-8158-3B9EF7EFC85D}" type="pres">
      <dgm:prSet presAssocID="{9B44A0D9-445C-45B0-8628-386651F458F9}" presName="spacer" presStyleCnt="0"/>
      <dgm:spPr/>
    </dgm:pt>
    <dgm:pt modelId="{AEF7F8F6-4D66-4F1F-A692-D3AD649C4BBF}" type="pres">
      <dgm:prSet presAssocID="{9AC9B9CF-3F7A-40B9-8F38-5E31503C1D9E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7096E22E-F0E8-4B97-A735-019EA791C877}" srcId="{486D99AD-E2A9-4962-A4BC-F53E21A0873D}" destId="{EE5A8360-78E6-40E1-BB53-3915B1E3B95F}" srcOrd="2" destOrd="0" parTransId="{F90620BA-07B6-431A-8081-2F2ABA06969A}" sibTransId="{9B44A0D9-445C-45B0-8628-386651F458F9}"/>
    <dgm:cxn modelId="{AFBB9362-36B5-465B-BB7E-C93B244FBC1F}" type="presOf" srcId="{CFDB169F-17D9-48E5-8D5F-76C01A4D428B}" destId="{F104FACB-3D05-4C83-AB45-88062E6F88DA}" srcOrd="0" destOrd="0" presId="urn:microsoft.com/office/officeart/2005/8/layout/vList2"/>
    <dgm:cxn modelId="{F6606869-9A35-4A7F-8888-C70610369D55}" srcId="{486D99AD-E2A9-4962-A4BC-F53E21A0873D}" destId="{CFDB169F-17D9-48E5-8D5F-76C01A4D428B}" srcOrd="1" destOrd="0" parTransId="{DDD2284F-E557-4C6F-A904-65CE84F9B5AF}" sibTransId="{8A74F734-1B71-4AE3-B661-50435518398D}"/>
    <dgm:cxn modelId="{796B364A-593C-4980-A9C8-8252918CB8E4}" type="presOf" srcId="{9AC9B9CF-3F7A-40B9-8F38-5E31503C1D9E}" destId="{AEF7F8F6-4D66-4F1F-A692-D3AD649C4BBF}" srcOrd="0" destOrd="0" presId="urn:microsoft.com/office/officeart/2005/8/layout/vList2"/>
    <dgm:cxn modelId="{34AE8C50-819E-4CB0-B4C2-2BBA8B649123}" srcId="{486D99AD-E2A9-4962-A4BC-F53E21A0873D}" destId="{9AC9B9CF-3F7A-40B9-8F38-5E31503C1D9E}" srcOrd="3" destOrd="0" parTransId="{90BA8E8A-7E64-4C86-A7B6-479BE27B73EA}" sibTransId="{136F44E0-41D5-4EAA-A37D-0A7CBB0408AB}"/>
    <dgm:cxn modelId="{FFA1907D-4929-4899-A3FD-E58663621E99}" type="presOf" srcId="{0B2B6D53-44D5-4FC7-9EBA-AFA439118689}" destId="{0292A9EC-CC19-4271-AAAD-914127D13F55}" srcOrd="0" destOrd="0" presId="urn:microsoft.com/office/officeart/2005/8/layout/vList2"/>
    <dgm:cxn modelId="{8461E5B3-F9F4-4DA4-99D7-D68CBC83CD62}" type="presOf" srcId="{EE5A8360-78E6-40E1-BB53-3915B1E3B95F}" destId="{FFF9C28F-3E49-4ED3-B70E-734256ED9F08}" srcOrd="0" destOrd="0" presId="urn:microsoft.com/office/officeart/2005/8/layout/vList2"/>
    <dgm:cxn modelId="{86EE91B7-59E8-4E1F-B3C7-FF9F435CEA26}" srcId="{486D99AD-E2A9-4962-A4BC-F53E21A0873D}" destId="{0B2B6D53-44D5-4FC7-9EBA-AFA439118689}" srcOrd="0" destOrd="0" parTransId="{52FFB55E-912A-4225-A8E5-400A90C9F168}" sibTransId="{BC9EC478-A0C6-4D4D-BBDF-3F512374F36C}"/>
    <dgm:cxn modelId="{FA2CB2F4-5504-4C47-A8AE-72CC6C6883A3}" type="presOf" srcId="{486D99AD-E2A9-4962-A4BC-F53E21A0873D}" destId="{9F2B01A9-383F-4AB9-A295-C4E22281905C}" srcOrd="0" destOrd="0" presId="urn:microsoft.com/office/officeart/2005/8/layout/vList2"/>
    <dgm:cxn modelId="{2DF3F591-0068-450A-AC3B-FE726B608AFE}" type="presParOf" srcId="{9F2B01A9-383F-4AB9-A295-C4E22281905C}" destId="{0292A9EC-CC19-4271-AAAD-914127D13F55}" srcOrd="0" destOrd="0" presId="urn:microsoft.com/office/officeart/2005/8/layout/vList2"/>
    <dgm:cxn modelId="{74B23177-8FDF-4B60-B3D2-4DAA7E5814C0}" type="presParOf" srcId="{9F2B01A9-383F-4AB9-A295-C4E22281905C}" destId="{64300A39-B4CB-4CAD-AD0D-6DC874408E7A}" srcOrd="1" destOrd="0" presId="urn:microsoft.com/office/officeart/2005/8/layout/vList2"/>
    <dgm:cxn modelId="{EEC699F0-87C8-4EEA-82A0-3D91C236264F}" type="presParOf" srcId="{9F2B01A9-383F-4AB9-A295-C4E22281905C}" destId="{F104FACB-3D05-4C83-AB45-88062E6F88DA}" srcOrd="2" destOrd="0" presId="urn:microsoft.com/office/officeart/2005/8/layout/vList2"/>
    <dgm:cxn modelId="{26170BE4-C3DB-4B5B-9486-87583BAADE20}" type="presParOf" srcId="{9F2B01A9-383F-4AB9-A295-C4E22281905C}" destId="{F26992E4-969E-49B1-9C5D-0035C11C0E74}" srcOrd="3" destOrd="0" presId="urn:microsoft.com/office/officeart/2005/8/layout/vList2"/>
    <dgm:cxn modelId="{DD9513FB-DE90-406A-ADA2-98BA061090B1}" type="presParOf" srcId="{9F2B01A9-383F-4AB9-A295-C4E22281905C}" destId="{FFF9C28F-3E49-4ED3-B70E-734256ED9F08}" srcOrd="4" destOrd="0" presId="urn:microsoft.com/office/officeart/2005/8/layout/vList2"/>
    <dgm:cxn modelId="{5D82607D-C971-417D-A8E8-16ADF8D87434}" type="presParOf" srcId="{9F2B01A9-383F-4AB9-A295-C4E22281905C}" destId="{DB4F2A84-88F8-44E7-8158-3B9EF7EFC85D}" srcOrd="5" destOrd="0" presId="urn:microsoft.com/office/officeart/2005/8/layout/vList2"/>
    <dgm:cxn modelId="{9F883DD3-F8AB-4F8F-8578-602B885354CE}" type="presParOf" srcId="{9F2B01A9-383F-4AB9-A295-C4E22281905C}" destId="{AEF7F8F6-4D66-4F1F-A692-D3AD649C4BB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486D99AD-E2A9-4962-A4BC-F53E21A0873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0B2B6D53-44D5-4FC7-9EBA-AFA439118689}">
      <dgm:prSet/>
      <dgm:spPr/>
      <dgm:t>
        <a:bodyPr/>
        <a:lstStyle/>
        <a:p>
          <a:pPr rtl="0"/>
          <a:r>
            <a:rPr lang="en-IE" b="1" dirty="0"/>
            <a:t>A</a:t>
          </a:r>
          <a:r>
            <a:rPr lang="en-IE" dirty="0"/>
            <a:t> -</a:t>
          </a:r>
          <a:r>
            <a:rPr lang="en-IE" dirty="0">
              <a:latin typeface="Avenir Next LT Pro"/>
            </a:rPr>
            <a:t> </a:t>
          </a:r>
          <a:r>
            <a:rPr lang="en-IE" dirty="0"/>
            <a:t>when the expenses are less than the Gross Profit</a:t>
          </a:r>
          <a:endParaRPr lang="en-US" dirty="0"/>
        </a:p>
      </dgm:t>
    </dgm:pt>
    <dgm:pt modelId="{52FFB55E-912A-4225-A8E5-400A90C9F168}" type="parTrans" cxnId="{86EE91B7-59E8-4E1F-B3C7-FF9F435CEA26}">
      <dgm:prSet/>
      <dgm:spPr/>
      <dgm:t>
        <a:bodyPr/>
        <a:lstStyle/>
        <a:p>
          <a:endParaRPr lang="en-US"/>
        </a:p>
      </dgm:t>
    </dgm:pt>
    <dgm:pt modelId="{BC9EC478-A0C6-4D4D-BBDF-3F512374F36C}" type="sibTrans" cxnId="{86EE91B7-59E8-4E1F-B3C7-FF9F435CEA26}">
      <dgm:prSet/>
      <dgm:spPr/>
      <dgm:t>
        <a:bodyPr/>
        <a:lstStyle/>
        <a:p>
          <a:endParaRPr lang="en-US"/>
        </a:p>
      </dgm:t>
    </dgm:pt>
    <dgm:pt modelId="{CFDB169F-17D9-48E5-8D5F-76C01A4D428B}">
      <dgm:prSet/>
      <dgm:spPr/>
      <dgm:t>
        <a:bodyPr/>
        <a:lstStyle/>
        <a:p>
          <a:pPr rtl="0"/>
          <a:r>
            <a:rPr lang="en-IE" b="1" dirty="0"/>
            <a:t>B</a:t>
          </a:r>
          <a:r>
            <a:rPr lang="en-IE" dirty="0"/>
            <a:t>- when the expenses are greater than Gross Profit</a:t>
          </a:r>
          <a:endParaRPr lang="en-US" dirty="0"/>
        </a:p>
      </dgm:t>
    </dgm:pt>
    <dgm:pt modelId="{DDD2284F-E557-4C6F-A904-65CE84F9B5AF}" type="parTrans" cxnId="{F6606869-9A35-4A7F-8888-C70610369D55}">
      <dgm:prSet/>
      <dgm:spPr/>
      <dgm:t>
        <a:bodyPr/>
        <a:lstStyle/>
        <a:p>
          <a:endParaRPr lang="en-US"/>
        </a:p>
      </dgm:t>
    </dgm:pt>
    <dgm:pt modelId="{8A74F734-1B71-4AE3-B661-50435518398D}" type="sibTrans" cxnId="{F6606869-9A35-4A7F-8888-C70610369D55}">
      <dgm:prSet/>
      <dgm:spPr/>
      <dgm:t>
        <a:bodyPr/>
        <a:lstStyle/>
        <a:p>
          <a:endParaRPr lang="en-US"/>
        </a:p>
      </dgm:t>
    </dgm:pt>
    <dgm:pt modelId="{EE5A8360-78E6-40E1-BB53-3915B1E3B95F}">
      <dgm:prSet/>
      <dgm:spPr/>
      <dgm:t>
        <a:bodyPr/>
        <a:lstStyle/>
        <a:p>
          <a:pPr rtl="0"/>
          <a:r>
            <a:rPr lang="en-IE" b="1" dirty="0"/>
            <a:t>C</a:t>
          </a:r>
          <a:r>
            <a:rPr lang="en-IE" dirty="0"/>
            <a:t>- </a:t>
          </a:r>
          <a:r>
            <a:rPr lang="en-IE" dirty="0">
              <a:latin typeface="Avenir Next LT Pro"/>
            </a:rPr>
            <a:t>the</a:t>
          </a:r>
          <a:r>
            <a:rPr lang="en-IE" dirty="0"/>
            <a:t> money that is spent on items that will last for  a long time in the business. These items are also known as fixed assets and </a:t>
          </a:r>
          <a:r>
            <a:rPr lang="en-IE" dirty="0">
              <a:latin typeface="Avenir Next LT Pro"/>
            </a:rPr>
            <a:t>include </a:t>
          </a:r>
          <a:r>
            <a:rPr lang="en-IE" dirty="0"/>
            <a:t>– Premises</a:t>
          </a:r>
          <a:r>
            <a:rPr lang="en-IE" dirty="0">
              <a:latin typeface="Avenir Next LT Pro"/>
            </a:rPr>
            <a:t> </a:t>
          </a:r>
          <a:endParaRPr lang="en-US" dirty="0"/>
        </a:p>
      </dgm:t>
    </dgm:pt>
    <dgm:pt modelId="{F90620BA-07B6-431A-8081-2F2ABA06969A}" type="parTrans" cxnId="{7096E22E-F0E8-4B97-A735-019EA791C877}">
      <dgm:prSet/>
      <dgm:spPr/>
      <dgm:t>
        <a:bodyPr/>
        <a:lstStyle/>
        <a:p>
          <a:endParaRPr lang="en-US"/>
        </a:p>
      </dgm:t>
    </dgm:pt>
    <dgm:pt modelId="{9B44A0D9-445C-45B0-8628-386651F458F9}" type="sibTrans" cxnId="{7096E22E-F0E8-4B97-A735-019EA791C877}">
      <dgm:prSet/>
      <dgm:spPr/>
      <dgm:t>
        <a:bodyPr/>
        <a:lstStyle/>
        <a:p>
          <a:endParaRPr lang="en-US"/>
        </a:p>
      </dgm:t>
    </dgm:pt>
    <dgm:pt modelId="{9AC9B9CF-3F7A-40B9-8F38-5E31503C1D9E}">
      <dgm:prSet/>
      <dgm:spPr/>
      <dgm:t>
        <a:bodyPr/>
        <a:lstStyle/>
        <a:p>
          <a:pPr rtl="0"/>
          <a:r>
            <a:rPr lang="en-IE" b="1" dirty="0"/>
            <a:t>D </a:t>
          </a:r>
          <a:r>
            <a:rPr lang="en-IE" b="1" dirty="0">
              <a:latin typeface="Avenir Next LT Pro"/>
            </a:rPr>
            <a:t>– </a:t>
          </a:r>
          <a:r>
            <a:rPr lang="en-IE" dirty="0"/>
            <a:t> day to day expenses and are used to run the company. They are also known as revenue expenditure and examples include Wages</a:t>
          </a:r>
          <a:r>
            <a:rPr lang="en-IE" dirty="0">
              <a:latin typeface="Avenir Next LT Pro"/>
            </a:rPr>
            <a:t>.</a:t>
          </a:r>
          <a:endParaRPr lang="en-US" dirty="0"/>
        </a:p>
      </dgm:t>
    </dgm:pt>
    <dgm:pt modelId="{90BA8E8A-7E64-4C86-A7B6-479BE27B73EA}" type="parTrans" cxnId="{34AE8C50-819E-4CB0-B4C2-2BBA8B649123}">
      <dgm:prSet/>
      <dgm:spPr/>
      <dgm:t>
        <a:bodyPr/>
        <a:lstStyle/>
        <a:p>
          <a:endParaRPr lang="en-US"/>
        </a:p>
      </dgm:t>
    </dgm:pt>
    <dgm:pt modelId="{136F44E0-41D5-4EAA-A37D-0A7CBB0408AB}" type="sibTrans" cxnId="{34AE8C50-819E-4CB0-B4C2-2BBA8B649123}">
      <dgm:prSet/>
      <dgm:spPr/>
      <dgm:t>
        <a:bodyPr/>
        <a:lstStyle/>
        <a:p>
          <a:endParaRPr lang="en-US"/>
        </a:p>
      </dgm:t>
    </dgm:pt>
    <dgm:pt modelId="{9F2B01A9-383F-4AB9-A295-C4E22281905C}" type="pres">
      <dgm:prSet presAssocID="{486D99AD-E2A9-4962-A4BC-F53E21A0873D}" presName="linear" presStyleCnt="0">
        <dgm:presLayoutVars>
          <dgm:animLvl val="lvl"/>
          <dgm:resizeHandles val="exact"/>
        </dgm:presLayoutVars>
      </dgm:prSet>
      <dgm:spPr/>
    </dgm:pt>
    <dgm:pt modelId="{0292A9EC-CC19-4271-AAAD-914127D13F55}" type="pres">
      <dgm:prSet presAssocID="{0B2B6D53-44D5-4FC7-9EBA-AFA43911868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64300A39-B4CB-4CAD-AD0D-6DC874408E7A}" type="pres">
      <dgm:prSet presAssocID="{BC9EC478-A0C6-4D4D-BBDF-3F512374F36C}" presName="spacer" presStyleCnt="0"/>
      <dgm:spPr/>
    </dgm:pt>
    <dgm:pt modelId="{F104FACB-3D05-4C83-AB45-88062E6F88DA}" type="pres">
      <dgm:prSet presAssocID="{CFDB169F-17D9-48E5-8D5F-76C01A4D428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26992E4-969E-49B1-9C5D-0035C11C0E74}" type="pres">
      <dgm:prSet presAssocID="{8A74F734-1B71-4AE3-B661-50435518398D}" presName="spacer" presStyleCnt="0"/>
      <dgm:spPr/>
    </dgm:pt>
    <dgm:pt modelId="{FFF9C28F-3E49-4ED3-B70E-734256ED9F08}" type="pres">
      <dgm:prSet presAssocID="{EE5A8360-78E6-40E1-BB53-3915B1E3B95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B4F2A84-88F8-44E7-8158-3B9EF7EFC85D}" type="pres">
      <dgm:prSet presAssocID="{9B44A0D9-445C-45B0-8628-386651F458F9}" presName="spacer" presStyleCnt="0"/>
      <dgm:spPr/>
    </dgm:pt>
    <dgm:pt modelId="{AEF7F8F6-4D66-4F1F-A692-D3AD649C4BBF}" type="pres">
      <dgm:prSet presAssocID="{9AC9B9CF-3F7A-40B9-8F38-5E31503C1D9E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7096E22E-F0E8-4B97-A735-019EA791C877}" srcId="{486D99AD-E2A9-4962-A4BC-F53E21A0873D}" destId="{EE5A8360-78E6-40E1-BB53-3915B1E3B95F}" srcOrd="2" destOrd="0" parTransId="{F90620BA-07B6-431A-8081-2F2ABA06969A}" sibTransId="{9B44A0D9-445C-45B0-8628-386651F458F9}"/>
    <dgm:cxn modelId="{AFBB9362-36B5-465B-BB7E-C93B244FBC1F}" type="presOf" srcId="{CFDB169F-17D9-48E5-8D5F-76C01A4D428B}" destId="{F104FACB-3D05-4C83-AB45-88062E6F88DA}" srcOrd="0" destOrd="0" presId="urn:microsoft.com/office/officeart/2005/8/layout/vList2"/>
    <dgm:cxn modelId="{F6606869-9A35-4A7F-8888-C70610369D55}" srcId="{486D99AD-E2A9-4962-A4BC-F53E21A0873D}" destId="{CFDB169F-17D9-48E5-8D5F-76C01A4D428B}" srcOrd="1" destOrd="0" parTransId="{DDD2284F-E557-4C6F-A904-65CE84F9B5AF}" sibTransId="{8A74F734-1B71-4AE3-B661-50435518398D}"/>
    <dgm:cxn modelId="{796B364A-593C-4980-A9C8-8252918CB8E4}" type="presOf" srcId="{9AC9B9CF-3F7A-40B9-8F38-5E31503C1D9E}" destId="{AEF7F8F6-4D66-4F1F-A692-D3AD649C4BBF}" srcOrd="0" destOrd="0" presId="urn:microsoft.com/office/officeart/2005/8/layout/vList2"/>
    <dgm:cxn modelId="{34AE8C50-819E-4CB0-B4C2-2BBA8B649123}" srcId="{486D99AD-E2A9-4962-A4BC-F53E21A0873D}" destId="{9AC9B9CF-3F7A-40B9-8F38-5E31503C1D9E}" srcOrd="3" destOrd="0" parTransId="{90BA8E8A-7E64-4C86-A7B6-479BE27B73EA}" sibTransId="{136F44E0-41D5-4EAA-A37D-0A7CBB0408AB}"/>
    <dgm:cxn modelId="{FFA1907D-4929-4899-A3FD-E58663621E99}" type="presOf" srcId="{0B2B6D53-44D5-4FC7-9EBA-AFA439118689}" destId="{0292A9EC-CC19-4271-AAAD-914127D13F55}" srcOrd="0" destOrd="0" presId="urn:microsoft.com/office/officeart/2005/8/layout/vList2"/>
    <dgm:cxn modelId="{8461E5B3-F9F4-4DA4-99D7-D68CBC83CD62}" type="presOf" srcId="{EE5A8360-78E6-40E1-BB53-3915B1E3B95F}" destId="{FFF9C28F-3E49-4ED3-B70E-734256ED9F08}" srcOrd="0" destOrd="0" presId="urn:microsoft.com/office/officeart/2005/8/layout/vList2"/>
    <dgm:cxn modelId="{86EE91B7-59E8-4E1F-B3C7-FF9F435CEA26}" srcId="{486D99AD-E2A9-4962-A4BC-F53E21A0873D}" destId="{0B2B6D53-44D5-4FC7-9EBA-AFA439118689}" srcOrd="0" destOrd="0" parTransId="{52FFB55E-912A-4225-A8E5-400A90C9F168}" sibTransId="{BC9EC478-A0C6-4D4D-BBDF-3F512374F36C}"/>
    <dgm:cxn modelId="{FA2CB2F4-5504-4C47-A8AE-72CC6C6883A3}" type="presOf" srcId="{486D99AD-E2A9-4962-A4BC-F53E21A0873D}" destId="{9F2B01A9-383F-4AB9-A295-C4E22281905C}" srcOrd="0" destOrd="0" presId="urn:microsoft.com/office/officeart/2005/8/layout/vList2"/>
    <dgm:cxn modelId="{2DF3F591-0068-450A-AC3B-FE726B608AFE}" type="presParOf" srcId="{9F2B01A9-383F-4AB9-A295-C4E22281905C}" destId="{0292A9EC-CC19-4271-AAAD-914127D13F55}" srcOrd="0" destOrd="0" presId="urn:microsoft.com/office/officeart/2005/8/layout/vList2"/>
    <dgm:cxn modelId="{74B23177-8FDF-4B60-B3D2-4DAA7E5814C0}" type="presParOf" srcId="{9F2B01A9-383F-4AB9-A295-C4E22281905C}" destId="{64300A39-B4CB-4CAD-AD0D-6DC874408E7A}" srcOrd="1" destOrd="0" presId="urn:microsoft.com/office/officeart/2005/8/layout/vList2"/>
    <dgm:cxn modelId="{EEC699F0-87C8-4EEA-82A0-3D91C236264F}" type="presParOf" srcId="{9F2B01A9-383F-4AB9-A295-C4E22281905C}" destId="{F104FACB-3D05-4C83-AB45-88062E6F88DA}" srcOrd="2" destOrd="0" presId="urn:microsoft.com/office/officeart/2005/8/layout/vList2"/>
    <dgm:cxn modelId="{26170BE4-C3DB-4B5B-9486-87583BAADE20}" type="presParOf" srcId="{9F2B01A9-383F-4AB9-A295-C4E22281905C}" destId="{F26992E4-969E-49B1-9C5D-0035C11C0E74}" srcOrd="3" destOrd="0" presId="urn:microsoft.com/office/officeart/2005/8/layout/vList2"/>
    <dgm:cxn modelId="{DD9513FB-DE90-406A-ADA2-98BA061090B1}" type="presParOf" srcId="{9F2B01A9-383F-4AB9-A295-C4E22281905C}" destId="{FFF9C28F-3E49-4ED3-B70E-734256ED9F08}" srcOrd="4" destOrd="0" presId="urn:microsoft.com/office/officeart/2005/8/layout/vList2"/>
    <dgm:cxn modelId="{5D82607D-C971-417D-A8E8-16ADF8D87434}" type="presParOf" srcId="{9F2B01A9-383F-4AB9-A295-C4E22281905C}" destId="{DB4F2A84-88F8-44E7-8158-3B9EF7EFC85D}" srcOrd="5" destOrd="0" presId="urn:microsoft.com/office/officeart/2005/8/layout/vList2"/>
    <dgm:cxn modelId="{9F883DD3-F8AB-4F8F-8578-602B885354CE}" type="presParOf" srcId="{9F2B01A9-383F-4AB9-A295-C4E22281905C}" destId="{AEF7F8F6-4D66-4F1F-A692-D3AD649C4BB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486D99AD-E2A9-4962-A4BC-F53E21A0873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0B2B6D53-44D5-4FC7-9EBA-AFA439118689}">
      <dgm:prSet/>
      <dgm:spPr/>
      <dgm:t>
        <a:bodyPr/>
        <a:lstStyle/>
        <a:p>
          <a:pPr rtl="0"/>
          <a:endParaRPr lang="en-IE" dirty="0"/>
        </a:p>
      </dgm:t>
    </dgm:pt>
    <dgm:pt modelId="{52FFB55E-912A-4225-A8E5-400A90C9F168}" type="parTrans" cxnId="{86EE91B7-59E8-4E1F-B3C7-FF9F435CEA26}">
      <dgm:prSet/>
      <dgm:spPr/>
      <dgm:t>
        <a:bodyPr/>
        <a:lstStyle/>
        <a:p>
          <a:endParaRPr lang="en-US"/>
        </a:p>
      </dgm:t>
    </dgm:pt>
    <dgm:pt modelId="{BC9EC478-A0C6-4D4D-BBDF-3F512374F36C}" type="sibTrans" cxnId="{86EE91B7-59E8-4E1F-B3C7-FF9F435CEA26}">
      <dgm:prSet/>
      <dgm:spPr/>
      <dgm:t>
        <a:bodyPr/>
        <a:lstStyle/>
        <a:p>
          <a:endParaRPr lang="en-US"/>
        </a:p>
      </dgm:t>
    </dgm:pt>
    <dgm:pt modelId="{CFDB169F-17D9-48E5-8D5F-76C01A4D428B}">
      <dgm:prSet/>
      <dgm:spPr/>
      <dgm:t>
        <a:bodyPr/>
        <a:lstStyle/>
        <a:p>
          <a:pPr rtl="0"/>
          <a:endParaRPr lang="en-IE" dirty="0"/>
        </a:p>
      </dgm:t>
    </dgm:pt>
    <dgm:pt modelId="{DDD2284F-E557-4C6F-A904-65CE84F9B5AF}" type="parTrans" cxnId="{F6606869-9A35-4A7F-8888-C70610369D55}">
      <dgm:prSet/>
      <dgm:spPr/>
      <dgm:t>
        <a:bodyPr/>
        <a:lstStyle/>
        <a:p>
          <a:endParaRPr lang="en-US"/>
        </a:p>
      </dgm:t>
    </dgm:pt>
    <dgm:pt modelId="{8A74F734-1B71-4AE3-B661-50435518398D}" type="sibTrans" cxnId="{F6606869-9A35-4A7F-8888-C70610369D55}">
      <dgm:prSet/>
      <dgm:spPr/>
      <dgm:t>
        <a:bodyPr/>
        <a:lstStyle/>
        <a:p>
          <a:endParaRPr lang="en-US"/>
        </a:p>
      </dgm:t>
    </dgm:pt>
    <dgm:pt modelId="{EE5A8360-78E6-40E1-BB53-3915B1E3B95F}">
      <dgm:prSet/>
      <dgm:spPr/>
      <dgm:t>
        <a:bodyPr/>
        <a:lstStyle/>
        <a:p>
          <a:pPr rtl="0"/>
          <a:endParaRPr lang="en-IE" dirty="0"/>
        </a:p>
      </dgm:t>
    </dgm:pt>
    <dgm:pt modelId="{F90620BA-07B6-431A-8081-2F2ABA06969A}" type="parTrans" cxnId="{7096E22E-F0E8-4B97-A735-019EA791C877}">
      <dgm:prSet/>
      <dgm:spPr/>
      <dgm:t>
        <a:bodyPr/>
        <a:lstStyle/>
        <a:p>
          <a:endParaRPr lang="en-US"/>
        </a:p>
      </dgm:t>
    </dgm:pt>
    <dgm:pt modelId="{9B44A0D9-445C-45B0-8628-386651F458F9}" type="sibTrans" cxnId="{7096E22E-F0E8-4B97-A735-019EA791C877}">
      <dgm:prSet/>
      <dgm:spPr/>
      <dgm:t>
        <a:bodyPr/>
        <a:lstStyle/>
        <a:p>
          <a:endParaRPr lang="en-US"/>
        </a:p>
      </dgm:t>
    </dgm:pt>
    <dgm:pt modelId="{9AC9B9CF-3F7A-40B9-8F38-5E31503C1D9E}">
      <dgm:prSet/>
      <dgm:spPr/>
      <dgm:t>
        <a:bodyPr/>
        <a:lstStyle/>
        <a:p>
          <a:pPr rtl="0"/>
          <a:r>
            <a:rPr lang="en-IE" b="1" dirty="0"/>
            <a:t>D </a:t>
          </a:r>
          <a:r>
            <a:rPr lang="en-IE" b="1" dirty="0">
              <a:latin typeface="Avenir Next LT Pro"/>
            </a:rPr>
            <a:t>– </a:t>
          </a:r>
          <a:r>
            <a:rPr lang="en-IE" dirty="0"/>
            <a:t> day to day expenses and are used to run the company. They are also known as revenue expenditure and examples include Wages</a:t>
          </a:r>
          <a:r>
            <a:rPr lang="en-IE" dirty="0">
              <a:latin typeface="Avenir Next LT Pro"/>
            </a:rPr>
            <a:t>.</a:t>
          </a:r>
          <a:endParaRPr lang="en-US" dirty="0"/>
        </a:p>
      </dgm:t>
    </dgm:pt>
    <dgm:pt modelId="{90BA8E8A-7E64-4C86-A7B6-479BE27B73EA}" type="parTrans" cxnId="{34AE8C50-819E-4CB0-B4C2-2BBA8B649123}">
      <dgm:prSet/>
      <dgm:spPr/>
      <dgm:t>
        <a:bodyPr/>
        <a:lstStyle/>
        <a:p>
          <a:endParaRPr lang="en-US"/>
        </a:p>
      </dgm:t>
    </dgm:pt>
    <dgm:pt modelId="{136F44E0-41D5-4EAA-A37D-0A7CBB0408AB}" type="sibTrans" cxnId="{34AE8C50-819E-4CB0-B4C2-2BBA8B649123}">
      <dgm:prSet/>
      <dgm:spPr/>
      <dgm:t>
        <a:bodyPr/>
        <a:lstStyle/>
        <a:p>
          <a:endParaRPr lang="en-US"/>
        </a:p>
      </dgm:t>
    </dgm:pt>
    <dgm:pt modelId="{9F2B01A9-383F-4AB9-A295-C4E22281905C}" type="pres">
      <dgm:prSet presAssocID="{486D99AD-E2A9-4962-A4BC-F53E21A0873D}" presName="linear" presStyleCnt="0">
        <dgm:presLayoutVars>
          <dgm:animLvl val="lvl"/>
          <dgm:resizeHandles val="exact"/>
        </dgm:presLayoutVars>
      </dgm:prSet>
      <dgm:spPr/>
    </dgm:pt>
    <dgm:pt modelId="{0292A9EC-CC19-4271-AAAD-914127D13F55}" type="pres">
      <dgm:prSet presAssocID="{0B2B6D53-44D5-4FC7-9EBA-AFA43911868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64300A39-B4CB-4CAD-AD0D-6DC874408E7A}" type="pres">
      <dgm:prSet presAssocID="{BC9EC478-A0C6-4D4D-BBDF-3F512374F36C}" presName="spacer" presStyleCnt="0"/>
      <dgm:spPr/>
    </dgm:pt>
    <dgm:pt modelId="{F104FACB-3D05-4C83-AB45-88062E6F88DA}" type="pres">
      <dgm:prSet presAssocID="{CFDB169F-17D9-48E5-8D5F-76C01A4D428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26992E4-969E-49B1-9C5D-0035C11C0E74}" type="pres">
      <dgm:prSet presAssocID="{8A74F734-1B71-4AE3-B661-50435518398D}" presName="spacer" presStyleCnt="0"/>
      <dgm:spPr/>
    </dgm:pt>
    <dgm:pt modelId="{FFF9C28F-3E49-4ED3-B70E-734256ED9F08}" type="pres">
      <dgm:prSet presAssocID="{EE5A8360-78E6-40E1-BB53-3915B1E3B95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B4F2A84-88F8-44E7-8158-3B9EF7EFC85D}" type="pres">
      <dgm:prSet presAssocID="{9B44A0D9-445C-45B0-8628-386651F458F9}" presName="spacer" presStyleCnt="0"/>
      <dgm:spPr/>
    </dgm:pt>
    <dgm:pt modelId="{AEF7F8F6-4D66-4F1F-A692-D3AD649C4BBF}" type="pres">
      <dgm:prSet presAssocID="{9AC9B9CF-3F7A-40B9-8F38-5E31503C1D9E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7096E22E-F0E8-4B97-A735-019EA791C877}" srcId="{486D99AD-E2A9-4962-A4BC-F53E21A0873D}" destId="{EE5A8360-78E6-40E1-BB53-3915B1E3B95F}" srcOrd="2" destOrd="0" parTransId="{F90620BA-07B6-431A-8081-2F2ABA06969A}" sibTransId="{9B44A0D9-445C-45B0-8628-386651F458F9}"/>
    <dgm:cxn modelId="{AFBB9362-36B5-465B-BB7E-C93B244FBC1F}" type="presOf" srcId="{CFDB169F-17D9-48E5-8D5F-76C01A4D428B}" destId="{F104FACB-3D05-4C83-AB45-88062E6F88DA}" srcOrd="0" destOrd="0" presId="urn:microsoft.com/office/officeart/2005/8/layout/vList2"/>
    <dgm:cxn modelId="{F6606869-9A35-4A7F-8888-C70610369D55}" srcId="{486D99AD-E2A9-4962-A4BC-F53E21A0873D}" destId="{CFDB169F-17D9-48E5-8D5F-76C01A4D428B}" srcOrd="1" destOrd="0" parTransId="{DDD2284F-E557-4C6F-A904-65CE84F9B5AF}" sibTransId="{8A74F734-1B71-4AE3-B661-50435518398D}"/>
    <dgm:cxn modelId="{796B364A-593C-4980-A9C8-8252918CB8E4}" type="presOf" srcId="{9AC9B9CF-3F7A-40B9-8F38-5E31503C1D9E}" destId="{AEF7F8F6-4D66-4F1F-A692-D3AD649C4BBF}" srcOrd="0" destOrd="0" presId="urn:microsoft.com/office/officeart/2005/8/layout/vList2"/>
    <dgm:cxn modelId="{34AE8C50-819E-4CB0-B4C2-2BBA8B649123}" srcId="{486D99AD-E2A9-4962-A4BC-F53E21A0873D}" destId="{9AC9B9CF-3F7A-40B9-8F38-5E31503C1D9E}" srcOrd="3" destOrd="0" parTransId="{90BA8E8A-7E64-4C86-A7B6-479BE27B73EA}" sibTransId="{136F44E0-41D5-4EAA-A37D-0A7CBB0408AB}"/>
    <dgm:cxn modelId="{FFA1907D-4929-4899-A3FD-E58663621E99}" type="presOf" srcId="{0B2B6D53-44D5-4FC7-9EBA-AFA439118689}" destId="{0292A9EC-CC19-4271-AAAD-914127D13F55}" srcOrd="0" destOrd="0" presId="urn:microsoft.com/office/officeart/2005/8/layout/vList2"/>
    <dgm:cxn modelId="{8461E5B3-F9F4-4DA4-99D7-D68CBC83CD62}" type="presOf" srcId="{EE5A8360-78E6-40E1-BB53-3915B1E3B95F}" destId="{FFF9C28F-3E49-4ED3-B70E-734256ED9F08}" srcOrd="0" destOrd="0" presId="urn:microsoft.com/office/officeart/2005/8/layout/vList2"/>
    <dgm:cxn modelId="{86EE91B7-59E8-4E1F-B3C7-FF9F435CEA26}" srcId="{486D99AD-E2A9-4962-A4BC-F53E21A0873D}" destId="{0B2B6D53-44D5-4FC7-9EBA-AFA439118689}" srcOrd="0" destOrd="0" parTransId="{52FFB55E-912A-4225-A8E5-400A90C9F168}" sibTransId="{BC9EC478-A0C6-4D4D-BBDF-3F512374F36C}"/>
    <dgm:cxn modelId="{FA2CB2F4-5504-4C47-A8AE-72CC6C6883A3}" type="presOf" srcId="{486D99AD-E2A9-4962-A4BC-F53E21A0873D}" destId="{9F2B01A9-383F-4AB9-A295-C4E22281905C}" srcOrd="0" destOrd="0" presId="urn:microsoft.com/office/officeart/2005/8/layout/vList2"/>
    <dgm:cxn modelId="{2DF3F591-0068-450A-AC3B-FE726B608AFE}" type="presParOf" srcId="{9F2B01A9-383F-4AB9-A295-C4E22281905C}" destId="{0292A9EC-CC19-4271-AAAD-914127D13F55}" srcOrd="0" destOrd="0" presId="urn:microsoft.com/office/officeart/2005/8/layout/vList2"/>
    <dgm:cxn modelId="{74B23177-8FDF-4B60-B3D2-4DAA7E5814C0}" type="presParOf" srcId="{9F2B01A9-383F-4AB9-A295-C4E22281905C}" destId="{64300A39-B4CB-4CAD-AD0D-6DC874408E7A}" srcOrd="1" destOrd="0" presId="urn:microsoft.com/office/officeart/2005/8/layout/vList2"/>
    <dgm:cxn modelId="{EEC699F0-87C8-4EEA-82A0-3D91C236264F}" type="presParOf" srcId="{9F2B01A9-383F-4AB9-A295-C4E22281905C}" destId="{F104FACB-3D05-4C83-AB45-88062E6F88DA}" srcOrd="2" destOrd="0" presId="urn:microsoft.com/office/officeart/2005/8/layout/vList2"/>
    <dgm:cxn modelId="{26170BE4-C3DB-4B5B-9486-87583BAADE20}" type="presParOf" srcId="{9F2B01A9-383F-4AB9-A295-C4E22281905C}" destId="{F26992E4-969E-49B1-9C5D-0035C11C0E74}" srcOrd="3" destOrd="0" presId="urn:microsoft.com/office/officeart/2005/8/layout/vList2"/>
    <dgm:cxn modelId="{DD9513FB-DE90-406A-ADA2-98BA061090B1}" type="presParOf" srcId="{9F2B01A9-383F-4AB9-A295-C4E22281905C}" destId="{FFF9C28F-3E49-4ED3-B70E-734256ED9F08}" srcOrd="4" destOrd="0" presId="urn:microsoft.com/office/officeart/2005/8/layout/vList2"/>
    <dgm:cxn modelId="{5D82607D-C971-417D-A8E8-16ADF8D87434}" type="presParOf" srcId="{9F2B01A9-383F-4AB9-A295-C4E22281905C}" destId="{DB4F2A84-88F8-44E7-8158-3B9EF7EFC85D}" srcOrd="5" destOrd="0" presId="urn:microsoft.com/office/officeart/2005/8/layout/vList2"/>
    <dgm:cxn modelId="{9F883DD3-F8AB-4F8F-8578-602B885354CE}" type="presParOf" srcId="{9F2B01A9-383F-4AB9-A295-C4E22281905C}" destId="{AEF7F8F6-4D66-4F1F-A692-D3AD649C4BB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486D99AD-E2A9-4962-A4BC-F53E21A0873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0B2B6D53-44D5-4FC7-9EBA-AFA439118689}">
      <dgm:prSet/>
      <dgm:spPr/>
      <dgm:t>
        <a:bodyPr/>
        <a:lstStyle/>
        <a:p>
          <a:pPr rtl="0"/>
          <a:r>
            <a:rPr lang="en-IE" b="1" dirty="0"/>
            <a:t>A</a:t>
          </a:r>
          <a:r>
            <a:rPr lang="en-IE" dirty="0"/>
            <a:t> -</a:t>
          </a:r>
          <a:r>
            <a:rPr lang="en-IE" dirty="0">
              <a:latin typeface="Avenir Next LT Pro"/>
            </a:rPr>
            <a:t> the</a:t>
          </a:r>
          <a:r>
            <a:rPr lang="en-IE" dirty="0"/>
            <a:t> money that the business is given. It can come from a loan, selling shares or retained earnings</a:t>
          </a:r>
          <a:endParaRPr lang="en-US" dirty="0"/>
        </a:p>
      </dgm:t>
    </dgm:pt>
    <dgm:pt modelId="{52FFB55E-912A-4225-A8E5-400A90C9F168}" type="parTrans" cxnId="{86EE91B7-59E8-4E1F-B3C7-FF9F435CEA26}">
      <dgm:prSet/>
      <dgm:spPr/>
      <dgm:t>
        <a:bodyPr/>
        <a:lstStyle/>
        <a:p>
          <a:endParaRPr lang="en-US"/>
        </a:p>
      </dgm:t>
    </dgm:pt>
    <dgm:pt modelId="{BC9EC478-A0C6-4D4D-BBDF-3F512374F36C}" type="sibTrans" cxnId="{86EE91B7-59E8-4E1F-B3C7-FF9F435CEA26}">
      <dgm:prSet/>
      <dgm:spPr/>
      <dgm:t>
        <a:bodyPr/>
        <a:lstStyle/>
        <a:p>
          <a:endParaRPr lang="en-US"/>
        </a:p>
      </dgm:t>
    </dgm:pt>
    <dgm:pt modelId="{CFDB169F-17D9-48E5-8D5F-76C01A4D428B}">
      <dgm:prSet/>
      <dgm:spPr/>
      <dgm:t>
        <a:bodyPr/>
        <a:lstStyle/>
        <a:p>
          <a:pPr rtl="0"/>
          <a:r>
            <a:rPr lang="en-IE" b="1" dirty="0"/>
            <a:t>B</a:t>
          </a:r>
          <a:r>
            <a:rPr lang="en-IE" dirty="0"/>
            <a:t>-</a:t>
          </a:r>
          <a:r>
            <a:rPr lang="en-IE" dirty="0">
              <a:latin typeface="Avenir Next LT Pro"/>
            </a:rPr>
            <a:t> </a:t>
          </a:r>
          <a:r>
            <a:rPr lang="en-IE" dirty="0"/>
            <a:t> items that a business has for long term use. They depreciate over time and include premises, Machinery, fixture and fittings.</a:t>
          </a:r>
          <a:endParaRPr lang="en-US" dirty="0"/>
        </a:p>
      </dgm:t>
    </dgm:pt>
    <dgm:pt modelId="{DDD2284F-E557-4C6F-A904-65CE84F9B5AF}" type="parTrans" cxnId="{F6606869-9A35-4A7F-8888-C70610369D55}">
      <dgm:prSet/>
      <dgm:spPr/>
      <dgm:t>
        <a:bodyPr/>
        <a:lstStyle/>
        <a:p>
          <a:endParaRPr lang="en-US"/>
        </a:p>
      </dgm:t>
    </dgm:pt>
    <dgm:pt modelId="{8A74F734-1B71-4AE3-B661-50435518398D}" type="sibTrans" cxnId="{F6606869-9A35-4A7F-8888-C70610369D55}">
      <dgm:prSet/>
      <dgm:spPr/>
      <dgm:t>
        <a:bodyPr/>
        <a:lstStyle/>
        <a:p>
          <a:endParaRPr lang="en-US"/>
        </a:p>
      </dgm:t>
    </dgm:pt>
    <dgm:pt modelId="{EE5A8360-78E6-40E1-BB53-3915B1E3B95F}">
      <dgm:prSet/>
      <dgm:spPr/>
      <dgm:t>
        <a:bodyPr/>
        <a:lstStyle/>
        <a:p>
          <a:pPr rtl="0"/>
          <a:r>
            <a:rPr lang="en-IE" b="1" dirty="0"/>
            <a:t>C</a:t>
          </a:r>
          <a:r>
            <a:rPr lang="en-IE" dirty="0"/>
            <a:t>- </a:t>
          </a:r>
          <a:r>
            <a:rPr lang="en-IE" dirty="0">
              <a:latin typeface="Avenir Next LT Pro"/>
            </a:rPr>
            <a:t>assets</a:t>
          </a:r>
          <a:r>
            <a:rPr lang="en-IE" dirty="0"/>
            <a:t> that can be quickly converted into cash – usually within one year. Example include – Closing Stock, Debtors, Cash and bank</a:t>
          </a:r>
          <a:endParaRPr lang="en-US" dirty="0"/>
        </a:p>
      </dgm:t>
    </dgm:pt>
    <dgm:pt modelId="{F90620BA-07B6-431A-8081-2F2ABA06969A}" type="parTrans" cxnId="{7096E22E-F0E8-4B97-A735-019EA791C877}">
      <dgm:prSet/>
      <dgm:spPr/>
      <dgm:t>
        <a:bodyPr/>
        <a:lstStyle/>
        <a:p>
          <a:endParaRPr lang="en-US"/>
        </a:p>
      </dgm:t>
    </dgm:pt>
    <dgm:pt modelId="{9B44A0D9-445C-45B0-8628-386651F458F9}" type="sibTrans" cxnId="{7096E22E-F0E8-4B97-A735-019EA791C877}">
      <dgm:prSet/>
      <dgm:spPr/>
      <dgm:t>
        <a:bodyPr/>
        <a:lstStyle/>
        <a:p>
          <a:endParaRPr lang="en-US"/>
        </a:p>
      </dgm:t>
    </dgm:pt>
    <dgm:pt modelId="{9AC9B9CF-3F7A-40B9-8F38-5E31503C1D9E}">
      <dgm:prSet/>
      <dgm:spPr/>
      <dgm:t>
        <a:bodyPr/>
        <a:lstStyle/>
        <a:p>
          <a:pPr rtl="0"/>
          <a:r>
            <a:rPr lang="en-IE" b="1" dirty="0"/>
            <a:t>D </a:t>
          </a:r>
          <a:r>
            <a:rPr lang="en-IE" b="1" dirty="0">
              <a:latin typeface="Avenir Next LT Pro"/>
            </a:rPr>
            <a:t>– </a:t>
          </a:r>
          <a:r>
            <a:rPr lang="en-IE" dirty="0">
              <a:latin typeface="Avenir Next LT Pro"/>
            </a:rPr>
            <a:t> </a:t>
          </a:r>
          <a:r>
            <a:rPr lang="en-IE" dirty="0"/>
            <a:t>short-term debts owed by the business. They include</a:t>
          </a:r>
          <a:r>
            <a:rPr lang="en-IE" dirty="0">
              <a:latin typeface="Avenir Next LT Pro"/>
            </a:rPr>
            <a:t> </a:t>
          </a:r>
          <a:r>
            <a:rPr lang="en-IE" dirty="0"/>
            <a:t>Bank overdraft, Unpaid bills and Creditors</a:t>
          </a:r>
          <a:endParaRPr lang="en-US" dirty="0"/>
        </a:p>
      </dgm:t>
    </dgm:pt>
    <dgm:pt modelId="{90BA8E8A-7E64-4C86-A7B6-479BE27B73EA}" type="parTrans" cxnId="{34AE8C50-819E-4CB0-B4C2-2BBA8B649123}">
      <dgm:prSet/>
      <dgm:spPr/>
      <dgm:t>
        <a:bodyPr/>
        <a:lstStyle/>
        <a:p>
          <a:endParaRPr lang="en-US"/>
        </a:p>
      </dgm:t>
    </dgm:pt>
    <dgm:pt modelId="{136F44E0-41D5-4EAA-A37D-0A7CBB0408AB}" type="sibTrans" cxnId="{34AE8C50-819E-4CB0-B4C2-2BBA8B649123}">
      <dgm:prSet/>
      <dgm:spPr/>
      <dgm:t>
        <a:bodyPr/>
        <a:lstStyle/>
        <a:p>
          <a:endParaRPr lang="en-US"/>
        </a:p>
      </dgm:t>
    </dgm:pt>
    <dgm:pt modelId="{9F2B01A9-383F-4AB9-A295-C4E22281905C}" type="pres">
      <dgm:prSet presAssocID="{486D99AD-E2A9-4962-A4BC-F53E21A0873D}" presName="linear" presStyleCnt="0">
        <dgm:presLayoutVars>
          <dgm:animLvl val="lvl"/>
          <dgm:resizeHandles val="exact"/>
        </dgm:presLayoutVars>
      </dgm:prSet>
      <dgm:spPr/>
    </dgm:pt>
    <dgm:pt modelId="{0292A9EC-CC19-4271-AAAD-914127D13F55}" type="pres">
      <dgm:prSet presAssocID="{0B2B6D53-44D5-4FC7-9EBA-AFA43911868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64300A39-B4CB-4CAD-AD0D-6DC874408E7A}" type="pres">
      <dgm:prSet presAssocID="{BC9EC478-A0C6-4D4D-BBDF-3F512374F36C}" presName="spacer" presStyleCnt="0"/>
      <dgm:spPr/>
    </dgm:pt>
    <dgm:pt modelId="{F104FACB-3D05-4C83-AB45-88062E6F88DA}" type="pres">
      <dgm:prSet presAssocID="{CFDB169F-17D9-48E5-8D5F-76C01A4D428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26992E4-969E-49B1-9C5D-0035C11C0E74}" type="pres">
      <dgm:prSet presAssocID="{8A74F734-1B71-4AE3-B661-50435518398D}" presName="spacer" presStyleCnt="0"/>
      <dgm:spPr/>
    </dgm:pt>
    <dgm:pt modelId="{FFF9C28F-3E49-4ED3-B70E-734256ED9F08}" type="pres">
      <dgm:prSet presAssocID="{EE5A8360-78E6-40E1-BB53-3915B1E3B95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B4F2A84-88F8-44E7-8158-3B9EF7EFC85D}" type="pres">
      <dgm:prSet presAssocID="{9B44A0D9-445C-45B0-8628-386651F458F9}" presName="spacer" presStyleCnt="0"/>
      <dgm:spPr/>
    </dgm:pt>
    <dgm:pt modelId="{AEF7F8F6-4D66-4F1F-A692-D3AD649C4BBF}" type="pres">
      <dgm:prSet presAssocID="{9AC9B9CF-3F7A-40B9-8F38-5E31503C1D9E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7096E22E-F0E8-4B97-A735-019EA791C877}" srcId="{486D99AD-E2A9-4962-A4BC-F53E21A0873D}" destId="{EE5A8360-78E6-40E1-BB53-3915B1E3B95F}" srcOrd="2" destOrd="0" parTransId="{F90620BA-07B6-431A-8081-2F2ABA06969A}" sibTransId="{9B44A0D9-445C-45B0-8628-386651F458F9}"/>
    <dgm:cxn modelId="{AFBB9362-36B5-465B-BB7E-C93B244FBC1F}" type="presOf" srcId="{CFDB169F-17D9-48E5-8D5F-76C01A4D428B}" destId="{F104FACB-3D05-4C83-AB45-88062E6F88DA}" srcOrd="0" destOrd="0" presId="urn:microsoft.com/office/officeart/2005/8/layout/vList2"/>
    <dgm:cxn modelId="{F6606869-9A35-4A7F-8888-C70610369D55}" srcId="{486D99AD-E2A9-4962-A4BC-F53E21A0873D}" destId="{CFDB169F-17D9-48E5-8D5F-76C01A4D428B}" srcOrd="1" destOrd="0" parTransId="{DDD2284F-E557-4C6F-A904-65CE84F9B5AF}" sibTransId="{8A74F734-1B71-4AE3-B661-50435518398D}"/>
    <dgm:cxn modelId="{796B364A-593C-4980-A9C8-8252918CB8E4}" type="presOf" srcId="{9AC9B9CF-3F7A-40B9-8F38-5E31503C1D9E}" destId="{AEF7F8F6-4D66-4F1F-A692-D3AD649C4BBF}" srcOrd="0" destOrd="0" presId="urn:microsoft.com/office/officeart/2005/8/layout/vList2"/>
    <dgm:cxn modelId="{34AE8C50-819E-4CB0-B4C2-2BBA8B649123}" srcId="{486D99AD-E2A9-4962-A4BC-F53E21A0873D}" destId="{9AC9B9CF-3F7A-40B9-8F38-5E31503C1D9E}" srcOrd="3" destOrd="0" parTransId="{90BA8E8A-7E64-4C86-A7B6-479BE27B73EA}" sibTransId="{136F44E0-41D5-4EAA-A37D-0A7CBB0408AB}"/>
    <dgm:cxn modelId="{FFA1907D-4929-4899-A3FD-E58663621E99}" type="presOf" srcId="{0B2B6D53-44D5-4FC7-9EBA-AFA439118689}" destId="{0292A9EC-CC19-4271-AAAD-914127D13F55}" srcOrd="0" destOrd="0" presId="urn:microsoft.com/office/officeart/2005/8/layout/vList2"/>
    <dgm:cxn modelId="{8461E5B3-F9F4-4DA4-99D7-D68CBC83CD62}" type="presOf" srcId="{EE5A8360-78E6-40E1-BB53-3915B1E3B95F}" destId="{FFF9C28F-3E49-4ED3-B70E-734256ED9F08}" srcOrd="0" destOrd="0" presId="urn:microsoft.com/office/officeart/2005/8/layout/vList2"/>
    <dgm:cxn modelId="{86EE91B7-59E8-4E1F-B3C7-FF9F435CEA26}" srcId="{486D99AD-E2A9-4962-A4BC-F53E21A0873D}" destId="{0B2B6D53-44D5-4FC7-9EBA-AFA439118689}" srcOrd="0" destOrd="0" parTransId="{52FFB55E-912A-4225-A8E5-400A90C9F168}" sibTransId="{BC9EC478-A0C6-4D4D-BBDF-3F512374F36C}"/>
    <dgm:cxn modelId="{FA2CB2F4-5504-4C47-A8AE-72CC6C6883A3}" type="presOf" srcId="{486D99AD-E2A9-4962-A4BC-F53E21A0873D}" destId="{9F2B01A9-383F-4AB9-A295-C4E22281905C}" srcOrd="0" destOrd="0" presId="urn:microsoft.com/office/officeart/2005/8/layout/vList2"/>
    <dgm:cxn modelId="{2DF3F591-0068-450A-AC3B-FE726B608AFE}" type="presParOf" srcId="{9F2B01A9-383F-4AB9-A295-C4E22281905C}" destId="{0292A9EC-CC19-4271-AAAD-914127D13F55}" srcOrd="0" destOrd="0" presId="urn:microsoft.com/office/officeart/2005/8/layout/vList2"/>
    <dgm:cxn modelId="{74B23177-8FDF-4B60-B3D2-4DAA7E5814C0}" type="presParOf" srcId="{9F2B01A9-383F-4AB9-A295-C4E22281905C}" destId="{64300A39-B4CB-4CAD-AD0D-6DC874408E7A}" srcOrd="1" destOrd="0" presId="urn:microsoft.com/office/officeart/2005/8/layout/vList2"/>
    <dgm:cxn modelId="{EEC699F0-87C8-4EEA-82A0-3D91C236264F}" type="presParOf" srcId="{9F2B01A9-383F-4AB9-A295-C4E22281905C}" destId="{F104FACB-3D05-4C83-AB45-88062E6F88DA}" srcOrd="2" destOrd="0" presId="urn:microsoft.com/office/officeart/2005/8/layout/vList2"/>
    <dgm:cxn modelId="{26170BE4-C3DB-4B5B-9486-87583BAADE20}" type="presParOf" srcId="{9F2B01A9-383F-4AB9-A295-C4E22281905C}" destId="{F26992E4-969E-49B1-9C5D-0035C11C0E74}" srcOrd="3" destOrd="0" presId="urn:microsoft.com/office/officeart/2005/8/layout/vList2"/>
    <dgm:cxn modelId="{DD9513FB-DE90-406A-ADA2-98BA061090B1}" type="presParOf" srcId="{9F2B01A9-383F-4AB9-A295-C4E22281905C}" destId="{FFF9C28F-3E49-4ED3-B70E-734256ED9F08}" srcOrd="4" destOrd="0" presId="urn:microsoft.com/office/officeart/2005/8/layout/vList2"/>
    <dgm:cxn modelId="{5D82607D-C971-417D-A8E8-16ADF8D87434}" type="presParOf" srcId="{9F2B01A9-383F-4AB9-A295-C4E22281905C}" destId="{DB4F2A84-88F8-44E7-8158-3B9EF7EFC85D}" srcOrd="5" destOrd="0" presId="urn:microsoft.com/office/officeart/2005/8/layout/vList2"/>
    <dgm:cxn modelId="{9F883DD3-F8AB-4F8F-8578-602B885354CE}" type="presParOf" srcId="{9F2B01A9-383F-4AB9-A295-C4E22281905C}" destId="{AEF7F8F6-4D66-4F1F-A692-D3AD649C4BB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486D99AD-E2A9-4962-A4BC-F53E21A0873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B2B6D53-44D5-4FC7-9EBA-AFA439118689}">
      <dgm:prSet/>
      <dgm:spPr/>
      <dgm:t>
        <a:bodyPr/>
        <a:lstStyle/>
        <a:p>
          <a:pPr rtl="0"/>
          <a:r>
            <a:rPr lang="en-IE" b="1" dirty="0"/>
            <a:t>A</a:t>
          </a:r>
          <a:r>
            <a:rPr lang="en-IE" dirty="0"/>
            <a:t> -</a:t>
          </a:r>
          <a:r>
            <a:rPr lang="en-IE" dirty="0">
              <a:latin typeface="Avenir Next LT Pro"/>
            </a:rPr>
            <a:t> the</a:t>
          </a:r>
          <a:r>
            <a:rPr lang="en-IE" dirty="0"/>
            <a:t> money that the business is given. It can come from a loan, selling shares or retained earnings</a:t>
          </a:r>
          <a:endParaRPr lang="en-US" dirty="0"/>
        </a:p>
      </dgm:t>
    </dgm:pt>
    <dgm:pt modelId="{52FFB55E-912A-4225-A8E5-400A90C9F168}" type="parTrans" cxnId="{86EE91B7-59E8-4E1F-B3C7-FF9F435CEA26}">
      <dgm:prSet/>
      <dgm:spPr/>
      <dgm:t>
        <a:bodyPr/>
        <a:lstStyle/>
        <a:p>
          <a:endParaRPr lang="en-US"/>
        </a:p>
      </dgm:t>
    </dgm:pt>
    <dgm:pt modelId="{BC9EC478-A0C6-4D4D-BBDF-3F512374F36C}" type="sibTrans" cxnId="{86EE91B7-59E8-4E1F-B3C7-FF9F435CEA26}">
      <dgm:prSet/>
      <dgm:spPr/>
      <dgm:t>
        <a:bodyPr/>
        <a:lstStyle/>
        <a:p>
          <a:endParaRPr lang="en-US"/>
        </a:p>
      </dgm:t>
    </dgm:pt>
    <dgm:pt modelId="{9AC9B9CF-3F7A-40B9-8F38-5E31503C1D9E}">
      <dgm:prSet/>
      <dgm:spPr/>
      <dgm:t>
        <a:bodyPr/>
        <a:lstStyle/>
        <a:p>
          <a:endParaRPr lang="en-IE" dirty="0"/>
        </a:p>
      </dgm:t>
    </dgm:pt>
    <dgm:pt modelId="{90BA8E8A-7E64-4C86-A7B6-479BE27B73EA}" type="parTrans" cxnId="{34AE8C50-819E-4CB0-B4C2-2BBA8B649123}">
      <dgm:prSet/>
      <dgm:spPr/>
      <dgm:t>
        <a:bodyPr/>
        <a:lstStyle/>
        <a:p>
          <a:endParaRPr lang="en-US"/>
        </a:p>
      </dgm:t>
    </dgm:pt>
    <dgm:pt modelId="{136F44E0-41D5-4EAA-A37D-0A7CBB0408AB}" type="sibTrans" cxnId="{34AE8C50-819E-4CB0-B4C2-2BBA8B649123}">
      <dgm:prSet/>
      <dgm:spPr/>
      <dgm:t>
        <a:bodyPr/>
        <a:lstStyle/>
        <a:p>
          <a:endParaRPr lang="en-US"/>
        </a:p>
      </dgm:t>
    </dgm:pt>
    <dgm:pt modelId="{86A7B71F-3083-4612-B172-F656A2968F50}">
      <dgm:prSet phldr="0"/>
      <dgm:spPr/>
      <dgm:t>
        <a:bodyPr/>
        <a:lstStyle/>
        <a:p>
          <a:endParaRPr lang="en-IE" dirty="0">
            <a:latin typeface="Avenir Next LT Pro"/>
          </a:endParaRPr>
        </a:p>
      </dgm:t>
    </dgm:pt>
    <dgm:pt modelId="{BD3C660F-C155-429C-B82D-8ED09130A8A1}" type="parTrans" cxnId="{6C22C619-2E79-40D0-9ED3-1C843243B1BF}">
      <dgm:prSet/>
      <dgm:spPr/>
    </dgm:pt>
    <dgm:pt modelId="{86BCDEB5-9555-430A-8A99-B6F4A250EF45}" type="sibTrans" cxnId="{6C22C619-2E79-40D0-9ED3-1C843243B1BF}">
      <dgm:prSet/>
      <dgm:spPr/>
    </dgm:pt>
    <dgm:pt modelId="{10D16798-917A-4656-B750-D5350F3CD716}">
      <dgm:prSet phldr="0"/>
      <dgm:spPr/>
      <dgm:t>
        <a:bodyPr/>
        <a:lstStyle/>
        <a:p>
          <a:endParaRPr lang="en-IE" dirty="0">
            <a:latin typeface="Avenir Next LT Pro"/>
          </a:endParaRPr>
        </a:p>
      </dgm:t>
    </dgm:pt>
    <dgm:pt modelId="{438192AE-7737-4C58-A5D0-23490D4DCD05}" type="parTrans" cxnId="{24A4EB45-0183-400D-AA9B-A8ADF2EF9A04}">
      <dgm:prSet/>
      <dgm:spPr/>
    </dgm:pt>
    <dgm:pt modelId="{FE62569A-F2E9-49E1-ACFF-76E086EE5F99}" type="sibTrans" cxnId="{24A4EB45-0183-400D-AA9B-A8ADF2EF9A04}">
      <dgm:prSet/>
      <dgm:spPr/>
    </dgm:pt>
    <dgm:pt modelId="{9F2B01A9-383F-4AB9-A295-C4E22281905C}" type="pres">
      <dgm:prSet presAssocID="{486D99AD-E2A9-4962-A4BC-F53E21A0873D}" presName="linear" presStyleCnt="0">
        <dgm:presLayoutVars>
          <dgm:animLvl val="lvl"/>
          <dgm:resizeHandles val="exact"/>
        </dgm:presLayoutVars>
      </dgm:prSet>
      <dgm:spPr/>
    </dgm:pt>
    <dgm:pt modelId="{0292A9EC-CC19-4271-AAAD-914127D13F55}" type="pres">
      <dgm:prSet presAssocID="{0B2B6D53-44D5-4FC7-9EBA-AFA43911868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64300A39-B4CB-4CAD-AD0D-6DC874408E7A}" type="pres">
      <dgm:prSet presAssocID="{BC9EC478-A0C6-4D4D-BBDF-3F512374F36C}" presName="spacer" presStyleCnt="0"/>
      <dgm:spPr/>
    </dgm:pt>
    <dgm:pt modelId="{AEF7F8F6-4D66-4F1F-A692-D3AD649C4BBF}" type="pres">
      <dgm:prSet presAssocID="{9AC9B9CF-3F7A-40B9-8F38-5E31503C1D9E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50DA2D55-4C0B-4F2F-8EF4-5EA09E945599}" type="pres">
      <dgm:prSet presAssocID="{136F44E0-41D5-4EAA-A37D-0A7CBB0408AB}" presName="spacer" presStyleCnt="0"/>
      <dgm:spPr/>
    </dgm:pt>
    <dgm:pt modelId="{0ED65282-A7F0-4F43-A4B8-278932553577}" type="pres">
      <dgm:prSet presAssocID="{86A7B71F-3083-4612-B172-F656A2968F50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F97DA546-95CC-4528-BFDB-A9408C12BF79}" type="pres">
      <dgm:prSet presAssocID="{86BCDEB5-9555-430A-8A99-B6F4A250EF45}" presName="spacer" presStyleCnt="0"/>
      <dgm:spPr/>
    </dgm:pt>
    <dgm:pt modelId="{A27C20B2-027E-4037-BD2C-9A626A19669A}" type="pres">
      <dgm:prSet presAssocID="{10D16798-917A-4656-B750-D5350F3CD716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F202B819-A147-4DA2-A25E-EA7D57220158}" type="presOf" srcId="{86A7B71F-3083-4612-B172-F656A2968F50}" destId="{0ED65282-A7F0-4F43-A4B8-278932553577}" srcOrd="0" destOrd="0" presId="urn:microsoft.com/office/officeart/2005/8/layout/vList2"/>
    <dgm:cxn modelId="{6C22C619-2E79-40D0-9ED3-1C843243B1BF}" srcId="{486D99AD-E2A9-4962-A4BC-F53E21A0873D}" destId="{86A7B71F-3083-4612-B172-F656A2968F50}" srcOrd="2" destOrd="0" parTransId="{BD3C660F-C155-429C-B82D-8ED09130A8A1}" sibTransId="{86BCDEB5-9555-430A-8A99-B6F4A250EF45}"/>
    <dgm:cxn modelId="{24A4EB45-0183-400D-AA9B-A8ADF2EF9A04}" srcId="{486D99AD-E2A9-4962-A4BC-F53E21A0873D}" destId="{10D16798-917A-4656-B750-D5350F3CD716}" srcOrd="3" destOrd="0" parTransId="{438192AE-7737-4C58-A5D0-23490D4DCD05}" sibTransId="{FE62569A-F2E9-49E1-ACFF-76E086EE5F99}"/>
    <dgm:cxn modelId="{34AE8C50-819E-4CB0-B4C2-2BBA8B649123}" srcId="{486D99AD-E2A9-4962-A4BC-F53E21A0873D}" destId="{9AC9B9CF-3F7A-40B9-8F38-5E31503C1D9E}" srcOrd="1" destOrd="0" parTransId="{90BA8E8A-7E64-4C86-A7B6-479BE27B73EA}" sibTransId="{136F44E0-41D5-4EAA-A37D-0A7CBB0408AB}"/>
    <dgm:cxn modelId="{3E286A8A-D9EC-4CDA-AA23-17AB638DF595}" type="presOf" srcId="{0B2B6D53-44D5-4FC7-9EBA-AFA439118689}" destId="{0292A9EC-CC19-4271-AAAD-914127D13F55}" srcOrd="0" destOrd="0" presId="urn:microsoft.com/office/officeart/2005/8/layout/vList2"/>
    <dgm:cxn modelId="{B981C696-5978-4045-9A53-85D15C6CB721}" type="presOf" srcId="{9AC9B9CF-3F7A-40B9-8F38-5E31503C1D9E}" destId="{AEF7F8F6-4D66-4F1F-A692-D3AD649C4BBF}" srcOrd="0" destOrd="0" presId="urn:microsoft.com/office/officeart/2005/8/layout/vList2"/>
    <dgm:cxn modelId="{86EE91B7-59E8-4E1F-B3C7-FF9F435CEA26}" srcId="{486D99AD-E2A9-4962-A4BC-F53E21A0873D}" destId="{0B2B6D53-44D5-4FC7-9EBA-AFA439118689}" srcOrd="0" destOrd="0" parTransId="{52FFB55E-912A-4225-A8E5-400A90C9F168}" sibTransId="{BC9EC478-A0C6-4D4D-BBDF-3F512374F36C}"/>
    <dgm:cxn modelId="{FA2CB2F4-5504-4C47-A8AE-72CC6C6883A3}" type="presOf" srcId="{486D99AD-E2A9-4962-A4BC-F53E21A0873D}" destId="{9F2B01A9-383F-4AB9-A295-C4E22281905C}" srcOrd="0" destOrd="0" presId="urn:microsoft.com/office/officeart/2005/8/layout/vList2"/>
    <dgm:cxn modelId="{D70723F6-3FFC-4C8B-B8D7-F495BDC977FA}" type="presOf" srcId="{10D16798-917A-4656-B750-D5350F3CD716}" destId="{A27C20B2-027E-4037-BD2C-9A626A19669A}" srcOrd="0" destOrd="0" presId="urn:microsoft.com/office/officeart/2005/8/layout/vList2"/>
    <dgm:cxn modelId="{5FC2880F-854B-433C-B24E-DC8861D98CBC}" type="presParOf" srcId="{9F2B01A9-383F-4AB9-A295-C4E22281905C}" destId="{0292A9EC-CC19-4271-AAAD-914127D13F55}" srcOrd="0" destOrd="0" presId="urn:microsoft.com/office/officeart/2005/8/layout/vList2"/>
    <dgm:cxn modelId="{E70E8CF8-89FE-485E-8BBD-F3689B76DC48}" type="presParOf" srcId="{9F2B01A9-383F-4AB9-A295-C4E22281905C}" destId="{64300A39-B4CB-4CAD-AD0D-6DC874408E7A}" srcOrd="1" destOrd="0" presId="urn:microsoft.com/office/officeart/2005/8/layout/vList2"/>
    <dgm:cxn modelId="{64881582-7AA1-4BEB-B37B-DE9EC01364F3}" type="presParOf" srcId="{9F2B01A9-383F-4AB9-A295-C4E22281905C}" destId="{AEF7F8F6-4D66-4F1F-A692-D3AD649C4BBF}" srcOrd="2" destOrd="0" presId="urn:microsoft.com/office/officeart/2005/8/layout/vList2"/>
    <dgm:cxn modelId="{2D330F5E-8FEF-4726-A35F-C987DDBB537D}" type="presParOf" srcId="{9F2B01A9-383F-4AB9-A295-C4E22281905C}" destId="{50DA2D55-4C0B-4F2F-8EF4-5EA09E945599}" srcOrd="3" destOrd="0" presId="urn:microsoft.com/office/officeart/2005/8/layout/vList2"/>
    <dgm:cxn modelId="{E2346A39-F6A5-41F3-9398-3E84AD67DBBC}" type="presParOf" srcId="{9F2B01A9-383F-4AB9-A295-C4E22281905C}" destId="{0ED65282-A7F0-4F43-A4B8-278932553577}" srcOrd="4" destOrd="0" presId="urn:microsoft.com/office/officeart/2005/8/layout/vList2"/>
    <dgm:cxn modelId="{3414D9D1-B202-478F-9ECA-18CB1C33AFB2}" type="presParOf" srcId="{9F2B01A9-383F-4AB9-A295-C4E22281905C}" destId="{F97DA546-95CC-4528-BFDB-A9408C12BF79}" srcOrd="5" destOrd="0" presId="urn:microsoft.com/office/officeart/2005/8/layout/vList2"/>
    <dgm:cxn modelId="{413DCC10-10B5-4EEE-81C6-ACEB6F2125F8}" type="presParOf" srcId="{9F2B01A9-383F-4AB9-A295-C4E22281905C}" destId="{A27C20B2-027E-4037-BD2C-9A626A19669A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486D99AD-E2A9-4962-A4BC-F53E21A0873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0B2B6D53-44D5-4FC7-9EBA-AFA439118689}">
      <dgm:prSet/>
      <dgm:spPr/>
      <dgm:t>
        <a:bodyPr/>
        <a:lstStyle/>
        <a:p>
          <a:pPr rtl="0"/>
          <a:r>
            <a:rPr lang="en-IE" b="1" dirty="0"/>
            <a:t>A</a:t>
          </a:r>
          <a:r>
            <a:rPr lang="en-IE" dirty="0"/>
            <a:t> -</a:t>
          </a:r>
          <a:r>
            <a:rPr lang="en-IE" dirty="0">
              <a:latin typeface="Avenir Next LT Pro"/>
            </a:rPr>
            <a:t> the</a:t>
          </a:r>
          <a:r>
            <a:rPr lang="en-IE" dirty="0"/>
            <a:t> money that the business is given. It can come from a loan, selling shares or retained earnings</a:t>
          </a:r>
          <a:endParaRPr lang="en-US" dirty="0"/>
        </a:p>
      </dgm:t>
    </dgm:pt>
    <dgm:pt modelId="{52FFB55E-912A-4225-A8E5-400A90C9F168}" type="parTrans" cxnId="{86EE91B7-59E8-4E1F-B3C7-FF9F435CEA26}">
      <dgm:prSet/>
      <dgm:spPr/>
      <dgm:t>
        <a:bodyPr/>
        <a:lstStyle/>
        <a:p>
          <a:endParaRPr lang="en-US"/>
        </a:p>
      </dgm:t>
    </dgm:pt>
    <dgm:pt modelId="{BC9EC478-A0C6-4D4D-BBDF-3F512374F36C}" type="sibTrans" cxnId="{86EE91B7-59E8-4E1F-B3C7-FF9F435CEA26}">
      <dgm:prSet/>
      <dgm:spPr/>
      <dgm:t>
        <a:bodyPr/>
        <a:lstStyle/>
        <a:p>
          <a:endParaRPr lang="en-US"/>
        </a:p>
      </dgm:t>
    </dgm:pt>
    <dgm:pt modelId="{CFDB169F-17D9-48E5-8D5F-76C01A4D428B}">
      <dgm:prSet/>
      <dgm:spPr/>
      <dgm:t>
        <a:bodyPr/>
        <a:lstStyle/>
        <a:p>
          <a:pPr rtl="0"/>
          <a:r>
            <a:rPr lang="en-IE" b="1" dirty="0"/>
            <a:t>B</a:t>
          </a:r>
          <a:r>
            <a:rPr lang="en-IE" dirty="0"/>
            <a:t>-</a:t>
          </a:r>
          <a:r>
            <a:rPr lang="en-IE" dirty="0">
              <a:latin typeface="Avenir Next LT Pro"/>
            </a:rPr>
            <a:t> </a:t>
          </a:r>
          <a:r>
            <a:rPr lang="en-IE" dirty="0"/>
            <a:t> items that a business has for long term use. They depreciate over time and include premises, Machinery, fixture and fittings.</a:t>
          </a:r>
          <a:endParaRPr lang="en-US" dirty="0"/>
        </a:p>
      </dgm:t>
    </dgm:pt>
    <dgm:pt modelId="{DDD2284F-E557-4C6F-A904-65CE84F9B5AF}" type="parTrans" cxnId="{F6606869-9A35-4A7F-8888-C70610369D55}">
      <dgm:prSet/>
      <dgm:spPr/>
      <dgm:t>
        <a:bodyPr/>
        <a:lstStyle/>
        <a:p>
          <a:endParaRPr lang="en-US"/>
        </a:p>
      </dgm:t>
    </dgm:pt>
    <dgm:pt modelId="{8A74F734-1B71-4AE3-B661-50435518398D}" type="sibTrans" cxnId="{F6606869-9A35-4A7F-8888-C70610369D55}">
      <dgm:prSet/>
      <dgm:spPr/>
      <dgm:t>
        <a:bodyPr/>
        <a:lstStyle/>
        <a:p>
          <a:endParaRPr lang="en-US"/>
        </a:p>
      </dgm:t>
    </dgm:pt>
    <dgm:pt modelId="{EE5A8360-78E6-40E1-BB53-3915B1E3B95F}">
      <dgm:prSet/>
      <dgm:spPr/>
      <dgm:t>
        <a:bodyPr/>
        <a:lstStyle/>
        <a:p>
          <a:pPr rtl="0"/>
          <a:r>
            <a:rPr lang="en-IE" b="1" dirty="0"/>
            <a:t>C</a:t>
          </a:r>
          <a:r>
            <a:rPr lang="en-IE" dirty="0"/>
            <a:t>- </a:t>
          </a:r>
          <a:r>
            <a:rPr lang="en-IE" dirty="0">
              <a:latin typeface="Avenir Next LT Pro"/>
            </a:rPr>
            <a:t>assets</a:t>
          </a:r>
          <a:r>
            <a:rPr lang="en-IE" dirty="0"/>
            <a:t> that can be quickly converted into cash – usually within one year. Example include – Closing Stock, Debtors, Cash and bank</a:t>
          </a:r>
          <a:endParaRPr lang="en-US" dirty="0"/>
        </a:p>
      </dgm:t>
    </dgm:pt>
    <dgm:pt modelId="{F90620BA-07B6-431A-8081-2F2ABA06969A}" type="parTrans" cxnId="{7096E22E-F0E8-4B97-A735-019EA791C877}">
      <dgm:prSet/>
      <dgm:spPr/>
      <dgm:t>
        <a:bodyPr/>
        <a:lstStyle/>
        <a:p>
          <a:endParaRPr lang="en-US"/>
        </a:p>
      </dgm:t>
    </dgm:pt>
    <dgm:pt modelId="{9B44A0D9-445C-45B0-8628-386651F458F9}" type="sibTrans" cxnId="{7096E22E-F0E8-4B97-A735-019EA791C877}">
      <dgm:prSet/>
      <dgm:spPr/>
      <dgm:t>
        <a:bodyPr/>
        <a:lstStyle/>
        <a:p>
          <a:endParaRPr lang="en-US"/>
        </a:p>
      </dgm:t>
    </dgm:pt>
    <dgm:pt modelId="{9AC9B9CF-3F7A-40B9-8F38-5E31503C1D9E}">
      <dgm:prSet/>
      <dgm:spPr/>
      <dgm:t>
        <a:bodyPr/>
        <a:lstStyle/>
        <a:p>
          <a:pPr rtl="0"/>
          <a:r>
            <a:rPr lang="en-IE" b="1" dirty="0"/>
            <a:t>D </a:t>
          </a:r>
          <a:r>
            <a:rPr lang="en-IE" b="1" dirty="0">
              <a:latin typeface="Avenir Next LT Pro"/>
            </a:rPr>
            <a:t>– </a:t>
          </a:r>
          <a:r>
            <a:rPr lang="en-IE" dirty="0">
              <a:latin typeface="Avenir Next LT Pro"/>
            </a:rPr>
            <a:t> </a:t>
          </a:r>
          <a:r>
            <a:rPr lang="en-IE" dirty="0"/>
            <a:t>short-term debts owed by the business. They include</a:t>
          </a:r>
          <a:r>
            <a:rPr lang="en-IE" dirty="0">
              <a:latin typeface="Avenir Next LT Pro"/>
            </a:rPr>
            <a:t> </a:t>
          </a:r>
          <a:r>
            <a:rPr lang="en-IE" dirty="0"/>
            <a:t>Bank overdraft, Unpaid bills and Creditors</a:t>
          </a:r>
          <a:endParaRPr lang="en-US" dirty="0"/>
        </a:p>
      </dgm:t>
    </dgm:pt>
    <dgm:pt modelId="{90BA8E8A-7E64-4C86-A7B6-479BE27B73EA}" type="parTrans" cxnId="{34AE8C50-819E-4CB0-B4C2-2BBA8B649123}">
      <dgm:prSet/>
      <dgm:spPr/>
      <dgm:t>
        <a:bodyPr/>
        <a:lstStyle/>
        <a:p>
          <a:endParaRPr lang="en-US"/>
        </a:p>
      </dgm:t>
    </dgm:pt>
    <dgm:pt modelId="{136F44E0-41D5-4EAA-A37D-0A7CBB0408AB}" type="sibTrans" cxnId="{34AE8C50-819E-4CB0-B4C2-2BBA8B649123}">
      <dgm:prSet/>
      <dgm:spPr/>
      <dgm:t>
        <a:bodyPr/>
        <a:lstStyle/>
        <a:p>
          <a:endParaRPr lang="en-US"/>
        </a:p>
      </dgm:t>
    </dgm:pt>
    <dgm:pt modelId="{9F2B01A9-383F-4AB9-A295-C4E22281905C}" type="pres">
      <dgm:prSet presAssocID="{486D99AD-E2A9-4962-A4BC-F53E21A0873D}" presName="linear" presStyleCnt="0">
        <dgm:presLayoutVars>
          <dgm:animLvl val="lvl"/>
          <dgm:resizeHandles val="exact"/>
        </dgm:presLayoutVars>
      </dgm:prSet>
      <dgm:spPr/>
    </dgm:pt>
    <dgm:pt modelId="{0292A9EC-CC19-4271-AAAD-914127D13F55}" type="pres">
      <dgm:prSet presAssocID="{0B2B6D53-44D5-4FC7-9EBA-AFA43911868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64300A39-B4CB-4CAD-AD0D-6DC874408E7A}" type="pres">
      <dgm:prSet presAssocID="{BC9EC478-A0C6-4D4D-BBDF-3F512374F36C}" presName="spacer" presStyleCnt="0"/>
      <dgm:spPr/>
    </dgm:pt>
    <dgm:pt modelId="{F104FACB-3D05-4C83-AB45-88062E6F88DA}" type="pres">
      <dgm:prSet presAssocID="{CFDB169F-17D9-48E5-8D5F-76C01A4D428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26992E4-969E-49B1-9C5D-0035C11C0E74}" type="pres">
      <dgm:prSet presAssocID="{8A74F734-1B71-4AE3-B661-50435518398D}" presName="spacer" presStyleCnt="0"/>
      <dgm:spPr/>
    </dgm:pt>
    <dgm:pt modelId="{FFF9C28F-3E49-4ED3-B70E-734256ED9F08}" type="pres">
      <dgm:prSet presAssocID="{EE5A8360-78E6-40E1-BB53-3915B1E3B95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B4F2A84-88F8-44E7-8158-3B9EF7EFC85D}" type="pres">
      <dgm:prSet presAssocID="{9B44A0D9-445C-45B0-8628-386651F458F9}" presName="spacer" presStyleCnt="0"/>
      <dgm:spPr/>
    </dgm:pt>
    <dgm:pt modelId="{AEF7F8F6-4D66-4F1F-A692-D3AD649C4BBF}" type="pres">
      <dgm:prSet presAssocID="{9AC9B9CF-3F7A-40B9-8F38-5E31503C1D9E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7096E22E-F0E8-4B97-A735-019EA791C877}" srcId="{486D99AD-E2A9-4962-A4BC-F53E21A0873D}" destId="{EE5A8360-78E6-40E1-BB53-3915B1E3B95F}" srcOrd="2" destOrd="0" parTransId="{F90620BA-07B6-431A-8081-2F2ABA06969A}" sibTransId="{9B44A0D9-445C-45B0-8628-386651F458F9}"/>
    <dgm:cxn modelId="{AFBB9362-36B5-465B-BB7E-C93B244FBC1F}" type="presOf" srcId="{CFDB169F-17D9-48E5-8D5F-76C01A4D428B}" destId="{F104FACB-3D05-4C83-AB45-88062E6F88DA}" srcOrd="0" destOrd="0" presId="urn:microsoft.com/office/officeart/2005/8/layout/vList2"/>
    <dgm:cxn modelId="{F6606869-9A35-4A7F-8888-C70610369D55}" srcId="{486D99AD-E2A9-4962-A4BC-F53E21A0873D}" destId="{CFDB169F-17D9-48E5-8D5F-76C01A4D428B}" srcOrd="1" destOrd="0" parTransId="{DDD2284F-E557-4C6F-A904-65CE84F9B5AF}" sibTransId="{8A74F734-1B71-4AE3-B661-50435518398D}"/>
    <dgm:cxn modelId="{796B364A-593C-4980-A9C8-8252918CB8E4}" type="presOf" srcId="{9AC9B9CF-3F7A-40B9-8F38-5E31503C1D9E}" destId="{AEF7F8F6-4D66-4F1F-A692-D3AD649C4BBF}" srcOrd="0" destOrd="0" presId="urn:microsoft.com/office/officeart/2005/8/layout/vList2"/>
    <dgm:cxn modelId="{34AE8C50-819E-4CB0-B4C2-2BBA8B649123}" srcId="{486D99AD-E2A9-4962-A4BC-F53E21A0873D}" destId="{9AC9B9CF-3F7A-40B9-8F38-5E31503C1D9E}" srcOrd="3" destOrd="0" parTransId="{90BA8E8A-7E64-4C86-A7B6-479BE27B73EA}" sibTransId="{136F44E0-41D5-4EAA-A37D-0A7CBB0408AB}"/>
    <dgm:cxn modelId="{FFA1907D-4929-4899-A3FD-E58663621E99}" type="presOf" srcId="{0B2B6D53-44D5-4FC7-9EBA-AFA439118689}" destId="{0292A9EC-CC19-4271-AAAD-914127D13F55}" srcOrd="0" destOrd="0" presId="urn:microsoft.com/office/officeart/2005/8/layout/vList2"/>
    <dgm:cxn modelId="{8461E5B3-F9F4-4DA4-99D7-D68CBC83CD62}" type="presOf" srcId="{EE5A8360-78E6-40E1-BB53-3915B1E3B95F}" destId="{FFF9C28F-3E49-4ED3-B70E-734256ED9F08}" srcOrd="0" destOrd="0" presId="urn:microsoft.com/office/officeart/2005/8/layout/vList2"/>
    <dgm:cxn modelId="{86EE91B7-59E8-4E1F-B3C7-FF9F435CEA26}" srcId="{486D99AD-E2A9-4962-A4BC-F53E21A0873D}" destId="{0B2B6D53-44D5-4FC7-9EBA-AFA439118689}" srcOrd="0" destOrd="0" parTransId="{52FFB55E-912A-4225-A8E5-400A90C9F168}" sibTransId="{BC9EC478-A0C6-4D4D-BBDF-3F512374F36C}"/>
    <dgm:cxn modelId="{FA2CB2F4-5504-4C47-A8AE-72CC6C6883A3}" type="presOf" srcId="{486D99AD-E2A9-4962-A4BC-F53E21A0873D}" destId="{9F2B01A9-383F-4AB9-A295-C4E22281905C}" srcOrd="0" destOrd="0" presId="urn:microsoft.com/office/officeart/2005/8/layout/vList2"/>
    <dgm:cxn modelId="{2DF3F591-0068-450A-AC3B-FE726B608AFE}" type="presParOf" srcId="{9F2B01A9-383F-4AB9-A295-C4E22281905C}" destId="{0292A9EC-CC19-4271-AAAD-914127D13F55}" srcOrd="0" destOrd="0" presId="urn:microsoft.com/office/officeart/2005/8/layout/vList2"/>
    <dgm:cxn modelId="{74B23177-8FDF-4B60-B3D2-4DAA7E5814C0}" type="presParOf" srcId="{9F2B01A9-383F-4AB9-A295-C4E22281905C}" destId="{64300A39-B4CB-4CAD-AD0D-6DC874408E7A}" srcOrd="1" destOrd="0" presId="urn:microsoft.com/office/officeart/2005/8/layout/vList2"/>
    <dgm:cxn modelId="{EEC699F0-87C8-4EEA-82A0-3D91C236264F}" type="presParOf" srcId="{9F2B01A9-383F-4AB9-A295-C4E22281905C}" destId="{F104FACB-3D05-4C83-AB45-88062E6F88DA}" srcOrd="2" destOrd="0" presId="urn:microsoft.com/office/officeart/2005/8/layout/vList2"/>
    <dgm:cxn modelId="{26170BE4-C3DB-4B5B-9486-87583BAADE20}" type="presParOf" srcId="{9F2B01A9-383F-4AB9-A295-C4E22281905C}" destId="{F26992E4-969E-49B1-9C5D-0035C11C0E74}" srcOrd="3" destOrd="0" presId="urn:microsoft.com/office/officeart/2005/8/layout/vList2"/>
    <dgm:cxn modelId="{DD9513FB-DE90-406A-ADA2-98BA061090B1}" type="presParOf" srcId="{9F2B01A9-383F-4AB9-A295-C4E22281905C}" destId="{FFF9C28F-3E49-4ED3-B70E-734256ED9F08}" srcOrd="4" destOrd="0" presId="urn:microsoft.com/office/officeart/2005/8/layout/vList2"/>
    <dgm:cxn modelId="{5D82607D-C971-417D-A8E8-16ADF8D87434}" type="presParOf" srcId="{9F2B01A9-383F-4AB9-A295-C4E22281905C}" destId="{DB4F2A84-88F8-44E7-8158-3B9EF7EFC85D}" srcOrd="5" destOrd="0" presId="urn:microsoft.com/office/officeart/2005/8/layout/vList2"/>
    <dgm:cxn modelId="{9F883DD3-F8AB-4F8F-8578-602B885354CE}" type="presParOf" srcId="{9F2B01A9-383F-4AB9-A295-C4E22281905C}" destId="{AEF7F8F6-4D66-4F1F-A692-D3AD649C4BB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6D99AD-E2A9-4962-A4BC-F53E21A0873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0B2B6D53-44D5-4FC7-9EBA-AFA439118689}">
      <dgm:prSet/>
      <dgm:spPr/>
      <dgm:t>
        <a:bodyPr/>
        <a:lstStyle/>
        <a:p>
          <a:pPr rtl="0"/>
          <a:r>
            <a:rPr lang="en-IE" b="1" dirty="0"/>
            <a:t>A</a:t>
          </a:r>
          <a:r>
            <a:rPr lang="en-IE" dirty="0"/>
            <a:t> - made up of 3 </a:t>
          </a:r>
          <a:r>
            <a:rPr lang="en-IE" dirty="0">
              <a:latin typeface="Avenir Next LT Pro"/>
            </a:rPr>
            <a:t>accounts</a:t>
          </a:r>
          <a:r>
            <a:rPr lang="en-IE" dirty="0"/>
            <a:t> – 1. Trading Account, 2. Profit and loss account and </a:t>
          </a:r>
          <a:r>
            <a:rPr lang="en-IE" dirty="0">
              <a:latin typeface="Avenir Next LT Pro"/>
            </a:rPr>
            <a:t>3. the</a:t>
          </a:r>
          <a:r>
            <a:rPr lang="en-IE" dirty="0"/>
            <a:t> Appropriation account.</a:t>
          </a:r>
          <a:endParaRPr lang="en-US" dirty="0"/>
        </a:p>
      </dgm:t>
    </dgm:pt>
    <dgm:pt modelId="{52FFB55E-912A-4225-A8E5-400A90C9F168}" type="parTrans" cxnId="{86EE91B7-59E8-4E1F-B3C7-FF9F435CEA26}">
      <dgm:prSet/>
      <dgm:spPr/>
      <dgm:t>
        <a:bodyPr/>
        <a:lstStyle/>
        <a:p>
          <a:endParaRPr lang="en-US"/>
        </a:p>
      </dgm:t>
    </dgm:pt>
    <dgm:pt modelId="{BC9EC478-A0C6-4D4D-BBDF-3F512374F36C}" type="sibTrans" cxnId="{86EE91B7-59E8-4E1F-B3C7-FF9F435CEA26}">
      <dgm:prSet/>
      <dgm:spPr/>
      <dgm:t>
        <a:bodyPr/>
        <a:lstStyle/>
        <a:p>
          <a:endParaRPr lang="en-US"/>
        </a:p>
      </dgm:t>
    </dgm:pt>
    <dgm:pt modelId="{CFDB169F-17D9-48E5-8D5F-76C01A4D428B}">
      <dgm:prSet/>
      <dgm:spPr/>
      <dgm:t>
        <a:bodyPr/>
        <a:lstStyle/>
        <a:p>
          <a:pPr rtl="0"/>
          <a:endParaRPr lang="en-IE" dirty="0"/>
        </a:p>
      </dgm:t>
    </dgm:pt>
    <dgm:pt modelId="{DDD2284F-E557-4C6F-A904-65CE84F9B5AF}" type="parTrans" cxnId="{F6606869-9A35-4A7F-8888-C70610369D55}">
      <dgm:prSet/>
      <dgm:spPr/>
      <dgm:t>
        <a:bodyPr/>
        <a:lstStyle/>
        <a:p>
          <a:endParaRPr lang="en-US"/>
        </a:p>
      </dgm:t>
    </dgm:pt>
    <dgm:pt modelId="{8A74F734-1B71-4AE3-B661-50435518398D}" type="sibTrans" cxnId="{F6606869-9A35-4A7F-8888-C70610369D55}">
      <dgm:prSet/>
      <dgm:spPr/>
      <dgm:t>
        <a:bodyPr/>
        <a:lstStyle/>
        <a:p>
          <a:endParaRPr lang="en-US"/>
        </a:p>
      </dgm:t>
    </dgm:pt>
    <dgm:pt modelId="{EE5A8360-78E6-40E1-BB53-3915B1E3B95F}">
      <dgm:prSet/>
      <dgm:spPr/>
      <dgm:t>
        <a:bodyPr/>
        <a:lstStyle/>
        <a:p>
          <a:pPr rtl="0"/>
          <a:r>
            <a:rPr lang="en-IE" dirty="0">
              <a:latin typeface="Avenir Next LT Pro"/>
            </a:rPr>
            <a:t> </a:t>
          </a:r>
          <a:endParaRPr lang="en-US" dirty="0"/>
        </a:p>
      </dgm:t>
    </dgm:pt>
    <dgm:pt modelId="{F90620BA-07B6-431A-8081-2F2ABA06969A}" type="parTrans" cxnId="{7096E22E-F0E8-4B97-A735-019EA791C877}">
      <dgm:prSet/>
      <dgm:spPr/>
      <dgm:t>
        <a:bodyPr/>
        <a:lstStyle/>
        <a:p>
          <a:endParaRPr lang="en-US"/>
        </a:p>
      </dgm:t>
    </dgm:pt>
    <dgm:pt modelId="{9B44A0D9-445C-45B0-8628-386651F458F9}" type="sibTrans" cxnId="{7096E22E-F0E8-4B97-A735-019EA791C877}">
      <dgm:prSet/>
      <dgm:spPr/>
      <dgm:t>
        <a:bodyPr/>
        <a:lstStyle/>
        <a:p>
          <a:endParaRPr lang="en-US"/>
        </a:p>
      </dgm:t>
    </dgm:pt>
    <dgm:pt modelId="{9AC9B9CF-3F7A-40B9-8F38-5E31503C1D9E}">
      <dgm:prSet/>
      <dgm:spPr/>
      <dgm:t>
        <a:bodyPr/>
        <a:lstStyle/>
        <a:p>
          <a:pPr rtl="0"/>
          <a:endParaRPr lang="en-IE" dirty="0"/>
        </a:p>
      </dgm:t>
    </dgm:pt>
    <dgm:pt modelId="{90BA8E8A-7E64-4C86-A7B6-479BE27B73EA}" type="parTrans" cxnId="{34AE8C50-819E-4CB0-B4C2-2BBA8B649123}">
      <dgm:prSet/>
      <dgm:spPr/>
      <dgm:t>
        <a:bodyPr/>
        <a:lstStyle/>
        <a:p>
          <a:endParaRPr lang="en-US"/>
        </a:p>
      </dgm:t>
    </dgm:pt>
    <dgm:pt modelId="{136F44E0-41D5-4EAA-A37D-0A7CBB0408AB}" type="sibTrans" cxnId="{34AE8C50-819E-4CB0-B4C2-2BBA8B649123}">
      <dgm:prSet/>
      <dgm:spPr/>
      <dgm:t>
        <a:bodyPr/>
        <a:lstStyle/>
        <a:p>
          <a:endParaRPr lang="en-US"/>
        </a:p>
      </dgm:t>
    </dgm:pt>
    <dgm:pt modelId="{9F2B01A9-383F-4AB9-A295-C4E22281905C}" type="pres">
      <dgm:prSet presAssocID="{486D99AD-E2A9-4962-A4BC-F53E21A0873D}" presName="linear" presStyleCnt="0">
        <dgm:presLayoutVars>
          <dgm:animLvl val="lvl"/>
          <dgm:resizeHandles val="exact"/>
        </dgm:presLayoutVars>
      </dgm:prSet>
      <dgm:spPr/>
    </dgm:pt>
    <dgm:pt modelId="{0292A9EC-CC19-4271-AAAD-914127D13F55}" type="pres">
      <dgm:prSet presAssocID="{0B2B6D53-44D5-4FC7-9EBA-AFA43911868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64300A39-B4CB-4CAD-AD0D-6DC874408E7A}" type="pres">
      <dgm:prSet presAssocID="{BC9EC478-A0C6-4D4D-BBDF-3F512374F36C}" presName="spacer" presStyleCnt="0"/>
      <dgm:spPr/>
    </dgm:pt>
    <dgm:pt modelId="{F104FACB-3D05-4C83-AB45-88062E6F88DA}" type="pres">
      <dgm:prSet presAssocID="{CFDB169F-17D9-48E5-8D5F-76C01A4D428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26992E4-969E-49B1-9C5D-0035C11C0E74}" type="pres">
      <dgm:prSet presAssocID="{8A74F734-1B71-4AE3-B661-50435518398D}" presName="spacer" presStyleCnt="0"/>
      <dgm:spPr/>
    </dgm:pt>
    <dgm:pt modelId="{FFF9C28F-3E49-4ED3-B70E-734256ED9F08}" type="pres">
      <dgm:prSet presAssocID="{EE5A8360-78E6-40E1-BB53-3915B1E3B95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B4F2A84-88F8-44E7-8158-3B9EF7EFC85D}" type="pres">
      <dgm:prSet presAssocID="{9B44A0D9-445C-45B0-8628-386651F458F9}" presName="spacer" presStyleCnt="0"/>
      <dgm:spPr/>
    </dgm:pt>
    <dgm:pt modelId="{AEF7F8F6-4D66-4F1F-A692-D3AD649C4BBF}" type="pres">
      <dgm:prSet presAssocID="{9AC9B9CF-3F7A-40B9-8F38-5E31503C1D9E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7096E22E-F0E8-4B97-A735-019EA791C877}" srcId="{486D99AD-E2A9-4962-A4BC-F53E21A0873D}" destId="{EE5A8360-78E6-40E1-BB53-3915B1E3B95F}" srcOrd="2" destOrd="0" parTransId="{F90620BA-07B6-431A-8081-2F2ABA06969A}" sibTransId="{9B44A0D9-445C-45B0-8628-386651F458F9}"/>
    <dgm:cxn modelId="{AFBB9362-36B5-465B-BB7E-C93B244FBC1F}" type="presOf" srcId="{CFDB169F-17D9-48E5-8D5F-76C01A4D428B}" destId="{F104FACB-3D05-4C83-AB45-88062E6F88DA}" srcOrd="0" destOrd="0" presId="urn:microsoft.com/office/officeart/2005/8/layout/vList2"/>
    <dgm:cxn modelId="{F6606869-9A35-4A7F-8888-C70610369D55}" srcId="{486D99AD-E2A9-4962-A4BC-F53E21A0873D}" destId="{CFDB169F-17D9-48E5-8D5F-76C01A4D428B}" srcOrd="1" destOrd="0" parTransId="{DDD2284F-E557-4C6F-A904-65CE84F9B5AF}" sibTransId="{8A74F734-1B71-4AE3-B661-50435518398D}"/>
    <dgm:cxn modelId="{796B364A-593C-4980-A9C8-8252918CB8E4}" type="presOf" srcId="{9AC9B9CF-3F7A-40B9-8F38-5E31503C1D9E}" destId="{AEF7F8F6-4D66-4F1F-A692-D3AD649C4BBF}" srcOrd="0" destOrd="0" presId="urn:microsoft.com/office/officeart/2005/8/layout/vList2"/>
    <dgm:cxn modelId="{34AE8C50-819E-4CB0-B4C2-2BBA8B649123}" srcId="{486D99AD-E2A9-4962-A4BC-F53E21A0873D}" destId="{9AC9B9CF-3F7A-40B9-8F38-5E31503C1D9E}" srcOrd="3" destOrd="0" parTransId="{90BA8E8A-7E64-4C86-A7B6-479BE27B73EA}" sibTransId="{136F44E0-41D5-4EAA-A37D-0A7CBB0408AB}"/>
    <dgm:cxn modelId="{FFA1907D-4929-4899-A3FD-E58663621E99}" type="presOf" srcId="{0B2B6D53-44D5-4FC7-9EBA-AFA439118689}" destId="{0292A9EC-CC19-4271-AAAD-914127D13F55}" srcOrd="0" destOrd="0" presId="urn:microsoft.com/office/officeart/2005/8/layout/vList2"/>
    <dgm:cxn modelId="{8461E5B3-F9F4-4DA4-99D7-D68CBC83CD62}" type="presOf" srcId="{EE5A8360-78E6-40E1-BB53-3915B1E3B95F}" destId="{FFF9C28F-3E49-4ED3-B70E-734256ED9F08}" srcOrd="0" destOrd="0" presId="urn:microsoft.com/office/officeart/2005/8/layout/vList2"/>
    <dgm:cxn modelId="{86EE91B7-59E8-4E1F-B3C7-FF9F435CEA26}" srcId="{486D99AD-E2A9-4962-A4BC-F53E21A0873D}" destId="{0B2B6D53-44D5-4FC7-9EBA-AFA439118689}" srcOrd="0" destOrd="0" parTransId="{52FFB55E-912A-4225-A8E5-400A90C9F168}" sibTransId="{BC9EC478-A0C6-4D4D-BBDF-3F512374F36C}"/>
    <dgm:cxn modelId="{FA2CB2F4-5504-4C47-A8AE-72CC6C6883A3}" type="presOf" srcId="{486D99AD-E2A9-4962-A4BC-F53E21A0873D}" destId="{9F2B01A9-383F-4AB9-A295-C4E22281905C}" srcOrd="0" destOrd="0" presId="urn:microsoft.com/office/officeart/2005/8/layout/vList2"/>
    <dgm:cxn modelId="{2DF3F591-0068-450A-AC3B-FE726B608AFE}" type="presParOf" srcId="{9F2B01A9-383F-4AB9-A295-C4E22281905C}" destId="{0292A9EC-CC19-4271-AAAD-914127D13F55}" srcOrd="0" destOrd="0" presId="urn:microsoft.com/office/officeart/2005/8/layout/vList2"/>
    <dgm:cxn modelId="{74B23177-8FDF-4B60-B3D2-4DAA7E5814C0}" type="presParOf" srcId="{9F2B01A9-383F-4AB9-A295-C4E22281905C}" destId="{64300A39-B4CB-4CAD-AD0D-6DC874408E7A}" srcOrd="1" destOrd="0" presId="urn:microsoft.com/office/officeart/2005/8/layout/vList2"/>
    <dgm:cxn modelId="{EEC699F0-87C8-4EEA-82A0-3D91C236264F}" type="presParOf" srcId="{9F2B01A9-383F-4AB9-A295-C4E22281905C}" destId="{F104FACB-3D05-4C83-AB45-88062E6F88DA}" srcOrd="2" destOrd="0" presId="urn:microsoft.com/office/officeart/2005/8/layout/vList2"/>
    <dgm:cxn modelId="{26170BE4-C3DB-4B5B-9486-87583BAADE20}" type="presParOf" srcId="{9F2B01A9-383F-4AB9-A295-C4E22281905C}" destId="{F26992E4-969E-49B1-9C5D-0035C11C0E74}" srcOrd="3" destOrd="0" presId="urn:microsoft.com/office/officeart/2005/8/layout/vList2"/>
    <dgm:cxn modelId="{DD9513FB-DE90-406A-ADA2-98BA061090B1}" type="presParOf" srcId="{9F2B01A9-383F-4AB9-A295-C4E22281905C}" destId="{FFF9C28F-3E49-4ED3-B70E-734256ED9F08}" srcOrd="4" destOrd="0" presId="urn:microsoft.com/office/officeart/2005/8/layout/vList2"/>
    <dgm:cxn modelId="{5D82607D-C971-417D-A8E8-16ADF8D87434}" type="presParOf" srcId="{9F2B01A9-383F-4AB9-A295-C4E22281905C}" destId="{DB4F2A84-88F8-44E7-8158-3B9EF7EFC85D}" srcOrd="5" destOrd="0" presId="urn:microsoft.com/office/officeart/2005/8/layout/vList2"/>
    <dgm:cxn modelId="{9F883DD3-F8AB-4F8F-8578-602B885354CE}" type="presParOf" srcId="{9F2B01A9-383F-4AB9-A295-C4E22281905C}" destId="{AEF7F8F6-4D66-4F1F-A692-D3AD649C4BB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486D99AD-E2A9-4962-A4BC-F53E21A0873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FDB169F-17D9-48E5-8D5F-76C01A4D428B}">
      <dgm:prSet/>
      <dgm:spPr/>
      <dgm:t>
        <a:bodyPr/>
        <a:lstStyle/>
        <a:p>
          <a:r>
            <a:rPr lang="en-IE" b="1" dirty="0"/>
            <a:t>B</a:t>
          </a:r>
          <a:r>
            <a:rPr lang="en-IE" dirty="0"/>
            <a:t>-</a:t>
          </a:r>
          <a:r>
            <a:rPr lang="en-IE" dirty="0">
              <a:latin typeface="Avenir Next LT Pro"/>
            </a:rPr>
            <a:t> </a:t>
          </a:r>
          <a:r>
            <a:rPr lang="en-IE" dirty="0"/>
            <a:t> items that a business has for long term use. They depreciate over time and include premises, Machinery, fixture and fittings.</a:t>
          </a:r>
          <a:endParaRPr lang="en-US" dirty="0"/>
        </a:p>
      </dgm:t>
    </dgm:pt>
    <dgm:pt modelId="{DDD2284F-E557-4C6F-A904-65CE84F9B5AF}" type="parTrans" cxnId="{F6606869-9A35-4A7F-8888-C70610369D55}">
      <dgm:prSet/>
      <dgm:spPr/>
      <dgm:t>
        <a:bodyPr/>
        <a:lstStyle/>
        <a:p>
          <a:endParaRPr lang="en-US"/>
        </a:p>
      </dgm:t>
    </dgm:pt>
    <dgm:pt modelId="{8A74F734-1B71-4AE3-B661-50435518398D}" type="sibTrans" cxnId="{F6606869-9A35-4A7F-8888-C70610369D55}">
      <dgm:prSet/>
      <dgm:spPr/>
      <dgm:t>
        <a:bodyPr/>
        <a:lstStyle/>
        <a:p>
          <a:endParaRPr lang="en-US"/>
        </a:p>
      </dgm:t>
    </dgm:pt>
    <dgm:pt modelId="{F1CE76F7-A70D-4F37-9D26-2844F3B02B98}">
      <dgm:prSet phldr="0"/>
      <dgm:spPr/>
      <dgm:t>
        <a:bodyPr/>
        <a:lstStyle/>
        <a:p>
          <a:endParaRPr lang="en-IE" dirty="0">
            <a:latin typeface="Avenir Next LT Pro"/>
          </a:endParaRPr>
        </a:p>
      </dgm:t>
    </dgm:pt>
    <dgm:pt modelId="{3FC33B5C-19A3-4CD9-84F9-A02F6301747C}" type="parTrans" cxnId="{B1AB850F-E375-41CB-8B7C-8B1818D5F1BA}">
      <dgm:prSet/>
      <dgm:spPr/>
    </dgm:pt>
    <dgm:pt modelId="{F2A472DE-A8F2-44FA-B393-F138DCB6E052}" type="sibTrans" cxnId="{B1AB850F-E375-41CB-8B7C-8B1818D5F1BA}">
      <dgm:prSet/>
      <dgm:spPr/>
    </dgm:pt>
    <dgm:pt modelId="{1351F3A8-0FF9-4F69-8FDA-0292F016880C}">
      <dgm:prSet phldr="0"/>
      <dgm:spPr/>
      <dgm:t>
        <a:bodyPr/>
        <a:lstStyle/>
        <a:p>
          <a:endParaRPr lang="en-IE" dirty="0">
            <a:latin typeface="Avenir Next LT Pro"/>
          </a:endParaRPr>
        </a:p>
      </dgm:t>
    </dgm:pt>
    <dgm:pt modelId="{3ED3F015-E22E-4316-B7A2-1972E8D47634}" type="parTrans" cxnId="{66FC4D0A-BF19-431E-8DC2-F874C702A2E1}">
      <dgm:prSet/>
      <dgm:spPr/>
    </dgm:pt>
    <dgm:pt modelId="{57E717D1-BF68-4B10-BD75-260BBC458D46}" type="sibTrans" cxnId="{66FC4D0A-BF19-431E-8DC2-F874C702A2E1}">
      <dgm:prSet/>
      <dgm:spPr/>
    </dgm:pt>
    <dgm:pt modelId="{F2FB31D0-98C0-4C98-80B2-7B0642F173D6}">
      <dgm:prSet phldr="0"/>
      <dgm:spPr/>
      <dgm:t>
        <a:bodyPr/>
        <a:lstStyle/>
        <a:p>
          <a:pPr rtl="0"/>
          <a:endParaRPr lang="en-IE" b="1" dirty="0">
            <a:latin typeface="Avenir Next LT Pro"/>
          </a:endParaRPr>
        </a:p>
      </dgm:t>
    </dgm:pt>
    <dgm:pt modelId="{37E69BAD-EA51-49C7-BB48-06C345A15C7A}" type="parTrans" cxnId="{DAE38FFF-2D90-4CE6-BB74-E1B60BAC7571}">
      <dgm:prSet/>
      <dgm:spPr/>
    </dgm:pt>
    <dgm:pt modelId="{0B26A43A-75E4-4FBF-BCC9-7099C3F6B399}" type="sibTrans" cxnId="{DAE38FFF-2D90-4CE6-BB74-E1B60BAC7571}">
      <dgm:prSet/>
      <dgm:spPr/>
    </dgm:pt>
    <dgm:pt modelId="{9F2B01A9-383F-4AB9-A295-C4E22281905C}" type="pres">
      <dgm:prSet presAssocID="{486D99AD-E2A9-4962-A4BC-F53E21A0873D}" presName="linear" presStyleCnt="0">
        <dgm:presLayoutVars>
          <dgm:animLvl val="lvl"/>
          <dgm:resizeHandles val="exact"/>
        </dgm:presLayoutVars>
      </dgm:prSet>
      <dgm:spPr/>
    </dgm:pt>
    <dgm:pt modelId="{7E24EE34-1F2C-4968-B7F8-31E4D405BA06}" type="pres">
      <dgm:prSet presAssocID="{F2FB31D0-98C0-4C98-80B2-7B0642F173D6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69424091-927F-4F0A-A1FA-D17DB584B3AA}" type="pres">
      <dgm:prSet presAssocID="{0B26A43A-75E4-4FBF-BCC9-7099C3F6B399}" presName="spacer" presStyleCnt="0"/>
      <dgm:spPr/>
    </dgm:pt>
    <dgm:pt modelId="{F104FACB-3D05-4C83-AB45-88062E6F88DA}" type="pres">
      <dgm:prSet presAssocID="{CFDB169F-17D9-48E5-8D5F-76C01A4D428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4213DB0C-2E47-418E-8DD5-400144437F77}" type="pres">
      <dgm:prSet presAssocID="{8A74F734-1B71-4AE3-B661-50435518398D}" presName="spacer" presStyleCnt="0"/>
      <dgm:spPr/>
    </dgm:pt>
    <dgm:pt modelId="{21BF41CA-D56A-479E-8A8F-19B29047177D}" type="pres">
      <dgm:prSet presAssocID="{F1CE76F7-A70D-4F37-9D26-2844F3B02B98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6E7FD8C2-711E-4392-8093-F0F9C63535C1}" type="pres">
      <dgm:prSet presAssocID="{F2A472DE-A8F2-44FA-B393-F138DCB6E052}" presName="spacer" presStyleCnt="0"/>
      <dgm:spPr/>
    </dgm:pt>
    <dgm:pt modelId="{7CA66D3C-8972-476C-8660-294E0ADE4765}" type="pres">
      <dgm:prSet presAssocID="{1351F3A8-0FF9-4F69-8FDA-0292F016880C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66FC4D0A-BF19-431E-8DC2-F874C702A2E1}" srcId="{486D99AD-E2A9-4962-A4BC-F53E21A0873D}" destId="{1351F3A8-0FF9-4F69-8FDA-0292F016880C}" srcOrd="3" destOrd="0" parTransId="{3ED3F015-E22E-4316-B7A2-1972E8D47634}" sibTransId="{57E717D1-BF68-4B10-BD75-260BBC458D46}"/>
    <dgm:cxn modelId="{B1AB850F-E375-41CB-8B7C-8B1818D5F1BA}" srcId="{486D99AD-E2A9-4962-A4BC-F53E21A0873D}" destId="{F1CE76F7-A70D-4F37-9D26-2844F3B02B98}" srcOrd="2" destOrd="0" parTransId="{3FC33B5C-19A3-4CD9-84F9-A02F6301747C}" sibTransId="{F2A472DE-A8F2-44FA-B393-F138DCB6E052}"/>
    <dgm:cxn modelId="{823F8D46-BF00-4B88-BDEC-16C9325A2756}" type="presOf" srcId="{F1CE76F7-A70D-4F37-9D26-2844F3B02B98}" destId="{21BF41CA-D56A-479E-8A8F-19B29047177D}" srcOrd="0" destOrd="0" presId="urn:microsoft.com/office/officeart/2005/8/layout/vList2"/>
    <dgm:cxn modelId="{F6606869-9A35-4A7F-8888-C70610369D55}" srcId="{486D99AD-E2A9-4962-A4BC-F53E21A0873D}" destId="{CFDB169F-17D9-48E5-8D5F-76C01A4D428B}" srcOrd="1" destOrd="0" parTransId="{DDD2284F-E557-4C6F-A904-65CE84F9B5AF}" sibTransId="{8A74F734-1B71-4AE3-B661-50435518398D}"/>
    <dgm:cxn modelId="{BC3F5FA3-2C22-4C4F-94D4-C531C7D08B5F}" type="presOf" srcId="{CFDB169F-17D9-48E5-8D5F-76C01A4D428B}" destId="{F104FACB-3D05-4C83-AB45-88062E6F88DA}" srcOrd="0" destOrd="0" presId="urn:microsoft.com/office/officeart/2005/8/layout/vList2"/>
    <dgm:cxn modelId="{4BCD13DF-10AB-48D2-8933-58BEFFD23992}" type="presOf" srcId="{1351F3A8-0FF9-4F69-8FDA-0292F016880C}" destId="{7CA66D3C-8972-476C-8660-294E0ADE4765}" srcOrd="0" destOrd="0" presId="urn:microsoft.com/office/officeart/2005/8/layout/vList2"/>
    <dgm:cxn modelId="{FA2CB2F4-5504-4C47-A8AE-72CC6C6883A3}" type="presOf" srcId="{486D99AD-E2A9-4962-A4BC-F53E21A0873D}" destId="{9F2B01A9-383F-4AB9-A295-C4E22281905C}" srcOrd="0" destOrd="0" presId="urn:microsoft.com/office/officeart/2005/8/layout/vList2"/>
    <dgm:cxn modelId="{4C4A68F5-E7AC-49F1-8FDD-C6611DEA5FAA}" type="presOf" srcId="{F2FB31D0-98C0-4C98-80B2-7B0642F173D6}" destId="{7E24EE34-1F2C-4968-B7F8-31E4D405BA06}" srcOrd="0" destOrd="0" presId="urn:microsoft.com/office/officeart/2005/8/layout/vList2"/>
    <dgm:cxn modelId="{DAE38FFF-2D90-4CE6-BB74-E1B60BAC7571}" srcId="{486D99AD-E2A9-4962-A4BC-F53E21A0873D}" destId="{F2FB31D0-98C0-4C98-80B2-7B0642F173D6}" srcOrd="0" destOrd="0" parTransId="{37E69BAD-EA51-49C7-BB48-06C345A15C7A}" sibTransId="{0B26A43A-75E4-4FBF-BCC9-7099C3F6B399}"/>
    <dgm:cxn modelId="{3AABE2F5-F1C8-44EC-A1F1-9E3BF2ABFAFA}" type="presParOf" srcId="{9F2B01A9-383F-4AB9-A295-C4E22281905C}" destId="{7E24EE34-1F2C-4968-B7F8-31E4D405BA06}" srcOrd="0" destOrd="0" presId="urn:microsoft.com/office/officeart/2005/8/layout/vList2"/>
    <dgm:cxn modelId="{88C0D6A8-42EB-4DDC-AE4D-45BE50ECAB8B}" type="presParOf" srcId="{9F2B01A9-383F-4AB9-A295-C4E22281905C}" destId="{69424091-927F-4F0A-A1FA-D17DB584B3AA}" srcOrd="1" destOrd="0" presId="urn:microsoft.com/office/officeart/2005/8/layout/vList2"/>
    <dgm:cxn modelId="{7A19EDEB-0BFE-4855-8251-B7435CA2CC7F}" type="presParOf" srcId="{9F2B01A9-383F-4AB9-A295-C4E22281905C}" destId="{F104FACB-3D05-4C83-AB45-88062E6F88DA}" srcOrd="2" destOrd="0" presId="urn:microsoft.com/office/officeart/2005/8/layout/vList2"/>
    <dgm:cxn modelId="{944A8A00-EAB2-42BC-B0AE-FE3C9647B7B3}" type="presParOf" srcId="{9F2B01A9-383F-4AB9-A295-C4E22281905C}" destId="{4213DB0C-2E47-418E-8DD5-400144437F77}" srcOrd="3" destOrd="0" presId="urn:microsoft.com/office/officeart/2005/8/layout/vList2"/>
    <dgm:cxn modelId="{23F32A1E-45F9-4BC4-B2D2-52E658FDF5C2}" type="presParOf" srcId="{9F2B01A9-383F-4AB9-A295-C4E22281905C}" destId="{21BF41CA-D56A-479E-8A8F-19B29047177D}" srcOrd="4" destOrd="0" presId="urn:microsoft.com/office/officeart/2005/8/layout/vList2"/>
    <dgm:cxn modelId="{4EEE5C4B-C215-4E63-9B92-D76FE384AA17}" type="presParOf" srcId="{9F2B01A9-383F-4AB9-A295-C4E22281905C}" destId="{6E7FD8C2-711E-4392-8093-F0F9C63535C1}" srcOrd="5" destOrd="0" presId="urn:microsoft.com/office/officeart/2005/8/layout/vList2"/>
    <dgm:cxn modelId="{57E62A74-217D-4749-96CF-125B13B41ADC}" type="presParOf" srcId="{9F2B01A9-383F-4AB9-A295-C4E22281905C}" destId="{7CA66D3C-8972-476C-8660-294E0ADE4765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486D99AD-E2A9-4962-A4BC-F53E21A0873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0B2B6D53-44D5-4FC7-9EBA-AFA439118689}">
      <dgm:prSet/>
      <dgm:spPr/>
      <dgm:t>
        <a:bodyPr/>
        <a:lstStyle/>
        <a:p>
          <a:pPr rtl="0"/>
          <a:r>
            <a:rPr lang="en-IE" b="1" dirty="0"/>
            <a:t>A</a:t>
          </a:r>
          <a:r>
            <a:rPr lang="en-IE" dirty="0"/>
            <a:t> -</a:t>
          </a:r>
          <a:r>
            <a:rPr lang="en-IE" dirty="0">
              <a:latin typeface="Avenir Next LT Pro"/>
            </a:rPr>
            <a:t> the</a:t>
          </a:r>
          <a:r>
            <a:rPr lang="en-IE" dirty="0"/>
            <a:t> money that the business is given. It can come from a loan, selling shares or retained earnings</a:t>
          </a:r>
          <a:endParaRPr lang="en-US" dirty="0"/>
        </a:p>
      </dgm:t>
    </dgm:pt>
    <dgm:pt modelId="{52FFB55E-912A-4225-A8E5-400A90C9F168}" type="parTrans" cxnId="{86EE91B7-59E8-4E1F-B3C7-FF9F435CEA26}">
      <dgm:prSet/>
      <dgm:spPr/>
      <dgm:t>
        <a:bodyPr/>
        <a:lstStyle/>
        <a:p>
          <a:endParaRPr lang="en-US"/>
        </a:p>
      </dgm:t>
    </dgm:pt>
    <dgm:pt modelId="{BC9EC478-A0C6-4D4D-BBDF-3F512374F36C}" type="sibTrans" cxnId="{86EE91B7-59E8-4E1F-B3C7-FF9F435CEA26}">
      <dgm:prSet/>
      <dgm:spPr/>
      <dgm:t>
        <a:bodyPr/>
        <a:lstStyle/>
        <a:p>
          <a:endParaRPr lang="en-US"/>
        </a:p>
      </dgm:t>
    </dgm:pt>
    <dgm:pt modelId="{CFDB169F-17D9-48E5-8D5F-76C01A4D428B}">
      <dgm:prSet/>
      <dgm:spPr/>
      <dgm:t>
        <a:bodyPr/>
        <a:lstStyle/>
        <a:p>
          <a:pPr rtl="0"/>
          <a:r>
            <a:rPr lang="en-IE" b="1" dirty="0"/>
            <a:t>B</a:t>
          </a:r>
          <a:r>
            <a:rPr lang="en-IE" dirty="0"/>
            <a:t>-</a:t>
          </a:r>
          <a:r>
            <a:rPr lang="en-IE" dirty="0">
              <a:latin typeface="Avenir Next LT Pro"/>
            </a:rPr>
            <a:t> </a:t>
          </a:r>
          <a:r>
            <a:rPr lang="en-IE" dirty="0"/>
            <a:t> items that a business has for long term use. They depreciate over time and include premises, Machinery, fixture and fittings.</a:t>
          </a:r>
          <a:endParaRPr lang="en-US" dirty="0"/>
        </a:p>
      </dgm:t>
    </dgm:pt>
    <dgm:pt modelId="{DDD2284F-E557-4C6F-A904-65CE84F9B5AF}" type="parTrans" cxnId="{F6606869-9A35-4A7F-8888-C70610369D55}">
      <dgm:prSet/>
      <dgm:spPr/>
      <dgm:t>
        <a:bodyPr/>
        <a:lstStyle/>
        <a:p>
          <a:endParaRPr lang="en-US"/>
        </a:p>
      </dgm:t>
    </dgm:pt>
    <dgm:pt modelId="{8A74F734-1B71-4AE3-B661-50435518398D}" type="sibTrans" cxnId="{F6606869-9A35-4A7F-8888-C70610369D55}">
      <dgm:prSet/>
      <dgm:spPr/>
      <dgm:t>
        <a:bodyPr/>
        <a:lstStyle/>
        <a:p>
          <a:endParaRPr lang="en-US"/>
        </a:p>
      </dgm:t>
    </dgm:pt>
    <dgm:pt modelId="{EE5A8360-78E6-40E1-BB53-3915B1E3B95F}">
      <dgm:prSet/>
      <dgm:spPr/>
      <dgm:t>
        <a:bodyPr/>
        <a:lstStyle/>
        <a:p>
          <a:pPr rtl="0"/>
          <a:r>
            <a:rPr lang="en-IE" b="1" dirty="0"/>
            <a:t>C</a:t>
          </a:r>
          <a:r>
            <a:rPr lang="en-IE" dirty="0"/>
            <a:t>- </a:t>
          </a:r>
          <a:r>
            <a:rPr lang="en-IE" dirty="0">
              <a:latin typeface="Avenir Next LT Pro"/>
            </a:rPr>
            <a:t>assets</a:t>
          </a:r>
          <a:r>
            <a:rPr lang="en-IE" dirty="0"/>
            <a:t> that can be quickly converted into cash – usually within one year. Example include – Closing Stock, Debtors, Cash and bank</a:t>
          </a:r>
          <a:endParaRPr lang="en-US" dirty="0"/>
        </a:p>
      </dgm:t>
    </dgm:pt>
    <dgm:pt modelId="{F90620BA-07B6-431A-8081-2F2ABA06969A}" type="parTrans" cxnId="{7096E22E-F0E8-4B97-A735-019EA791C877}">
      <dgm:prSet/>
      <dgm:spPr/>
      <dgm:t>
        <a:bodyPr/>
        <a:lstStyle/>
        <a:p>
          <a:endParaRPr lang="en-US"/>
        </a:p>
      </dgm:t>
    </dgm:pt>
    <dgm:pt modelId="{9B44A0D9-445C-45B0-8628-386651F458F9}" type="sibTrans" cxnId="{7096E22E-F0E8-4B97-A735-019EA791C877}">
      <dgm:prSet/>
      <dgm:spPr/>
      <dgm:t>
        <a:bodyPr/>
        <a:lstStyle/>
        <a:p>
          <a:endParaRPr lang="en-US"/>
        </a:p>
      </dgm:t>
    </dgm:pt>
    <dgm:pt modelId="{9AC9B9CF-3F7A-40B9-8F38-5E31503C1D9E}">
      <dgm:prSet/>
      <dgm:spPr/>
      <dgm:t>
        <a:bodyPr/>
        <a:lstStyle/>
        <a:p>
          <a:pPr rtl="0"/>
          <a:r>
            <a:rPr lang="en-IE" b="1" dirty="0"/>
            <a:t>D </a:t>
          </a:r>
          <a:r>
            <a:rPr lang="en-IE" b="1" dirty="0">
              <a:latin typeface="Avenir Next LT Pro"/>
            </a:rPr>
            <a:t>– </a:t>
          </a:r>
          <a:r>
            <a:rPr lang="en-IE" dirty="0">
              <a:latin typeface="Avenir Next LT Pro"/>
            </a:rPr>
            <a:t> </a:t>
          </a:r>
          <a:r>
            <a:rPr lang="en-IE" dirty="0"/>
            <a:t>short-term debts owed by the business. They include</a:t>
          </a:r>
          <a:r>
            <a:rPr lang="en-IE" dirty="0">
              <a:latin typeface="Avenir Next LT Pro"/>
            </a:rPr>
            <a:t> </a:t>
          </a:r>
          <a:r>
            <a:rPr lang="en-IE" dirty="0"/>
            <a:t>Bank overdraft, Unpaid bills and Creditors</a:t>
          </a:r>
          <a:endParaRPr lang="en-US" dirty="0"/>
        </a:p>
      </dgm:t>
    </dgm:pt>
    <dgm:pt modelId="{90BA8E8A-7E64-4C86-A7B6-479BE27B73EA}" type="parTrans" cxnId="{34AE8C50-819E-4CB0-B4C2-2BBA8B649123}">
      <dgm:prSet/>
      <dgm:spPr/>
      <dgm:t>
        <a:bodyPr/>
        <a:lstStyle/>
        <a:p>
          <a:endParaRPr lang="en-US"/>
        </a:p>
      </dgm:t>
    </dgm:pt>
    <dgm:pt modelId="{136F44E0-41D5-4EAA-A37D-0A7CBB0408AB}" type="sibTrans" cxnId="{34AE8C50-819E-4CB0-B4C2-2BBA8B649123}">
      <dgm:prSet/>
      <dgm:spPr/>
      <dgm:t>
        <a:bodyPr/>
        <a:lstStyle/>
        <a:p>
          <a:endParaRPr lang="en-US"/>
        </a:p>
      </dgm:t>
    </dgm:pt>
    <dgm:pt modelId="{9F2B01A9-383F-4AB9-A295-C4E22281905C}" type="pres">
      <dgm:prSet presAssocID="{486D99AD-E2A9-4962-A4BC-F53E21A0873D}" presName="linear" presStyleCnt="0">
        <dgm:presLayoutVars>
          <dgm:animLvl val="lvl"/>
          <dgm:resizeHandles val="exact"/>
        </dgm:presLayoutVars>
      </dgm:prSet>
      <dgm:spPr/>
    </dgm:pt>
    <dgm:pt modelId="{0292A9EC-CC19-4271-AAAD-914127D13F55}" type="pres">
      <dgm:prSet presAssocID="{0B2B6D53-44D5-4FC7-9EBA-AFA43911868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64300A39-B4CB-4CAD-AD0D-6DC874408E7A}" type="pres">
      <dgm:prSet presAssocID="{BC9EC478-A0C6-4D4D-BBDF-3F512374F36C}" presName="spacer" presStyleCnt="0"/>
      <dgm:spPr/>
    </dgm:pt>
    <dgm:pt modelId="{F104FACB-3D05-4C83-AB45-88062E6F88DA}" type="pres">
      <dgm:prSet presAssocID="{CFDB169F-17D9-48E5-8D5F-76C01A4D428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26992E4-969E-49B1-9C5D-0035C11C0E74}" type="pres">
      <dgm:prSet presAssocID="{8A74F734-1B71-4AE3-B661-50435518398D}" presName="spacer" presStyleCnt="0"/>
      <dgm:spPr/>
    </dgm:pt>
    <dgm:pt modelId="{FFF9C28F-3E49-4ED3-B70E-734256ED9F08}" type="pres">
      <dgm:prSet presAssocID="{EE5A8360-78E6-40E1-BB53-3915B1E3B95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B4F2A84-88F8-44E7-8158-3B9EF7EFC85D}" type="pres">
      <dgm:prSet presAssocID="{9B44A0D9-445C-45B0-8628-386651F458F9}" presName="spacer" presStyleCnt="0"/>
      <dgm:spPr/>
    </dgm:pt>
    <dgm:pt modelId="{AEF7F8F6-4D66-4F1F-A692-D3AD649C4BBF}" type="pres">
      <dgm:prSet presAssocID="{9AC9B9CF-3F7A-40B9-8F38-5E31503C1D9E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7096E22E-F0E8-4B97-A735-019EA791C877}" srcId="{486D99AD-E2A9-4962-A4BC-F53E21A0873D}" destId="{EE5A8360-78E6-40E1-BB53-3915B1E3B95F}" srcOrd="2" destOrd="0" parTransId="{F90620BA-07B6-431A-8081-2F2ABA06969A}" sibTransId="{9B44A0D9-445C-45B0-8628-386651F458F9}"/>
    <dgm:cxn modelId="{AFBB9362-36B5-465B-BB7E-C93B244FBC1F}" type="presOf" srcId="{CFDB169F-17D9-48E5-8D5F-76C01A4D428B}" destId="{F104FACB-3D05-4C83-AB45-88062E6F88DA}" srcOrd="0" destOrd="0" presId="urn:microsoft.com/office/officeart/2005/8/layout/vList2"/>
    <dgm:cxn modelId="{F6606869-9A35-4A7F-8888-C70610369D55}" srcId="{486D99AD-E2A9-4962-A4BC-F53E21A0873D}" destId="{CFDB169F-17D9-48E5-8D5F-76C01A4D428B}" srcOrd="1" destOrd="0" parTransId="{DDD2284F-E557-4C6F-A904-65CE84F9B5AF}" sibTransId="{8A74F734-1B71-4AE3-B661-50435518398D}"/>
    <dgm:cxn modelId="{796B364A-593C-4980-A9C8-8252918CB8E4}" type="presOf" srcId="{9AC9B9CF-3F7A-40B9-8F38-5E31503C1D9E}" destId="{AEF7F8F6-4D66-4F1F-A692-D3AD649C4BBF}" srcOrd="0" destOrd="0" presId="urn:microsoft.com/office/officeart/2005/8/layout/vList2"/>
    <dgm:cxn modelId="{34AE8C50-819E-4CB0-B4C2-2BBA8B649123}" srcId="{486D99AD-E2A9-4962-A4BC-F53E21A0873D}" destId="{9AC9B9CF-3F7A-40B9-8F38-5E31503C1D9E}" srcOrd="3" destOrd="0" parTransId="{90BA8E8A-7E64-4C86-A7B6-479BE27B73EA}" sibTransId="{136F44E0-41D5-4EAA-A37D-0A7CBB0408AB}"/>
    <dgm:cxn modelId="{FFA1907D-4929-4899-A3FD-E58663621E99}" type="presOf" srcId="{0B2B6D53-44D5-4FC7-9EBA-AFA439118689}" destId="{0292A9EC-CC19-4271-AAAD-914127D13F55}" srcOrd="0" destOrd="0" presId="urn:microsoft.com/office/officeart/2005/8/layout/vList2"/>
    <dgm:cxn modelId="{8461E5B3-F9F4-4DA4-99D7-D68CBC83CD62}" type="presOf" srcId="{EE5A8360-78E6-40E1-BB53-3915B1E3B95F}" destId="{FFF9C28F-3E49-4ED3-B70E-734256ED9F08}" srcOrd="0" destOrd="0" presId="urn:microsoft.com/office/officeart/2005/8/layout/vList2"/>
    <dgm:cxn modelId="{86EE91B7-59E8-4E1F-B3C7-FF9F435CEA26}" srcId="{486D99AD-E2A9-4962-A4BC-F53E21A0873D}" destId="{0B2B6D53-44D5-4FC7-9EBA-AFA439118689}" srcOrd="0" destOrd="0" parTransId="{52FFB55E-912A-4225-A8E5-400A90C9F168}" sibTransId="{BC9EC478-A0C6-4D4D-BBDF-3F512374F36C}"/>
    <dgm:cxn modelId="{FA2CB2F4-5504-4C47-A8AE-72CC6C6883A3}" type="presOf" srcId="{486D99AD-E2A9-4962-A4BC-F53E21A0873D}" destId="{9F2B01A9-383F-4AB9-A295-C4E22281905C}" srcOrd="0" destOrd="0" presId="urn:microsoft.com/office/officeart/2005/8/layout/vList2"/>
    <dgm:cxn modelId="{2DF3F591-0068-450A-AC3B-FE726B608AFE}" type="presParOf" srcId="{9F2B01A9-383F-4AB9-A295-C4E22281905C}" destId="{0292A9EC-CC19-4271-AAAD-914127D13F55}" srcOrd="0" destOrd="0" presId="urn:microsoft.com/office/officeart/2005/8/layout/vList2"/>
    <dgm:cxn modelId="{74B23177-8FDF-4B60-B3D2-4DAA7E5814C0}" type="presParOf" srcId="{9F2B01A9-383F-4AB9-A295-C4E22281905C}" destId="{64300A39-B4CB-4CAD-AD0D-6DC874408E7A}" srcOrd="1" destOrd="0" presId="urn:microsoft.com/office/officeart/2005/8/layout/vList2"/>
    <dgm:cxn modelId="{EEC699F0-87C8-4EEA-82A0-3D91C236264F}" type="presParOf" srcId="{9F2B01A9-383F-4AB9-A295-C4E22281905C}" destId="{F104FACB-3D05-4C83-AB45-88062E6F88DA}" srcOrd="2" destOrd="0" presId="urn:microsoft.com/office/officeart/2005/8/layout/vList2"/>
    <dgm:cxn modelId="{26170BE4-C3DB-4B5B-9486-87583BAADE20}" type="presParOf" srcId="{9F2B01A9-383F-4AB9-A295-C4E22281905C}" destId="{F26992E4-969E-49B1-9C5D-0035C11C0E74}" srcOrd="3" destOrd="0" presId="urn:microsoft.com/office/officeart/2005/8/layout/vList2"/>
    <dgm:cxn modelId="{DD9513FB-DE90-406A-ADA2-98BA061090B1}" type="presParOf" srcId="{9F2B01A9-383F-4AB9-A295-C4E22281905C}" destId="{FFF9C28F-3E49-4ED3-B70E-734256ED9F08}" srcOrd="4" destOrd="0" presId="urn:microsoft.com/office/officeart/2005/8/layout/vList2"/>
    <dgm:cxn modelId="{5D82607D-C971-417D-A8E8-16ADF8D87434}" type="presParOf" srcId="{9F2B01A9-383F-4AB9-A295-C4E22281905C}" destId="{DB4F2A84-88F8-44E7-8158-3B9EF7EFC85D}" srcOrd="5" destOrd="0" presId="urn:microsoft.com/office/officeart/2005/8/layout/vList2"/>
    <dgm:cxn modelId="{9F883DD3-F8AB-4F8F-8578-602B885354CE}" type="presParOf" srcId="{9F2B01A9-383F-4AB9-A295-C4E22281905C}" destId="{AEF7F8F6-4D66-4F1F-A692-D3AD649C4BB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486D99AD-E2A9-4962-A4BC-F53E21A0873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0B2B6D53-44D5-4FC7-9EBA-AFA439118689}">
      <dgm:prSet/>
      <dgm:spPr/>
      <dgm:t>
        <a:bodyPr/>
        <a:lstStyle/>
        <a:p>
          <a:pPr rtl="0"/>
          <a:endParaRPr lang="en-IE" dirty="0"/>
        </a:p>
      </dgm:t>
    </dgm:pt>
    <dgm:pt modelId="{52FFB55E-912A-4225-A8E5-400A90C9F168}" type="parTrans" cxnId="{86EE91B7-59E8-4E1F-B3C7-FF9F435CEA26}">
      <dgm:prSet/>
      <dgm:spPr/>
      <dgm:t>
        <a:bodyPr/>
        <a:lstStyle/>
        <a:p>
          <a:endParaRPr lang="en-US"/>
        </a:p>
      </dgm:t>
    </dgm:pt>
    <dgm:pt modelId="{BC9EC478-A0C6-4D4D-BBDF-3F512374F36C}" type="sibTrans" cxnId="{86EE91B7-59E8-4E1F-B3C7-FF9F435CEA26}">
      <dgm:prSet/>
      <dgm:spPr/>
      <dgm:t>
        <a:bodyPr/>
        <a:lstStyle/>
        <a:p>
          <a:endParaRPr lang="en-US"/>
        </a:p>
      </dgm:t>
    </dgm:pt>
    <dgm:pt modelId="{CFDB169F-17D9-48E5-8D5F-76C01A4D428B}">
      <dgm:prSet/>
      <dgm:spPr/>
      <dgm:t>
        <a:bodyPr/>
        <a:lstStyle/>
        <a:p>
          <a:pPr rtl="0"/>
          <a:endParaRPr lang="en-IE" dirty="0"/>
        </a:p>
      </dgm:t>
    </dgm:pt>
    <dgm:pt modelId="{DDD2284F-E557-4C6F-A904-65CE84F9B5AF}" type="parTrans" cxnId="{F6606869-9A35-4A7F-8888-C70610369D55}">
      <dgm:prSet/>
      <dgm:spPr/>
      <dgm:t>
        <a:bodyPr/>
        <a:lstStyle/>
        <a:p>
          <a:endParaRPr lang="en-US"/>
        </a:p>
      </dgm:t>
    </dgm:pt>
    <dgm:pt modelId="{8A74F734-1B71-4AE3-B661-50435518398D}" type="sibTrans" cxnId="{F6606869-9A35-4A7F-8888-C70610369D55}">
      <dgm:prSet/>
      <dgm:spPr/>
      <dgm:t>
        <a:bodyPr/>
        <a:lstStyle/>
        <a:p>
          <a:endParaRPr lang="en-US"/>
        </a:p>
      </dgm:t>
    </dgm:pt>
    <dgm:pt modelId="{EE5A8360-78E6-40E1-BB53-3915B1E3B95F}">
      <dgm:prSet/>
      <dgm:spPr/>
      <dgm:t>
        <a:bodyPr/>
        <a:lstStyle/>
        <a:p>
          <a:pPr rtl="0"/>
          <a:r>
            <a:rPr lang="en-IE" b="1" dirty="0"/>
            <a:t>C</a:t>
          </a:r>
          <a:r>
            <a:rPr lang="en-IE" dirty="0"/>
            <a:t>- </a:t>
          </a:r>
          <a:r>
            <a:rPr lang="en-IE" dirty="0">
              <a:latin typeface="Avenir Next LT Pro"/>
            </a:rPr>
            <a:t>assets</a:t>
          </a:r>
          <a:r>
            <a:rPr lang="en-IE" dirty="0"/>
            <a:t> that can be quickly converted into cash – usually within one year. Example include – Closing Stock, Debtors, Cash and bank</a:t>
          </a:r>
          <a:endParaRPr lang="en-US" dirty="0"/>
        </a:p>
      </dgm:t>
    </dgm:pt>
    <dgm:pt modelId="{F90620BA-07B6-431A-8081-2F2ABA06969A}" type="parTrans" cxnId="{7096E22E-F0E8-4B97-A735-019EA791C877}">
      <dgm:prSet/>
      <dgm:spPr/>
      <dgm:t>
        <a:bodyPr/>
        <a:lstStyle/>
        <a:p>
          <a:endParaRPr lang="en-US"/>
        </a:p>
      </dgm:t>
    </dgm:pt>
    <dgm:pt modelId="{9B44A0D9-445C-45B0-8628-386651F458F9}" type="sibTrans" cxnId="{7096E22E-F0E8-4B97-A735-019EA791C877}">
      <dgm:prSet/>
      <dgm:spPr/>
      <dgm:t>
        <a:bodyPr/>
        <a:lstStyle/>
        <a:p>
          <a:endParaRPr lang="en-US"/>
        </a:p>
      </dgm:t>
    </dgm:pt>
    <dgm:pt modelId="{9AC9B9CF-3F7A-40B9-8F38-5E31503C1D9E}">
      <dgm:prSet/>
      <dgm:spPr/>
      <dgm:t>
        <a:bodyPr/>
        <a:lstStyle/>
        <a:p>
          <a:pPr rtl="0"/>
          <a:endParaRPr lang="en-IE" dirty="0"/>
        </a:p>
      </dgm:t>
    </dgm:pt>
    <dgm:pt modelId="{90BA8E8A-7E64-4C86-A7B6-479BE27B73EA}" type="parTrans" cxnId="{34AE8C50-819E-4CB0-B4C2-2BBA8B649123}">
      <dgm:prSet/>
      <dgm:spPr/>
      <dgm:t>
        <a:bodyPr/>
        <a:lstStyle/>
        <a:p>
          <a:endParaRPr lang="en-US"/>
        </a:p>
      </dgm:t>
    </dgm:pt>
    <dgm:pt modelId="{136F44E0-41D5-4EAA-A37D-0A7CBB0408AB}" type="sibTrans" cxnId="{34AE8C50-819E-4CB0-B4C2-2BBA8B649123}">
      <dgm:prSet/>
      <dgm:spPr/>
      <dgm:t>
        <a:bodyPr/>
        <a:lstStyle/>
        <a:p>
          <a:endParaRPr lang="en-US"/>
        </a:p>
      </dgm:t>
    </dgm:pt>
    <dgm:pt modelId="{9F2B01A9-383F-4AB9-A295-C4E22281905C}" type="pres">
      <dgm:prSet presAssocID="{486D99AD-E2A9-4962-A4BC-F53E21A0873D}" presName="linear" presStyleCnt="0">
        <dgm:presLayoutVars>
          <dgm:animLvl val="lvl"/>
          <dgm:resizeHandles val="exact"/>
        </dgm:presLayoutVars>
      </dgm:prSet>
      <dgm:spPr/>
    </dgm:pt>
    <dgm:pt modelId="{0292A9EC-CC19-4271-AAAD-914127D13F55}" type="pres">
      <dgm:prSet presAssocID="{0B2B6D53-44D5-4FC7-9EBA-AFA43911868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64300A39-B4CB-4CAD-AD0D-6DC874408E7A}" type="pres">
      <dgm:prSet presAssocID="{BC9EC478-A0C6-4D4D-BBDF-3F512374F36C}" presName="spacer" presStyleCnt="0"/>
      <dgm:spPr/>
    </dgm:pt>
    <dgm:pt modelId="{F104FACB-3D05-4C83-AB45-88062E6F88DA}" type="pres">
      <dgm:prSet presAssocID="{CFDB169F-17D9-48E5-8D5F-76C01A4D428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26992E4-969E-49B1-9C5D-0035C11C0E74}" type="pres">
      <dgm:prSet presAssocID="{8A74F734-1B71-4AE3-B661-50435518398D}" presName="spacer" presStyleCnt="0"/>
      <dgm:spPr/>
    </dgm:pt>
    <dgm:pt modelId="{FFF9C28F-3E49-4ED3-B70E-734256ED9F08}" type="pres">
      <dgm:prSet presAssocID="{EE5A8360-78E6-40E1-BB53-3915B1E3B95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B4F2A84-88F8-44E7-8158-3B9EF7EFC85D}" type="pres">
      <dgm:prSet presAssocID="{9B44A0D9-445C-45B0-8628-386651F458F9}" presName="spacer" presStyleCnt="0"/>
      <dgm:spPr/>
    </dgm:pt>
    <dgm:pt modelId="{AEF7F8F6-4D66-4F1F-A692-D3AD649C4BBF}" type="pres">
      <dgm:prSet presAssocID="{9AC9B9CF-3F7A-40B9-8F38-5E31503C1D9E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7096E22E-F0E8-4B97-A735-019EA791C877}" srcId="{486D99AD-E2A9-4962-A4BC-F53E21A0873D}" destId="{EE5A8360-78E6-40E1-BB53-3915B1E3B95F}" srcOrd="2" destOrd="0" parTransId="{F90620BA-07B6-431A-8081-2F2ABA06969A}" sibTransId="{9B44A0D9-445C-45B0-8628-386651F458F9}"/>
    <dgm:cxn modelId="{AFBB9362-36B5-465B-BB7E-C93B244FBC1F}" type="presOf" srcId="{CFDB169F-17D9-48E5-8D5F-76C01A4D428B}" destId="{F104FACB-3D05-4C83-AB45-88062E6F88DA}" srcOrd="0" destOrd="0" presId="urn:microsoft.com/office/officeart/2005/8/layout/vList2"/>
    <dgm:cxn modelId="{F6606869-9A35-4A7F-8888-C70610369D55}" srcId="{486D99AD-E2A9-4962-A4BC-F53E21A0873D}" destId="{CFDB169F-17D9-48E5-8D5F-76C01A4D428B}" srcOrd="1" destOrd="0" parTransId="{DDD2284F-E557-4C6F-A904-65CE84F9B5AF}" sibTransId="{8A74F734-1B71-4AE3-B661-50435518398D}"/>
    <dgm:cxn modelId="{796B364A-593C-4980-A9C8-8252918CB8E4}" type="presOf" srcId="{9AC9B9CF-3F7A-40B9-8F38-5E31503C1D9E}" destId="{AEF7F8F6-4D66-4F1F-A692-D3AD649C4BBF}" srcOrd="0" destOrd="0" presId="urn:microsoft.com/office/officeart/2005/8/layout/vList2"/>
    <dgm:cxn modelId="{34AE8C50-819E-4CB0-B4C2-2BBA8B649123}" srcId="{486D99AD-E2A9-4962-A4BC-F53E21A0873D}" destId="{9AC9B9CF-3F7A-40B9-8F38-5E31503C1D9E}" srcOrd="3" destOrd="0" parTransId="{90BA8E8A-7E64-4C86-A7B6-479BE27B73EA}" sibTransId="{136F44E0-41D5-4EAA-A37D-0A7CBB0408AB}"/>
    <dgm:cxn modelId="{FFA1907D-4929-4899-A3FD-E58663621E99}" type="presOf" srcId="{0B2B6D53-44D5-4FC7-9EBA-AFA439118689}" destId="{0292A9EC-CC19-4271-AAAD-914127D13F55}" srcOrd="0" destOrd="0" presId="urn:microsoft.com/office/officeart/2005/8/layout/vList2"/>
    <dgm:cxn modelId="{8461E5B3-F9F4-4DA4-99D7-D68CBC83CD62}" type="presOf" srcId="{EE5A8360-78E6-40E1-BB53-3915B1E3B95F}" destId="{FFF9C28F-3E49-4ED3-B70E-734256ED9F08}" srcOrd="0" destOrd="0" presId="urn:microsoft.com/office/officeart/2005/8/layout/vList2"/>
    <dgm:cxn modelId="{86EE91B7-59E8-4E1F-B3C7-FF9F435CEA26}" srcId="{486D99AD-E2A9-4962-A4BC-F53E21A0873D}" destId="{0B2B6D53-44D5-4FC7-9EBA-AFA439118689}" srcOrd="0" destOrd="0" parTransId="{52FFB55E-912A-4225-A8E5-400A90C9F168}" sibTransId="{BC9EC478-A0C6-4D4D-BBDF-3F512374F36C}"/>
    <dgm:cxn modelId="{FA2CB2F4-5504-4C47-A8AE-72CC6C6883A3}" type="presOf" srcId="{486D99AD-E2A9-4962-A4BC-F53E21A0873D}" destId="{9F2B01A9-383F-4AB9-A295-C4E22281905C}" srcOrd="0" destOrd="0" presId="urn:microsoft.com/office/officeart/2005/8/layout/vList2"/>
    <dgm:cxn modelId="{2DF3F591-0068-450A-AC3B-FE726B608AFE}" type="presParOf" srcId="{9F2B01A9-383F-4AB9-A295-C4E22281905C}" destId="{0292A9EC-CC19-4271-AAAD-914127D13F55}" srcOrd="0" destOrd="0" presId="urn:microsoft.com/office/officeart/2005/8/layout/vList2"/>
    <dgm:cxn modelId="{74B23177-8FDF-4B60-B3D2-4DAA7E5814C0}" type="presParOf" srcId="{9F2B01A9-383F-4AB9-A295-C4E22281905C}" destId="{64300A39-B4CB-4CAD-AD0D-6DC874408E7A}" srcOrd="1" destOrd="0" presId="urn:microsoft.com/office/officeart/2005/8/layout/vList2"/>
    <dgm:cxn modelId="{EEC699F0-87C8-4EEA-82A0-3D91C236264F}" type="presParOf" srcId="{9F2B01A9-383F-4AB9-A295-C4E22281905C}" destId="{F104FACB-3D05-4C83-AB45-88062E6F88DA}" srcOrd="2" destOrd="0" presId="urn:microsoft.com/office/officeart/2005/8/layout/vList2"/>
    <dgm:cxn modelId="{26170BE4-C3DB-4B5B-9486-87583BAADE20}" type="presParOf" srcId="{9F2B01A9-383F-4AB9-A295-C4E22281905C}" destId="{F26992E4-969E-49B1-9C5D-0035C11C0E74}" srcOrd="3" destOrd="0" presId="urn:microsoft.com/office/officeart/2005/8/layout/vList2"/>
    <dgm:cxn modelId="{DD9513FB-DE90-406A-ADA2-98BA061090B1}" type="presParOf" srcId="{9F2B01A9-383F-4AB9-A295-C4E22281905C}" destId="{FFF9C28F-3E49-4ED3-B70E-734256ED9F08}" srcOrd="4" destOrd="0" presId="urn:microsoft.com/office/officeart/2005/8/layout/vList2"/>
    <dgm:cxn modelId="{5D82607D-C971-417D-A8E8-16ADF8D87434}" type="presParOf" srcId="{9F2B01A9-383F-4AB9-A295-C4E22281905C}" destId="{DB4F2A84-88F8-44E7-8158-3B9EF7EFC85D}" srcOrd="5" destOrd="0" presId="urn:microsoft.com/office/officeart/2005/8/layout/vList2"/>
    <dgm:cxn modelId="{9F883DD3-F8AB-4F8F-8578-602B885354CE}" type="presParOf" srcId="{9F2B01A9-383F-4AB9-A295-C4E22281905C}" destId="{AEF7F8F6-4D66-4F1F-A692-D3AD649C4BB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486D99AD-E2A9-4962-A4BC-F53E21A0873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0B2B6D53-44D5-4FC7-9EBA-AFA439118689}">
      <dgm:prSet/>
      <dgm:spPr/>
      <dgm:t>
        <a:bodyPr/>
        <a:lstStyle/>
        <a:p>
          <a:pPr rtl="0"/>
          <a:r>
            <a:rPr lang="en-IE" b="1" dirty="0"/>
            <a:t>A</a:t>
          </a:r>
          <a:r>
            <a:rPr lang="en-IE" dirty="0"/>
            <a:t> -</a:t>
          </a:r>
          <a:r>
            <a:rPr lang="en-IE" dirty="0">
              <a:latin typeface="Avenir Next LT Pro"/>
            </a:rPr>
            <a:t> the</a:t>
          </a:r>
          <a:r>
            <a:rPr lang="en-IE" dirty="0"/>
            <a:t> money that the business is given. It can come from a loan, selling shares or retained earnings</a:t>
          </a:r>
          <a:endParaRPr lang="en-US" dirty="0"/>
        </a:p>
      </dgm:t>
    </dgm:pt>
    <dgm:pt modelId="{52FFB55E-912A-4225-A8E5-400A90C9F168}" type="parTrans" cxnId="{86EE91B7-59E8-4E1F-B3C7-FF9F435CEA26}">
      <dgm:prSet/>
      <dgm:spPr/>
      <dgm:t>
        <a:bodyPr/>
        <a:lstStyle/>
        <a:p>
          <a:endParaRPr lang="en-US"/>
        </a:p>
      </dgm:t>
    </dgm:pt>
    <dgm:pt modelId="{BC9EC478-A0C6-4D4D-BBDF-3F512374F36C}" type="sibTrans" cxnId="{86EE91B7-59E8-4E1F-B3C7-FF9F435CEA26}">
      <dgm:prSet/>
      <dgm:spPr/>
      <dgm:t>
        <a:bodyPr/>
        <a:lstStyle/>
        <a:p>
          <a:endParaRPr lang="en-US"/>
        </a:p>
      </dgm:t>
    </dgm:pt>
    <dgm:pt modelId="{CFDB169F-17D9-48E5-8D5F-76C01A4D428B}">
      <dgm:prSet/>
      <dgm:spPr/>
      <dgm:t>
        <a:bodyPr/>
        <a:lstStyle/>
        <a:p>
          <a:pPr rtl="0"/>
          <a:r>
            <a:rPr lang="en-IE" b="1" dirty="0"/>
            <a:t>B</a:t>
          </a:r>
          <a:r>
            <a:rPr lang="en-IE" dirty="0"/>
            <a:t>-</a:t>
          </a:r>
          <a:r>
            <a:rPr lang="en-IE" dirty="0">
              <a:latin typeface="Avenir Next LT Pro"/>
            </a:rPr>
            <a:t> </a:t>
          </a:r>
          <a:r>
            <a:rPr lang="en-IE" dirty="0"/>
            <a:t> items that a business has for long term use. They depreciate over time and include premises, Machinery, fixture and fittings.</a:t>
          </a:r>
          <a:endParaRPr lang="en-US" dirty="0"/>
        </a:p>
      </dgm:t>
    </dgm:pt>
    <dgm:pt modelId="{DDD2284F-E557-4C6F-A904-65CE84F9B5AF}" type="parTrans" cxnId="{F6606869-9A35-4A7F-8888-C70610369D55}">
      <dgm:prSet/>
      <dgm:spPr/>
      <dgm:t>
        <a:bodyPr/>
        <a:lstStyle/>
        <a:p>
          <a:endParaRPr lang="en-US"/>
        </a:p>
      </dgm:t>
    </dgm:pt>
    <dgm:pt modelId="{8A74F734-1B71-4AE3-B661-50435518398D}" type="sibTrans" cxnId="{F6606869-9A35-4A7F-8888-C70610369D55}">
      <dgm:prSet/>
      <dgm:spPr/>
      <dgm:t>
        <a:bodyPr/>
        <a:lstStyle/>
        <a:p>
          <a:endParaRPr lang="en-US"/>
        </a:p>
      </dgm:t>
    </dgm:pt>
    <dgm:pt modelId="{EE5A8360-78E6-40E1-BB53-3915B1E3B95F}">
      <dgm:prSet/>
      <dgm:spPr/>
      <dgm:t>
        <a:bodyPr/>
        <a:lstStyle/>
        <a:p>
          <a:pPr rtl="0"/>
          <a:r>
            <a:rPr lang="en-IE" b="1" dirty="0"/>
            <a:t>C</a:t>
          </a:r>
          <a:r>
            <a:rPr lang="en-IE" dirty="0"/>
            <a:t>- </a:t>
          </a:r>
          <a:r>
            <a:rPr lang="en-IE" dirty="0">
              <a:latin typeface="Avenir Next LT Pro"/>
            </a:rPr>
            <a:t>assets</a:t>
          </a:r>
          <a:r>
            <a:rPr lang="en-IE" dirty="0"/>
            <a:t> that can be quickly converted into cash – usually within one year. Example include – Closing Stock, Debtors, Cash and bank</a:t>
          </a:r>
          <a:endParaRPr lang="en-US" dirty="0"/>
        </a:p>
      </dgm:t>
    </dgm:pt>
    <dgm:pt modelId="{F90620BA-07B6-431A-8081-2F2ABA06969A}" type="parTrans" cxnId="{7096E22E-F0E8-4B97-A735-019EA791C877}">
      <dgm:prSet/>
      <dgm:spPr/>
      <dgm:t>
        <a:bodyPr/>
        <a:lstStyle/>
        <a:p>
          <a:endParaRPr lang="en-US"/>
        </a:p>
      </dgm:t>
    </dgm:pt>
    <dgm:pt modelId="{9B44A0D9-445C-45B0-8628-386651F458F9}" type="sibTrans" cxnId="{7096E22E-F0E8-4B97-A735-019EA791C877}">
      <dgm:prSet/>
      <dgm:spPr/>
      <dgm:t>
        <a:bodyPr/>
        <a:lstStyle/>
        <a:p>
          <a:endParaRPr lang="en-US"/>
        </a:p>
      </dgm:t>
    </dgm:pt>
    <dgm:pt modelId="{9AC9B9CF-3F7A-40B9-8F38-5E31503C1D9E}">
      <dgm:prSet/>
      <dgm:spPr/>
      <dgm:t>
        <a:bodyPr/>
        <a:lstStyle/>
        <a:p>
          <a:pPr rtl="0"/>
          <a:r>
            <a:rPr lang="en-IE" b="1" dirty="0"/>
            <a:t>D </a:t>
          </a:r>
          <a:r>
            <a:rPr lang="en-IE" b="1" dirty="0">
              <a:latin typeface="Avenir Next LT Pro"/>
            </a:rPr>
            <a:t>– </a:t>
          </a:r>
          <a:r>
            <a:rPr lang="en-IE" dirty="0">
              <a:latin typeface="Avenir Next LT Pro"/>
            </a:rPr>
            <a:t> </a:t>
          </a:r>
          <a:r>
            <a:rPr lang="en-IE" dirty="0"/>
            <a:t>short-term debts owed by the business. They include</a:t>
          </a:r>
          <a:r>
            <a:rPr lang="en-IE" dirty="0">
              <a:latin typeface="Avenir Next LT Pro"/>
            </a:rPr>
            <a:t> </a:t>
          </a:r>
          <a:r>
            <a:rPr lang="en-IE" dirty="0"/>
            <a:t>Bank overdraft, Unpaid bills and Creditors</a:t>
          </a:r>
          <a:endParaRPr lang="en-US" dirty="0"/>
        </a:p>
      </dgm:t>
    </dgm:pt>
    <dgm:pt modelId="{90BA8E8A-7E64-4C86-A7B6-479BE27B73EA}" type="parTrans" cxnId="{34AE8C50-819E-4CB0-B4C2-2BBA8B649123}">
      <dgm:prSet/>
      <dgm:spPr/>
      <dgm:t>
        <a:bodyPr/>
        <a:lstStyle/>
        <a:p>
          <a:endParaRPr lang="en-US"/>
        </a:p>
      </dgm:t>
    </dgm:pt>
    <dgm:pt modelId="{136F44E0-41D5-4EAA-A37D-0A7CBB0408AB}" type="sibTrans" cxnId="{34AE8C50-819E-4CB0-B4C2-2BBA8B649123}">
      <dgm:prSet/>
      <dgm:spPr/>
      <dgm:t>
        <a:bodyPr/>
        <a:lstStyle/>
        <a:p>
          <a:endParaRPr lang="en-US"/>
        </a:p>
      </dgm:t>
    </dgm:pt>
    <dgm:pt modelId="{9F2B01A9-383F-4AB9-A295-C4E22281905C}" type="pres">
      <dgm:prSet presAssocID="{486D99AD-E2A9-4962-A4BC-F53E21A0873D}" presName="linear" presStyleCnt="0">
        <dgm:presLayoutVars>
          <dgm:animLvl val="lvl"/>
          <dgm:resizeHandles val="exact"/>
        </dgm:presLayoutVars>
      </dgm:prSet>
      <dgm:spPr/>
    </dgm:pt>
    <dgm:pt modelId="{0292A9EC-CC19-4271-AAAD-914127D13F55}" type="pres">
      <dgm:prSet presAssocID="{0B2B6D53-44D5-4FC7-9EBA-AFA43911868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64300A39-B4CB-4CAD-AD0D-6DC874408E7A}" type="pres">
      <dgm:prSet presAssocID="{BC9EC478-A0C6-4D4D-BBDF-3F512374F36C}" presName="spacer" presStyleCnt="0"/>
      <dgm:spPr/>
    </dgm:pt>
    <dgm:pt modelId="{F104FACB-3D05-4C83-AB45-88062E6F88DA}" type="pres">
      <dgm:prSet presAssocID="{CFDB169F-17D9-48E5-8D5F-76C01A4D428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26992E4-969E-49B1-9C5D-0035C11C0E74}" type="pres">
      <dgm:prSet presAssocID="{8A74F734-1B71-4AE3-B661-50435518398D}" presName="spacer" presStyleCnt="0"/>
      <dgm:spPr/>
    </dgm:pt>
    <dgm:pt modelId="{FFF9C28F-3E49-4ED3-B70E-734256ED9F08}" type="pres">
      <dgm:prSet presAssocID="{EE5A8360-78E6-40E1-BB53-3915B1E3B95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B4F2A84-88F8-44E7-8158-3B9EF7EFC85D}" type="pres">
      <dgm:prSet presAssocID="{9B44A0D9-445C-45B0-8628-386651F458F9}" presName="spacer" presStyleCnt="0"/>
      <dgm:spPr/>
    </dgm:pt>
    <dgm:pt modelId="{AEF7F8F6-4D66-4F1F-A692-D3AD649C4BBF}" type="pres">
      <dgm:prSet presAssocID="{9AC9B9CF-3F7A-40B9-8F38-5E31503C1D9E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7096E22E-F0E8-4B97-A735-019EA791C877}" srcId="{486D99AD-E2A9-4962-A4BC-F53E21A0873D}" destId="{EE5A8360-78E6-40E1-BB53-3915B1E3B95F}" srcOrd="2" destOrd="0" parTransId="{F90620BA-07B6-431A-8081-2F2ABA06969A}" sibTransId="{9B44A0D9-445C-45B0-8628-386651F458F9}"/>
    <dgm:cxn modelId="{AFBB9362-36B5-465B-BB7E-C93B244FBC1F}" type="presOf" srcId="{CFDB169F-17D9-48E5-8D5F-76C01A4D428B}" destId="{F104FACB-3D05-4C83-AB45-88062E6F88DA}" srcOrd="0" destOrd="0" presId="urn:microsoft.com/office/officeart/2005/8/layout/vList2"/>
    <dgm:cxn modelId="{F6606869-9A35-4A7F-8888-C70610369D55}" srcId="{486D99AD-E2A9-4962-A4BC-F53E21A0873D}" destId="{CFDB169F-17D9-48E5-8D5F-76C01A4D428B}" srcOrd="1" destOrd="0" parTransId="{DDD2284F-E557-4C6F-A904-65CE84F9B5AF}" sibTransId="{8A74F734-1B71-4AE3-B661-50435518398D}"/>
    <dgm:cxn modelId="{796B364A-593C-4980-A9C8-8252918CB8E4}" type="presOf" srcId="{9AC9B9CF-3F7A-40B9-8F38-5E31503C1D9E}" destId="{AEF7F8F6-4D66-4F1F-A692-D3AD649C4BBF}" srcOrd="0" destOrd="0" presId="urn:microsoft.com/office/officeart/2005/8/layout/vList2"/>
    <dgm:cxn modelId="{34AE8C50-819E-4CB0-B4C2-2BBA8B649123}" srcId="{486D99AD-E2A9-4962-A4BC-F53E21A0873D}" destId="{9AC9B9CF-3F7A-40B9-8F38-5E31503C1D9E}" srcOrd="3" destOrd="0" parTransId="{90BA8E8A-7E64-4C86-A7B6-479BE27B73EA}" sibTransId="{136F44E0-41D5-4EAA-A37D-0A7CBB0408AB}"/>
    <dgm:cxn modelId="{FFA1907D-4929-4899-A3FD-E58663621E99}" type="presOf" srcId="{0B2B6D53-44D5-4FC7-9EBA-AFA439118689}" destId="{0292A9EC-CC19-4271-AAAD-914127D13F55}" srcOrd="0" destOrd="0" presId="urn:microsoft.com/office/officeart/2005/8/layout/vList2"/>
    <dgm:cxn modelId="{8461E5B3-F9F4-4DA4-99D7-D68CBC83CD62}" type="presOf" srcId="{EE5A8360-78E6-40E1-BB53-3915B1E3B95F}" destId="{FFF9C28F-3E49-4ED3-B70E-734256ED9F08}" srcOrd="0" destOrd="0" presId="urn:microsoft.com/office/officeart/2005/8/layout/vList2"/>
    <dgm:cxn modelId="{86EE91B7-59E8-4E1F-B3C7-FF9F435CEA26}" srcId="{486D99AD-E2A9-4962-A4BC-F53E21A0873D}" destId="{0B2B6D53-44D5-4FC7-9EBA-AFA439118689}" srcOrd="0" destOrd="0" parTransId="{52FFB55E-912A-4225-A8E5-400A90C9F168}" sibTransId="{BC9EC478-A0C6-4D4D-BBDF-3F512374F36C}"/>
    <dgm:cxn modelId="{FA2CB2F4-5504-4C47-A8AE-72CC6C6883A3}" type="presOf" srcId="{486D99AD-E2A9-4962-A4BC-F53E21A0873D}" destId="{9F2B01A9-383F-4AB9-A295-C4E22281905C}" srcOrd="0" destOrd="0" presId="urn:microsoft.com/office/officeart/2005/8/layout/vList2"/>
    <dgm:cxn modelId="{2DF3F591-0068-450A-AC3B-FE726B608AFE}" type="presParOf" srcId="{9F2B01A9-383F-4AB9-A295-C4E22281905C}" destId="{0292A9EC-CC19-4271-AAAD-914127D13F55}" srcOrd="0" destOrd="0" presId="urn:microsoft.com/office/officeart/2005/8/layout/vList2"/>
    <dgm:cxn modelId="{74B23177-8FDF-4B60-B3D2-4DAA7E5814C0}" type="presParOf" srcId="{9F2B01A9-383F-4AB9-A295-C4E22281905C}" destId="{64300A39-B4CB-4CAD-AD0D-6DC874408E7A}" srcOrd="1" destOrd="0" presId="urn:microsoft.com/office/officeart/2005/8/layout/vList2"/>
    <dgm:cxn modelId="{EEC699F0-87C8-4EEA-82A0-3D91C236264F}" type="presParOf" srcId="{9F2B01A9-383F-4AB9-A295-C4E22281905C}" destId="{F104FACB-3D05-4C83-AB45-88062E6F88DA}" srcOrd="2" destOrd="0" presId="urn:microsoft.com/office/officeart/2005/8/layout/vList2"/>
    <dgm:cxn modelId="{26170BE4-C3DB-4B5B-9486-87583BAADE20}" type="presParOf" srcId="{9F2B01A9-383F-4AB9-A295-C4E22281905C}" destId="{F26992E4-969E-49B1-9C5D-0035C11C0E74}" srcOrd="3" destOrd="0" presId="urn:microsoft.com/office/officeart/2005/8/layout/vList2"/>
    <dgm:cxn modelId="{DD9513FB-DE90-406A-ADA2-98BA061090B1}" type="presParOf" srcId="{9F2B01A9-383F-4AB9-A295-C4E22281905C}" destId="{FFF9C28F-3E49-4ED3-B70E-734256ED9F08}" srcOrd="4" destOrd="0" presId="urn:microsoft.com/office/officeart/2005/8/layout/vList2"/>
    <dgm:cxn modelId="{5D82607D-C971-417D-A8E8-16ADF8D87434}" type="presParOf" srcId="{9F2B01A9-383F-4AB9-A295-C4E22281905C}" destId="{DB4F2A84-88F8-44E7-8158-3B9EF7EFC85D}" srcOrd="5" destOrd="0" presId="urn:microsoft.com/office/officeart/2005/8/layout/vList2"/>
    <dgm:cxn modelId="{9F883DD3-F8AB-4F8F-8578-602B885354CE}" type="presParOf" srcId="{9F2B01A9-383F-4AB9-A295-C4E22281905C}" destId="{AEF7F8F6-4D66-4F1F-A692-D3AD649C4BB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486D99AD-E2A9-4962-A4BC-F53E21A0873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0B2B6D53-44D5-4FC7-9EBA-AFA439118689}">
      <dgm:prSet/>
      <dgm:spPr/>
      <dgm:t>
        <a:bodyPr/>
        <a:lstStyle/>
        <a:p>
          <a:pPr rtl="0"/>
          <a:endParaRPr lang="en-IE" b="1" dirty="0"/>
        </a:p>
      </dgm:t>
    </dgm:pt>
    <dgm:pt modelId="{52FFB55E-912A-4225-A8E5-400A90C9F168}" type="parTrans" cxnId="{86EE91B7-59E8-4E1F-B3C7-FF9F435CEA26}">
      <dgm:prSet/>
      <dgm:spPr/>
      <dgm:t>
        <a:bodyPr/>
        <a:lstStyle/>
        <a:p>
          <a:endParaRPr lang="en-US"/>
        </a:p>
      </dgm:t>
    </dgm:pt>
    <dgm:pt modelId="{BC9EC478-A0C6-4D4D-BBDF-3F512374F36C}" type="sibTrans" cxnId="{86EE91B7-59E8-4E1F-B3C7-FF9F435CEA26}">
      <dgm:prSet/>
      <dgm:spPr/>
      <dgm:t>
        <a:bodyPr/>
        <a:lstStyle/>
        <a:p>
          <a:endParaRPr lang="en-US"/>
        </a:p>
      </dgm:t>
    </dgm:pt>
    <dgm:pt modelId="{CFDB169F-17D9-48E5-8D5F-76C01A4D428B}">
      <dgm:prSet/>
      <dgm:spPr/>
      <dgm:t>
        <a:bodyPr/>
        <a:lstStyle/>
        <a:p>
          <a:pPr rtl="0"/>
          <a:endParaRPr lang="en-IE" b="1" dirty="0"/>
        </a:p>
      </dgm:t>
    </dgm:pt>
    <dgm:pt modelId="{DDD2284F-E557-4C6F-A904-65CE84F9B5AF}" type="parTrans" cxnId="{F6606869-9A35-4A7F-8888-C70610369D55}">
      <dgm:prSet/>
      <dgm:spPr/>
      <dgm:t>
        <a:bodyPr/>
        <a:lstStyle/>
        <a:p>
          <a:endParaRPr lang="en-US"/>
        </a:p>
      </dgm:t>
    </dgm:pt>
    <dgm:pt modelId="{8A74F734-1B71-4AE3-B661-50435518398D}" type="sibTrans" cxnId="{F6606869-9A35-4A7F-8888-C70610369D55}">
      <dgm:prSet/>
      <dgm:spPr/>
      <dgm:t>
        <a:bodyPr/>
        <a:lstStyle/>
        <a:p>
          <a:endParaRPr lang="en-US"/>
        </a:p>
      </dgm:t>
    </dgm:pt>
    <dgm:pt modelId="{EE5A8360-78E6-40E1-BB53-3915B1E3B95F}">
      <dgm:prSet/>
      <dgm:spPr/>
      <dgm:t>
        <a:bodyPr/>
        <a:lstStyle/>
        <a:p>
          <a:pPr rtl="0"/>
          <a:endParaRPr lang="en-IE" b="1" dirty="0"/>
        </a:p>
      </dgm:t>
    </dgm:pt>
    <dgm:pt modelId="{F90620BA-07B6-431A-8081-2F2ABA06969A}" type="parTrans" cxnId="{7096E22E-F0E8-4B97-A735-019EA791C877}">
      <dgm:prSet/>
      <dgm:spPr/>
      <dgm:t>
        <a:bodyPr/>
        <a:lstStyle/>
        <a:p>
          <a:endParaRPr lang="en-US"/>
        </a:p>
      </dgm:t>
    </dgm:pt>
    <dgm:pt modelId="{9B44A0D9-445C-45B0-8628-386651F458F9}" type="sibTrans" cxnId="{7096E22E-F0E8-4B97-A735-019EA791C877}">
      <dgm:prSet/>
      <dgm:spPr/>
      <dgm:t>
        <a:bodyPr/>
        <a:lstStyle/>
        <a:p>
          <a:endParaRPr lang="en-US"/>
        </a:p>
      </dgm:t>
    </dgm:pt>
    <dgm:pt modelId="{9AC9B9CF-3F7A-40B9-8F38-5E31503C1D9E}">
      <dgm:prSet/>
      <dgm:spPr/>
      <dgm:t>
        <a:bodyPr/>
        <a:lstStyle/>
        <a:p>
          <a:pPr rtl="0"/>
          <a:r>
            <a:rPr lang="en-IE" b="1" dirty="0"/>
            <a:t>D </a:t>
          </a:r>
          <a:r>
            <a:rPr lang="en-IE" b="1" dirty="0">
              <a:latin typeface="Avenir Next LT Pro"/>
            </a:rPr>
            <a:t>– </a:t>
          </a:r>
          <a:r>
            <a:rPr lang="en-IE" dirty="0">
              <a:latin typeface="Avenir Next LT Pro"/>
            </a:rPr>
            <a:t> </a:t>
          </a:r>
          <a:r>
            <a:rPr lang="en-IE" dirty="0"/>
            <a:t>short-term debts owed by the business. They include</a:t>
          </a:r>
          <a:r>
            <a:rPr lang="en-IE" dirty="0">
              <a:latin typeface="Avenir Next LT Pro"/>
            </a:rPr>
            <a:t> </a:t>
          </a:r>
          <a:r>
            <a:rPr lang="en-IE" dirty="0"/>
            <a:t>Bank overdraft, Unpaid bills and Creditors</a:t>
          </a:r>
          <a:endParaRPr lang="en-US" dirty="0"/>
        </a:p>
      </dgm:t>
    </dgm:pt>
    <dgm:pt modelId="{90BA8E8A-7E64-4C86-A7B6-479BE27B73EA}" type="parTrans" cxnId="{34AE8C50-819E-4CB0-B4C2-2BBA8B649123}">
      <dgm:prSet/>
      <dgm:spPr/>
      <dgm:t>
        <a:bodyPr/>
        <a:lstStyle/>
        <a:p>
          <a:endParaRPr lang="en-US"/>
        </a:p>
      </dgm:t>
    </dgm:pt>
    <dgm:pt modelId="{136F44E0-41D5-4EAA-A37D-0A7CBB0408AB}" type="sibTrans" cxnId="{34AE8C50-819E-4CB0-B4C2-2BBA8B649123}">
      <dgm:prSet/>
      <dgm:spPr/>
      <dgm:t>
        <a:bodyPr/>
        <a:lstStyle/>
        <a:p>
          <a:endParaRPr lang="en-US"/>
        </a:p>
      </dgm:t>
    </dgm:pt>
    <dgm:pt modelId="{9F2B01A9-383F-4AB9-A295-C4E22281905C}" type="pres">
      <dgm:prSet presAssocID="{486D99AD-E2A9-4962-A4BC-F53E21A0873D}" presName="linear" presStyleCnt="0">
        <dgm:presLayoutVars>
          <dgm:animLvl val="lvl"/>
          <dgm:resizeHandles val="exact"/>
        </dgm:presLayoutVars>
      </dgm:prSet>
      <dgm:spPr/>
    </dgm:pt>
    <dgm:pt modelId="{0292A9EC-CC19-4271-AAAD-914127D13F55}" type="pres">
      <dgm:prSet presAssocID="{0B2B6D53-44D5-4FC7-9EBA-AFA43911868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64300A39-B4CB-4CAD-AD0D-6DC874408E7A}" type="pres">
      <dgm:prSet presAssocID="{BC9EC478-A0C6-4D4D-BBDF-3F512374F36C}" presName="spacer" presStyleCnt="0"/>
      <dgm:spPr/>
    </dgm:pt>
    <dgm:pt modelId="{F104FACB-3D05-4C83-AB45-88062E6F88DA}" type="pres">
      <dgm:prSet presAssocID="{CFDB169F-17D9-48E5-8D5F-76C01A4D428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26992E4-969E-49B1-9C5D-0035C11C0E74}" type="pres">
      <dgm:prSet presAssocID="{8A74F734-1B71-4AE3-B661-50435518398D}" presName="spacer" presStyleCnt="0"/>
      <dgm:spPr/>
    </dgm:pt>
    <dgm:pt modelId="{FFF9C28F-3E49-4ED3-B70E-734256ED9F08}" type="pres">
      <dgm:prSet presAssocID="{EE5A8360-78E6-40E1-BB53-3915B1E3B95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B4F2A84-88F8-44E7-8158-3B9EF7EFC85D}" type="pres">
      <dgm:prSet presAssocID="{9B44A0D9-445C-45B0-8628-386651F458F9}" presName="spacer" presStyleCnt="0"/>
      <dgm:spPr/>
    </dgm:pt>
    <dgm:pt modelId="{AEF7F8F6-4D66-4F1F-A692-D3AD649C4BBF}" type="pres">
      <dgm:prSet presAssocID="{9AC9B9CF-3F7A-40B9-8F38-5E31503C1D9E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7096E22E-F0E8-4B97-A735-019EA791C877}" srcId="{486D99AD-E2A9-4962-A4BC-F53E21A0873D}" destId="{EE5A8360-78E6-40E1-BB53-3915B1E3B95F}" srcOrd="2" destOrd="0" parTransId="{F90620BA-07B6-431A-8081-2F2ABA06969A}" sibTransId="{9B44A0D9-445C-45B0-8628-386651F458F9}"/>
    <dgm:cxn modelId="{AFBB9362-36B5-465B-BB7E-C93B244FBC1F}" type="presOf" srcId="{CFDB169F-17D9-48E5-8D5F-76C01A4D428B}" destId="{F104FACB-3D05-4C83-AB45-88062E6F88DA}" srcOrd="0" destOrd="0" presId="urn:microsoft.com/office/officeart/2005/8/layout/vList2"/>
    <dgm:cxn modelId="{F6606869-9A35-4A7F-8888-C70610369D55}" srcId="{486D99AD-E2A9-4962-A4BC-F53E21A0873D}" destId="{CFDB169F-17D9-48E5-8D5F-76C01A4D428B}" srcOrd="1" destOrd="0" parTransId="{DDD2284F-E557-4C6F-A904-65CE84F9B5AF}" sibTransId="{8A74F734-1B71-4AE3-B661-50435518398D}"/>
    <dgm:cxn modelId="{796B364A-593C-4980-A9C8-8252918CB8E4}" type="presOf" srcId="{9AC9B9CF-3F7A-40B9-8F38-5E31503C1D9E}" destId="{AEF7F8F6-4D66-4F1F-A692-D3AD649C4BBF}" srcOrd="0" destOrd="0" presId="urn:microsoft.com/office/officeart/2005/8/layout/vList2"/>
    <dgm:cxn modelId="{34AE8C50-819E-4CB0-B4C2-2BBA8B649123}" srcId="{486D99AD-E2A9-4962-A4BC-F53E21A0873D}" destId="{9AC9B9CF-3F7A-40B9-8F38-5E31503C1D9E}" srcOrd="3" destOrd="0" parTransId="{90BA8E8A-7E64-4C86-A7B6-479BE27B73EA}" sibTransId="{136F44E0-41D5-4EAA-A37D-0A7CBB0408AB}"/>
    <dgm:cxn modelId="{FFA1907D-4929-4899-A3FD-E58663621E99}" type="presOf" srcId="{0B2B6D53-44D5-4FC7-9EBA-AFA439118689}" destId="{0292A9EC-CC19-4271-AAAD-914127D13F55}" srcOrd="0" destOrd="0" presId="urn:microsoft.com/office/officeart/2005/8/layout/vList2"/>
    <dgm:cxn modelId="{8461E5B3-F9F4-4DA4-99D7-D68CBC83CD62}" type="presOf" srcId="{EE5A8360-78E6-40E1-BB53-3915B1E3B95F}" destId="{FFF9C28F-3E49-4ED3-B70E-734256ED9F08}" srcOrd="0" destOrd="0" presId="urn:microsoft.com/office/officeart/2005/8/layout/vList2"/>
    <dgm:cxn modelId="{86EE91B7-59E8-4E1F-B3C7-FF9F435CEA26}" srcId="{486D99AD-E2A9-4962-A4BC-F53E21A0873D}" destId="{0B2B6D53-44D5-4FC7-9EBA-AFA439118689}" srcOrd="0" destOrd="0" parTransId="{52FFB55E-912A-4225-A8E5-400A90C9F168}" sibTransId="{BC9EC478-A0C6-4D4D-BBDF-3F512374F36C}"/>
    <dgm:cxn modelId="{FA2CB2F4-5504-4C47-A8AE-72CC6C6883A3}" type="presOf" srcId="{486D99AD-E2A9-4962-A4BC-F53E21A0873D}" destId="{9F2B01A9-383F-4AB9-A295-C4E22281905C}" srcOrd="0" destOrd="0" presId="urn:microsoft.com/office/officeart/2005/8/layout/vList2"/>
    <dgm:cxn modelId="{2DF3F591-0068-450A-AC3B-FE726B608AFE}" type="presParOf" srcId="{9F2B01A9-383F-4AB9-A295-C4E22281905C}" destId="{0292A9EC-CC19-4271-AAAD-914127D13F55}" srcOrd="0" destOrd="0" presId="urn:microsoft.com/office/officeart/2005/8/layout/vList2"/>
    <dgm:cxn modelId="{74B23177-8FDF-4B60-B3D2-4DAA7E5814C0}" type="presParOf" srcId="{9F2B01A9-383F-4AB9-A295-C4E22281905C}" destId="{64300A39-B4CB-4CAD-AD0D-6DC874408E7A}" srcOrd="1" destOrd="0" presId="urn:microsoft.com/office/officeart/2005/8/layout/vList2"/>
    <dgm:cxn modelId="{EEC699F0-87C8-4EEA-82A0-3D91C236264F}" type="presParOf" srcId="{9F2B01A9-383F-4AB9-A295-C4E22281905C}" destId="{F104FACB-3D05-4C83-AB45-88062E6F88DA}" srcOrd="2" destOrd="0" presId="urn:microsoft.com/office/officeart/2005/8/layout/vList2"/>
    <dgm:cxn modelId="{26170BE4-C3DB-4B5B-9486-87583BAADE20}" type="presParOf" srcId="{9F2B01A9-383F-4AB9-A295-C4E22281905C}" destId="{F26992E4-969E-49B1-9C5D-0035C11C0E74}" srcOrd="3" destOrd="0" presId="urn:microsoft.com/office/officeart/2005/8/layout/vList2"/>
    <dgm:cxn modelId="{DD9513FB-DE90-406A-ADA2-98BA061090B1}" type="presParOf" srcId="{9F2B01A9-383F-4AB9-A295-C4E22281905C}" destId="{FFF9C28F-3E49-4ED3-B70E-734256ED9F08}" srcOrd="4" destOrd="0" presId="urn:microsoft.com/office/officeart/2005/8/layout/vList2"/>
    <dgm:cxn modelId="{5D82607D-C971-417D-A8E8-16ADF8D87434}" type="presParOf" srcId="{9F2B01A9-383F-4AB9-A295-C4E22281905C}" destId="{DB4F2A84-88F8-44E7-8158-3B9EF7EFC85D}" srcOrd="5" destOrd="0" presId="urn:microsoft.com/office/officeart/2005/8/layout/vList2"/>
    <dgm:cxn modelId="{9F883DD3-F8AB-4F8F-8578-602B885354CE}" type="presParOf" srcId="{9F2B01A9-383F-4AB9-A295-C4E22281905C}" destId="{AEF7F8F6-4D66-4F1F-A692-D3AD649C4BB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486D99AD-E2A9-4962-A4BC-F53E21A0873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0B2B6D53-44D5-4FC7-9EBA-AFA439118689}">
      <dgm:prSet/>
      <dgm:spPr/>
      <dgm:t>
        <a:bodyPr/>
        <a:lstStyle/>
        <a:p>
          <a:pPr rtl="0"/>
          <a:r>
            <a:rPr lang="en-IE" b="1" dirty="0"/>
            <a:t>A</a:t>
          </a:r>
          <a:r>
            <a:rPr lang="en-IE" dirty="0"/>
            <a:t> -</a:t>
          </a:r>
          <a:r>
            <a:rPr lang="en-IE" dirty="0">
              <a:latin typeface="Avenir Next LT Pro"/>
            </a:rPr>
            <a:t> the</a:t>
          </a:r>
          <a:r>
            <a:rPr lang="en-IE" dirty="0"/>
            <a:t> different between Current Assets and Creditors failing due within one year. It also set out the liquidity of the business.  </a:t>
          </a:r>
        </a:p>
      </dgm:t>
    </dgm:pt>
    <dgm:pt modelId="{52FFB55E-912A-4225-A8E5-400A90C9F168}" type="parTrans" cxnId="{86EE91B7-59E8-4E1F-B3C7-FF9F435CEA26}">
      <dgm:prSet/>
      <dgm:spPr/>
      <dgm:t>
        <a:bodyPr/>
        <a:lstStyle/>
        <a:p>
          <a:endParaRPr lang="en-US"/>
        </a:p>
      </dgm:t>
    </dgm:pt>
    <dgm:pt modelId="{BC9EC478-A0C6-4D4D-BBDF-3F512374F36C}" type="sibTrans" cxnId="{86EE91B7-59E8-4E1F-B3C7-FF9F435CEA26}">
      <dgm:prSet/>
      <dgm:spPr/>
      <dgm:t>
        <a:bodyPr/>
        <a:lstStyle/>
        <a:p>
          <a:endParaRPr lang="en-US"/>
        </a:p>
      </dgm:t>
    </dgm:pt>
    <dgm:pt modelId="{CFDB169F-17D9-48E5-8D5F-76C01A4D428B}">
      <dgm:prSet/>
      <dgm:spPr/>
      <dgm:t>
        <a:bodyPr/>
        <a:lstStyle/>
        <a:p>
          <a:pPr rtl="0"/>
          <a:r>
            <a:rPr lang="en-IE" b="1" dirty="0">
              <a:latin typeface="Avenir Next LT Pro"/>
            </a:rPr>
            <a:t>B </a:t>
          </a:r>
          <a:r>
            <a:rPr lang="en-IE" dirty="0">
              <a:latin typeface="Avenir Next LT Pro"/>
            </a:rPr>
            <a:t>- the </a:t>
          </a:r>
          <a:r>
            <a:rPr lang="en-IE" dirty="0"/>
            <a:t>net worth of the business and is calculate by adding the Fixed assets to the working capital.</a:t>
          </a:r>
          <a:r>
            <a:rPr lang="en-IE" dirty="0">
              <a:latin typeface="Avenir Next LT Pro"/>
            </a:rPr>
            <a:t> </a:t>
          </a:r>
          <a:endParaRPr lang="en-US" dirty="0"/>
        </a:p>
      </dgm:t>
    </dgm:pt>
    <dgm:pt modelId="{DDD2284F-E557-4C6F-A904-65CE84F9B5AF}" type="parTrans" cxnId="{F6606869-9A35-4A7F-8888-C70610369D55}">
      <dgm:prSet/>
      <dgm:spPr/>
      <dgm:t>
        <a:bodyPr/>
        <a:lstStyle/>
        <a:p>
          <a:endParaRPr lang="en-US"/>
        </a:p>
      </dgm:t>
    </dgm:pt>
    <dgm:pt modelId="{8A74F734-1B71-4AE3-B661-50435518398D}" type="sibTrans" cxnId="{F6606869-9A35-4A7F-8888-C70610369D55}">
      <dgm:prSet/>
      <dgm:spPr/>
      <dgm:t>
        <a:bodyPr/>
        <a:lstStyle/>
        <a:p>
          <a:endParaRPr lang="en-US"/>
        </a:p>
      </dgm:t>
    </dgm:pt>
    <dgm:pt modelId="{EE5A8360-78E6-40E1-BB53-3915B1E3B95F}">
      <dgm:prSet/>
      <dgm:spPr/>
      <dgm:t>
        <a:bodyPr/>
        <a:lstStyle/>
        <a:p>
          <a:pPr rtl="0"/>
          <a:r>
            <a:rPr lang="en-IE" b="1" dirty="0">
              <a:latin typeface="Avenir Next LT Pro"/>
            </a:rPr>
            <a:t>C </a:t>
          </a:r>
          <a:r>
            <a:rPr lang="en-IE" dirty="0">
              <a:latin typeface="Avenir Next LT Pro"/>
            </a:rPr>
            <a:t>- made</a:t>
          </a:r>
          <a:r>
            <a:rPr lang="en-IE" dirty="0"/>
            <a:t> up of Long-term loans, share capital (Authorised and Issued) and Closing reserve form the Income Statement</a:t>
          </a:r>
          <a:endParaRPr lang="en-US" dirty="0"/>
        </a:p>
      </dgm:t>
    </dgm:pt>
    <dgm:pt modelId="{F90620BA-07B6-431A-8081-2F2ABA06969A}" type="parTrans" cxnId="{7096E22E-F0E8-4B97-A735-019EA791C877}">
      <dgm:prSet/>
      <dgm:spPr/>
      <dgm:t>
        <a:bodyPr/>
        <a:lstStyle/>
        <a:p>
          <a:endParaRPr lang="en-US"/>
        </a:p>
      </dgm:t>
    </dgm:pt>
    <dgm:pt modelId="{9B44A0D9-445C-45B0-8628-386651F458F9}" type="sibTrans" cxnId="{7096E22E-F0E8-4B97-A735-019EA791C877}">
      <dgm:prSet/>
      <dgm:spPr/>
      <dgm:t>
        <a:bodyPr/>
        <a:lstStyle/>
        <a:p>
          <a:endParaRPr lang="en-US"/>
        </a:p>
      </dgm:t>
    </dgm:pt>
    <dgm:pt modelId="{9AC9B9CF-3F7A-40B9-8F38-5E31503C1D9E}">
      <dgm:prSet/>
      <dgm:spPr/>
      <dgm:t>
        <a:bodyPr/>
        <a:lstStyle/>
        <a:p>
          <a:pPr rtl="0"/>
          <a:r>
            <a:rPr lang="en-IE" b="1" dirty="0"/>
            <a:t>D </a:t>
          </a:r>
          <a:r>
            <a:rPr lang="en-IE" b="1" dirty="0">
              <a:latin typeface="Avenir Next LT Pro"/>
            </a:rPr>
            <a:t>– </a:t>
          </a:r>
          <a:r>
            <a:rPr lang="en-IE" dirty="0">
              <a:latin typeface="Avenir Next LT Pro"/>
            </a:rPr>
            <a:t>the</a:t>
          </a:r>
          <a:r>
            <a:rPr lang="en-IE" dirty="0"/>
            <a:t> money that is invested into a business and used to generate income.</a:t>
          </a:r>
          <a:endParaRPr lang="en-US" dirty="0"/>
        </a:p>
      </dgm:t>
    </dgm:pt>
    <dgm:pt modelId="{90BA8E8A-7E64-4C86-A7B6-479BE27B73EA}" type="parTrans" cxnId="{34AE8C50-819E-4CB0-B4C2-2BBA8B649123}">
      <dgm:prSet/>
      <dgm:spPr/>
      <dgm:t>
        <a:bodyPr/>
        <a:lstStyle/>
        <a:p>
          <a:endParaRPr lang="en-US"/>
        </a:p>
      </dgm:t>
    </dgm:pt>
    <dgm:pt modelId="{136F44E0-41D5-4EAA-A37D-0A7CBB0408AB}" type="sibTrans" cxnId="{34AE8C50-819E-4CB0-B4C2-2BBA8B649123}">
      <dgm:prSet/>
      <dgm:spPr/>
      <dgm:t>
        <a:bodyPr/>
        <a:lstStyle/>
        <a:p>
          <a:endParaRPr lang="en-US"/>
        </a:p>
      </dgm:t>
    </dgm:pt>
    <dgm:pt modelId="{9F2B01A9-383F-4AB9-A295-C4E22281905C}" type="pres">
      <dgm:prSet presAssocID="{486D99AD-E2A9-4962-A4BC-F53E21A0873D}" presName="linear" presStyleCnt="0">
        <dgm:presLayoutVars>
          <dgm:animLvl val="lvl"/>
          <dgm:resizeHandles val="exact"/>
        </dgm:presLayoutVars>
      </dgm:prSet>
      <dgm:spPr/>
    </dgm:pt>
    <dgm:pt modelId="{0292A9EC-CC19-4271-AAAD-914127D13F55}" type="pres">
      <dgm:prSet presAssocID="{0B2B6D53-44D5-4FC7-9EBA-AFA43911868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64300A39-B4CB-4CAD-AD0D-6DC874408E7A}" type="pres">
      <dgm:prSet presAssocID="{BC9EC478-A0C6-4D4D-BBDF-3F512374F36C}" presName="spacer" presStyleCnt="0"/>
      <dgm:spPr/>
    </dgm:pt>
    <dgm:pt modelId="{F104FACB-3D05-4C83-AB45-88062E6F88DA}" type="pres">
      <dgm:prSet presAssocID="{CFDB169F-17D9-48E5-8D5F-76C01A4D428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26992E4-969E-49B1-9C5D-0035C11C0E74}" type="pres">
      <dgm:prSet presAssocID="{8A74F734-1B71-4AE3-B661-50435518398D}" presName="spacer" presStyleCnt="0"/>
      <dgm:spPr/>
    </dgm:pt>
    <dgm:pt modelId="{FFF9C28F-3E49-4ED3-B70E-734256ED9F08}" type="pres">
      <dgm:prSet presAssocID="{EE5A8360-78E6-40E1-BB53-3915B1E3B95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B4F2A84-88F8-44E7-8158-3B9EF7EFC85D}" type="pres">
      <dgm:prSet presAssocID="{9B44A0D9-445C-45B0-8628-386651F458F9}" presName="spacer" presStyleCnt="0"/>
      <dgm:spPr/>
    </dgm:pt>
    <dgm:pt modelId="{AEF7F8F6-4D66-4F1F-A692-D3AD649C4BBF}" type="pres">
      <dgm:prSet presAssocID="{9AC9B9CF-3F7A-40B9-8F38-5E31503C1D9E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7096E22E-F0E8-4B97-A735-019EA791C877}" srcId="{486D99AD-E2A9-4962-A4BC-F53E21A0873D}" destId="{EE5A8360-78E6-40E1-BB53-3915B1E3B95F}" srcOrd="2" destOrd="0" parTransId="{F90620BA-07B6-431A-8081-2F2ABA06969A}" sibTransId="{9B44A0D9-445C-45B0-8628-386651F458F9}"/>
    <dgm:cxn modelId="{AFBB9362-36B5-465B-BB7E-C93B244FBC1F}" type="presOf" srcId="{CFDB169F-17D9-48E5-8D5F-76C01A4D428B}" destId="{F104FACB-3D05-4C83-AB45-88062E6F88DA}" srcOrd="0" destOrd="0" presId="urn:microsoft.com/office/officeart/2005/8/layout/vList2"/>
    <dgm:cxn modelId="{F6606869-9A35-4A7F-8888-C70610369D55}" srcId="{486D99AD-E2A9-4962-A4BC-F53E21A0873D}" destId="{CFDB169F-17D9-48E5-8D5F-76C01A4D428B}" srcOrd="1" destOrd="0" parTransId="{DDD2284F-E557-4C6F-A904-65CE84F9B5AF}" sibTransId="{8A74F734-1B71-4AE3-B661-50435518398D}"/>
    <dgm:cxn modelId="{796B364A-593C-4980-A9C8-8252918CB8E4}" type="presOf" srcId="{9AC9B9CF-3F7A-40B9-8F38-5E31503C1D9E}" destId="{AEF7F8F6-4D66-4F1F-A692-D3AD649C4BBF}" srcOrd="0" destOrd="0" presId="urn:microsoft.com/office/officeart/2005/8/layout/vList2"/>
    <dgm:cxn modelId="{34AE8C50-819E-4CB0-B4C2-2BBA8B649123}" srcId="{486D99AD-E2A9-4962-A4BC-F53E21A0873D}" destId="{9AC9B9CF-3F7A-40B9-8F38-5E31503C1D9E}" srcOrd="3" destOrd="0" parTransId="{90BA8E8A-7E64-4C86-A7B6-479BE27B73EA}" sibTransId="{136F44E0-41D5-4EAA-A37D-0A7CBB0408AB}"/>
    <dgm:cxn modelId="{FFA1907D-4929-4899-A3FD-E58663621E99}" type="presOf" srcId="{0B2B6D53-44D5-4FC7-9EBA-AFA439118689}" destId="{0292A9EC-CC19-4271-AAAD-914127D13F55}" srcOrd="0" destOrd="0" presId="urn:microsoft.com/office/officeart/2005/8/layout/vList2"/>
    <dgm:cxn modelId="{8461E5B3-F9F4-4DA4-99D7-D68CBC83CD62}" type="presOf" srcId="{EE5A8360-78E6-40E1-BB53-3915B1E3B95F}" destId="{FFF9C28F-3E49-4ED3-B70E-734256ED9F08}" srcOrd="0" destOrd="0" presId="urn:microsoft.com/office/officeart/2005/8/layout/vList2"/>
    <dgm:cxn modelId="{86EE91B7-59E8-4E1F-B3C7-FF9F435CEA26}" srcId="{486D99AD-E2A9-4962-A4BC-F53E21A0873D}" destId="{0B2B6D53-44D5-4FC7-9EBA-AFA439118689}" srcOrd="0" destOrd="0" parTransId="{52FFB55E-912A-4225-A8E5-400A90C9F168}" sibTransId="{BC9EC478-A0C6-4D4D-BBDF-3F512374F36C}"/>
    <dgm:cxn modelId="{FA2CB2F4-5504-4C47-A8AE-72CC6C6883A3}" type="presOf" srcId="{486D99AD-E2A9-4962-A4BC-F53E21A0873D}" destId="{9F2B01A9-383F-4AB9-A295-C4E22281905C}" srcOrd="0" destOrd="0" presId="urn:microsoft.com/office/officeart/2005/8/layout/vList2"/>
    <dgm:cxn modelId="{2DF3F591-0068-450A-AC3B-FE726B608AFE}" type="presParOf" srcId="{9F2B01A9-383F-4AB9-A295-C4E22281905C}" destId="{0292A9EC-CC19-4271-AAAD-914127D13F55}" srcOrd="0" destOrd="0" presId="urn:microsoft.com/office/officeart/2005/8/layout/vList2"/>
    <dgm:cxn modelId="{74B23177-8FDF-4B60-B3D2-4DAA7E5814C0}" type="presParOf" srcId="{9F2B01A9-383F-4AB9-A295-C4E22281905C}" destId="{64300A39-B4CB-4CAD-AD0D-6DC874408E7A}" srcOrd="1" destOrd="0" presId="urn:microsoft.com/office/officeart/2005/8/layout/vList2"/>
    <dgm:cxn modelId="{EEC699F0-87C8-4EEA-82A0-3D91C236264F}" type="presParOf" srcId="{9F2B01A9-383F-4AB9-A295-C4E22281905C}" destId="{F104FACB-3D05-4C83-AB45-88062E6F88DA}" srcOrd="2" destOrd="0" presId="urn:microsoft.com/office/officeart/2005/8/layout/vList2"/>
    <dgm:cxn modelId="{26170BE4-C3DB-4B5B-9486-87583BAADE20}" type="presParOf" srcId="{9F2B01A9-383F-4AB9-A295-C4E22281905C}" destId="{F26992E4-969E-49B1-9C5D-0035C11C0E74}" srcOrd="3" destOrd="0" presId="urn:microsoft.com/office/officeart/2005/8/layout/vList2"/>
    <dgm:cxn modelId="{DD9513FB-DE90-406A-ADA2-98BA061090B1}" type="presParOf" srcId="{9F2B01A9-383F-4AB9-A295-C4E22281905C}" destId="{FFF9C28F-3E49-4ED3-B70E-734256ED9F08}" srcOrd="4" destOrd="0" presId="urn:microsoft.com/office/officeart/2005/8/layout/vList2"/>
    <dgm:cxn modelId="{5D82607D-C971-417D-A8E8-16ADF8D87434}" type="presParOf" srcId="{9F2B01A9-383F-4AB9-A295-C4E22281905C}" destId="{DB4F2A84-88F8-44E7-8158-3B9EF7EFC85D}" srcOrd="5" destOrd="0" presId="urn:microsoft.com/office/officeart/2005/8/layout/vList2"/>
    <dgm:cxn modelId="{9F883DD3-F8AB-4F8F-8578-602B885354CE}" type="presParOf" srcId="{9F2B01A9-383F-4AB9-A295-C4E22281905C}" destId="{AEF7F8F6-4D66-4F1F-A692-D3AD649C4BB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486D99AD-E2A9-4962-A4BC-F53E21A0873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0B2B6D53-44D5-4FC7-9EBA-AFA439118689}">
      <dgm:prSet/>
      <dgm:spPr/>
      <dgm:t>
        <a:bodyPr/>
        <a:lstStyle/>
        <a:p>
          <a:pPr rtl="0"/>
          <a:r>
            <a:rPr lang="en-IE" b="1" dirty="0"/>
            <a:t>A</a:t>
          </a:r>
          <a:r>
            <a:rPr lang="en-IE" dirty="0"/>
            <a:t> -</a:t>
          </a:r>
          <a:r>
            <a:rPr lang="en-IE" dirty="0">
              <a:latin typeface="Avenir Next LT Pro"/>
            </a:rPr>
            <a:t> the</a:t>
          </a:r>
          <a:r>
            <a:rPr lang="en-IE" dirty="0"/>
            <a:t> different between Current Assets and Creditors failing due within one year. It also set out the liquidity of the business.  </a:t>
          </a:r>
        </a:p>
      </dgm:t>
    </dgm:pt>
    <dgm:pt modelId="{52FFB55E-912A-4225-A8E5-400A90C9F168}" type="parTrans" cxnId="{86EE91B7-59E8-4E1F-B3C7-FF9F435CEA26}">
      <dgm:prSet/>
      <dgm:spPr/>
      <dgm:t>
        <a:bodyPr/>
        <a:lstStyle/>
        <a:p>
          <a:endParaRPr lang="en-US"/>
        </a:p>
      </dgm:t>
    </dgm:pt>
    <dgm:pt modelId="{BC9EC478-A0C6-4D4D-BBDF-3F512374F36C}" type="sibTrans" cxnId="{86EE91B7-59E8-4E1F-B3C7-FF9F435CEA26}">
      <dgm:prSet/>
      <dgm:spPr/>
      <dgm:t>
        <a:bodyPr/>
        <a:lstStyle/>
        <a:p>
          <a:endParaRPr lang="en-US"/>
        </a:p>
      </dgm:t>
    </dgm:pt>
    <dgm:pt modelId="{CFDB169F-17D9-48E5-8D5F-76C01A4D428B}">
      <dgm:prSet/>
      <dgm:spPr/>
      <dgm:t>
        <a:bodyPr/>
        <a:lstStyle/>
        <a:p>
          <a:pPr rtl="0"/>
          <a:r>
            <a:rPr lang="en-IE" b="0" dirty="0">
              <a:latin typeface="Avenir Next LT Pro"/>
            </a:rPr>
            <a:t> </a:t>
          </a:r>
          <a:endParaRPr lang="en-US" b="0" dirty="0"/>
        </a:p>
      </dgm:t>
    </dgm:pt>
    <dgm:pt modelId="{DDD2284F-E557-4C6F-A904-65CE84F9B5AF}" type="parTrans" cxnId="{F6606869-9A35-4A7F-8888-C70610369D55}">
      <dgm:prSet/>
      <dgm:spPr/>
      <dgm:t>
        <a:bodyPr/>
        <a:lstStyle/>
        <a:p>
          <a:endParaRPr lang="en-US"/>
        </a:p>
      </dgm:t>
    </dgm:pt>
    <dgm:pt modelId="{8A74F734-1B71-4AE3-B661-50435518398D}" type="sibTrans" cxnId="{F6606869-9A35-4A7F-8888-C70610369D55}">
      <dgm:prSet/>
      <dgm:spPr/>
      <dgm:t>
        <a:bodyPr/>
        <a:lstStyle/>
        <a:p>
          <a:endParaRPr lang="en-US"/>
        </a:p>
      </dgm:t>
    </dgm:pt>
    <dgm:pt modelId="{EE5A8360-78E6-40E1-BB53-3915B1E3B95F}">
      <dgm:prSet/>
      <dgm:spPr/>
      <dgm:t>
        <a:bodyPr/>
        <a:lstStyle/>
        <a:p>
          <a:pPr rtl="0"/>
          <a:endParaRPr lang="en-IE" dirty="0"/>
        </a:p>
      </dgm:t>
    </dgm:pt>
    <dgm:pt modelId="{F90620BA-07B6-431A-8081-2F2ABA06969A}" type="parTrans" cxnId="{7096E22E-F0E8-4B97-A735-019EA791C877}">
      <dgm:prSet/>
      <dgm:spPr/>
      <dgm:t>
        <a:bodyPr/>
        <a:lstStyle/>
        <a:p>
          <a:endParaRPr lang="en-US"/>
        </a:p>
      </dgm:t>
    </dgm:pt>
    <dgm:pt modelId="{9B44A0D9-445C-45B0-8628-386651F458F9}" type="sibTrans" cxnId="{7096E22E-F0E8-4B97-A735-019EA791C877}">
      <dgm:prSet/>
      <dgm:spPr/>
      <dgm:t>
        <a:bodyPr/>
        <a:lstStyle/>
        <a:p>
          <a:endParaRPr lang="en-US"/>
        </a:p>
      </dgm:t>
    </dgm:pt>
    <dgm:pt modelId="{9AC9B9CF-3F7A-40B9-8F38-5E31503C1D9E}">
      <dgm:prSet/>
      <dgm:spPr/>
      <dgm:t>
        <a:bodyPr/>
        <a:lstStyle/>
        <a:p>
          <a:pPr rtl="0"/>
          <a:endParaRPr lang="en-IE" dirty="0"/>
        </a:p>
      </dgm:t>
    </dgm:pt>
    <dgm:pt modelId="{90BA8E8A-7E64-4C86-A7B6-479BE27B73EA}" type="parTrans" cxnId="{34AE8C50-819E-4CB0-B4C2-2BBA8B649123}">
      <dgm:prSet/>
      <dgm:spPr/>
      <dgm:t>
        <a:bodyPr/>
        <a:lstStyle/>
        <a:p>
          <a:endParaRPr lang="en-US"/>
        </a:p>
      </dgm:t>
    </dgm:pt>
    <dgm:pt modelId="{136F44E0-41D5-4EAA-A37D-0A7CBB0408AB}" type="sibTrans" cxnId="{34AE8C50-819E-4CB0-B4C2-2BBA8B649123}">
      <dgm:prSet/>
      <dgm:spPr/>
      <dgm:t>
        <a:bodyPr/>
        <a:lstStyle/>
        <a:p>
          <a:endParaRPr lang="en-US"/>
        </a:p>
      </dgm:t>
    </dgm:pt>
    <dgm:pt modelId="{9F2B01A9-383F-4AB9-A295-C4E22281905C}" type="pres">
      <dgm:prSet presAssocID="{486D99AD-E2A9-4962-A4BC-F53E21A0873D}" presName="linear" presStyleCnt="0">
        <dgm:presLayoutVars>
          <dgm:animLvl val="lvl"/>
          <dgm:resizeHandles val="exact"/>
        </dgm:presLayoutVars>
      </dgm:prSet>
      <dgm:spPr/>
    </dgm:pt>
    <dgm:pt modelId="{0292A9EC-CC19-4271-AAAD-914127D13F55}" type="pres">
      <dgm:prSet presAssocID="{0B2B6D53-44D5-4FC7-9EBA-AFA43911868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64300A39-B4CB-4CAD-AD0D-6DC874408E7A}" type="pres">
      <dgm:prSet presAssocID="{BC9EC478-A0C6-4D4D-BBDF-3F512374F36C}" presName="spacer" presStyleCnt="0"/>
      <dgm:spPr/>
    </dgm:pt>
    <dgm:pt modelId="{F104FACB-3D05-4C83-AB45-88062E6F88DA}" type="pres">
      <dgm:prSet presAssocID="{CFDB169F-17D9-48E5-8D5F-76C01A4D428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26992E4-969E-49B1-9C5D-0035C11C0E74}" type="pres">
      <dgm:prSet presAssocID="{8A74F734-1B71-4AE3-B661-50435518398D}" presName="spacer" presStyleCnt="0"/>
      <dgm:spPr/>
    </dgm:pt>
    <dgm:pt modelId="{FFF9C28F-3E49-4ED3-B70E-734256ED9F08}" type="pres">
      <dgm:prSet presAssocID="{EE5A8360-78E6-40E1-BB53-3915B1E3B95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B4F2A84-88F8-44E7-8158-3B9EF7EFC85D}" type="pres">
      <dgm:prSet presAssocID="{9B44A0D9-445C-45B0-8628-386651F458F9}" presName="spacer" presStyleCnt="0"/>
      <dgm:spPr/>
    </dgm:pt>
    <dgm:pt modelId="{AEF7F8F6-4D66-4F1F-A692-D3AD649C4BBF}" type="pres">
      <dgm:prSet presAssocID="{9AC9B9CF-3F7A-40B9-8F38-5E31503C1D9E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7096E22E-F0E8-4B97-A735-019EA791C877}" srcId="{486D99AD-E2A9-4962-A4BC-F53E21A0873D}" destId="{EE5A8360-78E6-40E1-BB53-3915B1E3B95F}" srcOrd="2" destOrd="0" parTransId="{F90620BA-07B6-431A-8081-2F2ABA06969A}" sibTransId="{9B44A0D9-445C-45B0-8628-386651F458F9}"/>
    <dgm:cxn modelId="{AFBB9362-36B5-465B-BB7E-C93B244FBC1F}" type="presOf" srcId="{CFDB169F-17D9-48E5-8D5F-76C01A4D428B}" destId="{F104FACB-3D05-4C83-AB45-88062E6F88DA}" srcOrd="0" destOrd="0" presId="urn:microsoft.com/office/officeart/2005/8/layout/vList2"/>
    <dgm:cxn modelId="{F6606869-9A35-4A7F-8888-C70610369D55}" srcId="{486D99AD-E2A9-4962-A4BC-F53E21A0873D}" destId="{CFDB169F-17D9-48E5-8D5F-76C01A4D428B}" srcOrd="1" destOrd="0" parTransId="{DDD2284F-E557-4C6F-A904-65CE84F9B5AF}" sibTransId="{8A74F734-1B71-4AE3-B661-50435518398D}"/>
    <dgm:cxn modelId="{796B364A-593C-4980-A9C8-8252918CB8E4}" type="presOf" srcId="{9AC9B9CF-3F7A-40B9-8F38-5E31503C1D9E}" destId="{AEF7F8F6-4D66-4F1F-A692-D3AD649C4BBF}" srcOrd="0" destOrd="0" presId="urn:microsoft.com/office/officeart/2005/8/layout/vList2"/>
    <dgm:cxn modelId="{34AE8C50-819E-4CB0-B4C2-2BBA8B649123}" srcId="{486D99AD-E2A9-4962-A4BC-F53E21A0873D}" destId="{9AC9B9CF-3F7A-40B9-8F38-5E31503C1D9E}" srcOrd="3" destOrd="0" parTransId="{90BA8E8A-7E64-4C86-A7B6-479BE27B73EA}" sibTransId="{136F44E0-41D5-4EAA-A37D-0A7CBB0408AB}"/>
    <dgm:cxn modelId="{FFA1907D-4929-4899-A3FD-E58663621E99}" type="presOf" srcId="{0B2B6D53-44D5-4FC7-9EBA-AFA439118689}" destId="{0292A9EC-CC19-4271-AAAD-914127D13F55}" srcOrd="0" destOrd="0" presId="urn:microsoft.com/office/officeart/2005/8/layout/vList2"/>
    <dgm:cxn modelId="{8461E5B3-F9F4-4DA4-99D7-D68CBC83CD62}" type="presOf" srcId="{EE5A8360-78E6-40E1-BB53-3915B1E3B95F}" destId="{FFF9C28F-3E49-4ED3-B70E-734256ED9F08}" srcOrd="0" destOrd="0" presId="urn:microsoft.com/office/officeart/2005/8/layout/vList2"/>
    <dgm:cxn modelId="{86EE91B7-59E8-4E1F-B3C7-FF9F435CEA26}" srcId="{486D99AD-E2A9-4962-A4BC-F53E21A0873D}" destId="{0B2B6D53-44D5-4FC7-9EBA-AFA439118689}" srcOrd="0" destOrd="0" parTransId="{52FFB55E-912A-4225-A8E5-400A90C9F168}" sibTransId="{BC9EC478-A0C6-4D4D-BBDF-3F512374F36C}"/>
    <dgm:cxn modelId="{FA2CB2F4-5504-4C47-A8AE-72CC6C6883A3}" type="presOf" srcId="{486D99AD-E2A9-4962-A4BC-F53E21A0873D}" destId="{9F2B01A9-383F-4AB9-A295-C4E22281905C}" srcOrd="0" destOrd="0" presId="urn:microsoft.com/office/officeart/2005/8/layout/vList2"/>
    <dgm:cxn modelId="{2DF3F591-0068-450A-AC3B-FE726B608AFE}" type="presParOf" srcId="{9F2B01A9-383F-4AB9-A295-C4E22281905C}" destId="{0292A9EC-CC19-4271-AAAD-914127D13F55}" srcOrd="0" destOrd="0" presId="urn:microsoft.com/office/officeart/2005/8/layout/vList2"/>
    <dgm:cxn modelId="{74B23177-8FDF-4B60-B3D2-4DAA7E5814C0}" type="presParOf" srcId="{9F2B01A9-383F-4AB9-A295-C4E22281905C}" destId="{64300A39-B4CB-4CAD-AD0D-6DC874408E7A}" srcOrd="1" destOrd="0" presId="urn:microsoft.com/office/officeart/2005/8/layout/vList2"/>
    <dgm:cxn modelId="{EEC699F0-87C8-4EEA-82A0-3D91C236264F}" type="presParOf" srcId="{9F2B01A9-383F-4AB9-A295-C4E22281905C}" destId="{F104FACB-3D05-4C83-AB45-88062E6F88DA}" srcOrd="2" destOrd="0" presId="urn:microsoft.com/office/officeart/2005/8/layout/vList2"/>
    <dgm:cxn modelId="{26170BE4-C3DB-4B5B-9486-87583BAADE20}" type="presParOf" srcId="{9F2B01A9-383F-4AB9-A295-C4E22281905C}" destId="{F26992E4-969E-49B1-9C5D-0035C11C0E74}" srcOrd="3" destOrd="0" presId="urn:microsoft.com/office/officeart/2005/8/layout/vList2"/>
    <dgm:cxn modelId="{DD9513FB-DE90-406A-ADA2-98BA061090B1}" type="presParOf" srcId="{9F2B01A9-383F-4AB9-A295-C4E22281905C}" destId="{FFF9C28F-3E49-4ED3-B70E-734256ED9F08}" srcOrd="4" destOrd="0" presId="urn:microsoft.com/office/officeart/2005/8/layout/vList2"/>
    <dgm:cxn modelId="{5D82607D-C971-417D-A8E8-16ADF8D87434}" type="presParOf" srcId="{9F2B01A9-383F-4AB9-A295-C4E22281905C}" destId="{DB4F2A84-88F8-44E7-8158-3B9EF7EFC85D}" srcOrd="5" destOrd="0" presId="urn:microsoft.com/office/officeart/2005/8/layout/vList2"/>
    <dgm:cxn modelId="{9F883DD3-F8AB-4F8F-8578-602B885354CE}" type="presParOf" srcId="{9F2B01A9-383F-4AB9-A295-C4E22281905C}" destId="{AEF7F8F6-4D66-4F1F-A692-D3AD649C4BB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486D99AD-E2A9-4962-A4BC-F53E21A0873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0B2B6D53-44D5-4FC7-9EBA-AFA439118689}">
      <dgm:prSet/>
      <dgm:spPr/>
      <dgm:t>
        <a:bodyPr/>
        <a:lstStyle/>
        <a:p>
          <a:pPr rtl="0"/>
          <a:r>
            <a:rPr lang="en-IE" b="1" dirty="0"/>
            <a:t>A</a:t>
          </a:r>
          <a:r>
            <a:rPr lang="en-IE" dirty="0"/>
            <a:t> -</a:t>
          </a:r>
          <a:r>
            <a:rPr lang="en-IE" dirty="0">
              <a:latin typeface="Avenir Next LT Pro"/>
            </a:rPr>
            <a:t> the</a:t>
          </a:r>
          <a:r>
            <a:rPr lang="en-IE" dirty="0"/>
            <a:t> different between Current Assets and Creditors failing due within one year. It also set out the liquidity of the business.  </a:t>
          </a:r>
        </a:p>
      </dgm:t>
    </dgm:pt>
    <dgm:pt modelId="{52FFB55E-912A-4225-A8E5-400A90C9F168}" type="parTrans" cxnId="{86EE91B7-59E8-4E1F-B3C7-FF9F435CEA26}">
      <dgm:prSet/>
      <dgm:spPr/>
      <dgm:t>
        <a:bodyPr/>
        <a:lstStyle/>
        <a:p>
          <a:endParaRPr lang="en-US"/>
        </a:p>
      </dgm:t>
    </dgm:pt>
    <dgm:pt modelId="{BC9EC478-A0C6-4D4D-BBDF-3F512374F36C}" type="sibTrans" cxnId="{86EE91B7-59E8-4E1F-B3C7-FF9F435CEA26}">
      <dgm:prSet/>
      <dgm:spPr/>
      <dgm:t>
        <a:bodyPr/>
        <a:lstStyle/>
        <a:p>
          <a:endParaRPr lang="en-US"/>
        </a:p>
      </dgm:t>
    </dgm:pt>
    <dgm:pt modelId="{CFDB169F-17D9-48E5-8D5F-76C01A4D428B}">
      <dgm:prSet/>
      <dgm:spPr/>
      <dgm:t>
        <a:bodyPr/>
        <a:lstStyle/>
        <a:p>
          <a:pPr rtl="0"/>
          <a:r>
            <a:rPr lang="en-IE" b="1" dirty="0">
              <a:latin typeface="Avenir Next LT Pro"/>
            </a:rPr>
            <a:t>B </a:t>
          </a:r>
          <a:r>
            <a:rPr lang="en-IE" dirty="0">
              <a:latin typeface="Avenir Next LT Pro"/>
            </a:rPr>
            <a:t>- the </a:t>
          </a:r>
          <a:r>
            <a:rPr lang="en-IE" dirty="0"/>
            <a:t>net worth of the business and is calculate by adding the Fixed assets to the working capital.</a:t>
          </a:r>
          <a:r>
            <a:rPr lang="en-IE" dirty="0">
              <a:latin typeface="Avenir Next LT Pro"/>
            </a:rPr>
            <a:t> </a:t>
          </a:r>
          <a:endParaRPr lang="en-US" dirty="0"/>
        </a:p>
      </dgm:t>
    </dgm:pt>
    <dgm:pt modelId="{DDD2284F-E557-4C6F-A904-65CE84F9B5AF}" type="parTrans" cxnId="{F6606869-9A35-4A7F-8888-C70610369D55}">
      <dgm:prSet/>
      <dgm:spPr/>
      <dgm:t>
        <a:bodyPr/>
        <a:lstStyle/>
        <a:p>
          <a:endParaRPr lang="en-US"/>
        </a:p>
      </dgm:t>
    </dgm:pt>
    <dgm:pt modelId="{8A74F734-1B71-4AE3-B661-50435518398D}" type="sibTrans" cxnId="{F6606869-9A35-4A7F-8888-C70610369D55}">
      <dgm:prSet/>
      <dgm:spPr/>
      <dgm:t>
        <a:bodyPr/>
        <a:lstStyle/>
        <a:p>
          <a:endParaRPr lang="en-US"/>
        </a:p>
      </dgm:t>
    </dgm:pt>
    <dgm:pt modelId="{EE5A8360-78E6-40E1-BB53-3915B1E3B95F}">
      <dgm:prSet/>
      <dgm:spPr/>
      <dgm:t>
        <a:bodyPr/>
        <a:lstStyle/>
        <a:p>
          <a:pPr rtl="0"/>
          <a:r>
            <a:rPr lang="en-IE" b="1" dirty="0">
              <a:latin typeface="Avenir Next LT Pro"/>
            </a:rPr>
            <a:t>C </a:t>
          </a:r>
          <a:r>
            <a:rPr lang="en-IE" dirty="0">
              <a:latin typeface="Avenir Next LT Pro"/>
            </a:rPr>
            <a:t>- made</a:t>
          </a:r>
          <a:r>
            <a:rPr lang="en-IE" dirty="0"/>
            <a:t> up of Long-term loans, share capital (Authorised and Issued) and Closing reserve form the Income Statement</a:t>
          </a:r>
          <a:endParaRPr lang="en-US" dirty="0"/>
        </a:p>
      </dgm:t>
    </dgm:pt>
    <dgm:pt modelId="{F90620BA-07B6-431A-8081-2F2ABA06969A}" type="parTrans" cxnId="{7096E22E-F0E8-4B97-A735-019EA791C877}">
      <dgm:prSet/>
      <dgm:spPr/>
      <dgm:t>
        <a:bodyPr/>
        <a:lstStyle/>
        <a:p>
          <a:endParaRPr lang="en-US"/>
        </a:p>
      </dgm:t>
    </dgm:pt>
    <dgm:pt modelId="{9B44A0D9-445C-45B0-8628-386651F458F9}" type="sibTrans" cxnId="{7096E22E-F0E8-4B97-A735-019EA791C877}">
      <dgm:prSet/>
      <dgm:spPr/>
      <dgm:t>
        <a:bodyPr/>
        <a:lstStyle/>
        <a:p>
          <a:endParaRPr lang="en-US"/>
        </a:p>
      </dgm:t>
    </dgm:pt>
    <dgm:pt modelId="{9AC9B9CF-3F7A-40B9-8F38-5E31503C1D9E}">
      <dgm:prSet/>
      <dgm:spPr/>
      <dgm:t>
        <a:bodyPr/>
        <a:lstStyle/>
        <a:p>
          <a:pPr rtl="0"/>
          <a:r>
            <a:rPr lang="en-IE" b="1" dirty="0"/>
            <a:t>D </a:t>
          </a:r>
          <a:r>
            <a:rPr lang="en-IE" b="1" dirty="0">
              <a:latin typeface="Avenir Next LT Pro"/>
            </a:rPr>
            <a:t>– </a:t>
          </a:r>
          <a:r>
            <a:rPr lang="en-IE" dirty="0">
              <a:latin typeface="Avenir Next LT Pro"/>
            </a:rPr>
            <a:t>the</a:t>
          </a:r>
          <a:r>
            <a:rPr lang="en-IE" dirty="0"/>
            <a:t> money that is invested into a business and used to generate income.</a:t>
          </a:r>
          <a:endParaRPr lang="en-US" dirty="0"/>
        </a:p>
      </dgm:t>
    </dgm:pt>
    <dgm:pt modelId="{90BA8E8A-7E64-4C86-A7B6-479BE27B73EA}" type="parTrans" cxnId="{34AE8C50-819E-4CB0-B4C2-2BBA8B649123}">
      <dgm:prSet/>
      <dgm:spPr/>
      <dgm:t>
        <a:bodyPr/>
        <a:lstStyle/>
        <a:p>
          <a:endParaRPr lang="en-US"/>
        </a:p>
      </dgm:t>
    </dgm:pt>
    <dgm:pt modelId="{136F44E0-41D5-4EAA-A37D-0A7CBB0408AB}" type="sibTrans" cxnId="{34AE8C50-819E-4CB0-B4C2-2BBA8B649123}">
      <dgm:prSet/>
      <dgm:spPr/>
      <dgm:t>
        <a:bodyPr/>
        <a:lstStyle/>
        <a:p>
          <a:endParaRPr lang="en-US"/>
        </a:p>
      </dgm:t>
    </dgm:pt>
    <dgm:pt modelId="{9F2B01A9-383F-4AB9-A295-C4E22281905C}" type="pres">
      <dgm:prSet presAssocID="{486D99AD-E2A9-4962-A4BC-F53E21A0873D}" presName="linear" presStyleCnt="0">
        <dgm:presLayoutVars>
          <dgm:animLvl val="lvl"/>
          <dgm:resizeHandles val="exact"/>
        </dgm:presLayoutVars>
      </dgm:prSet>
      <dgm:spPr/>
    </dgm:pt>
    <dgm:pt modelId="{0292A9EC-CC19-4271-AAAD-914127D13F55}" type="pres">
      <dgm:prSet presAssocID="{0B2B6D53-44D5-4FC7-9EBA-AFA43911868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64300A39-B4CB-4CAD-AD0D-6DC874408E7A}" type="pres">
      <dgm:prSet presAssocID="{BC9EC478-A0C6-4D4D-BBDF-3F512374F36C}" presName="spacer" presStyleCnt="0"/>
      <dgm:spPr/>
    </dgm:pt>
    <dgm:pt modelId="{F104FACB-3D05-4C83-AB45-88062E6F88DA}" type="pres">
      <dgm:prSet presAssocID="{CFDB169F-17D9-48E5-8D5F-76C01A4D428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26992E4-969E-49B1-9C5D-0035C11C0E74}" type="pres">
      <dgm:prSet presAssocID="{8A74F734-1B71-4AE3-B661-50435518398D}" presName="spacer" presStyleCnt="0"/>
      <dgm:spPr/>
    </dgm:pt>
    <dgm:pt modelId="{FFF9C28F-3E49-4ED3-B70E-734256ED9F08}" type="pres">
      <dgm:prSet presAssocID="{EE5A8360-78E6-40E1-BB53-3915B1E3B95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B4F2A84-88F8-44E7-8158-3B9EF7EFC85D}" type="pres">
      <dgm:prSet presAssocID="{9B44A0D9-445C-45B0-8628-386651F458F9}" presName="spacer" presStyleCnt="0"/>
      <dgm:spPr/>
    </dgm:pt>
    <dgm:pt modelId="{AEF7F8F6-4D66-4F1F-A692-D3AD649C4BBF}" type="pres">
      <dgm:prSet presAssocID="{9AC9B9CF-3F7A-40B9-8F38-5E31503C1D9E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7096E22E-F0E8-4B97-A735-019EA791C877}" srcId="{486D99AD-E2A9-4962-A4BC-F53E21A0873D}" destId="{EE5A8360-78E6-40E1-BB53-3915B1E3B95F}" srcOrd="2" destOrd="0" parTransId="{F90620BA-07B6-431A-8081-2F2ABA06969A}" sibTransId="{9B44A0D9-445C-45B0-8628-386651F458F9}"/>
    <dgm:cxn modelId="{AFBB9362-36B5-465B-BB7E-C93B244FBC1F}" type="presOf" srcId="{CFDB169F-17D9-48E5-8D5F-76C01A4D428B}" destId="{F104FACB-3D05-4C83-AB45-88062E6F88DA}" srcOrd="0" destOrd="0" presId="urn:microsoft.com/office/officeart/2005/8/layout/vList2"/>
    <dgm:cxn modelId="{F6606869-9A35-4A7F-8888-C70610369D55}" srcId="{486D99AD-E2A9-4962-A4BC-F53E21A0873D}" destId="{CFDB169F-17D9-48E5-8D5F-76C01A4D428B}" srcOrd="1" destOrd="0" parTransId="{DDD2284F-E557-4C6F-A904-65CE84F9B5AF}" sibTransId="{8A74F734-1B71-4AE3-B661-50435518398D}"/>
    <dgm:cxn modelId="{796B364A-593C-4980-A9C8-8252918CB8E4}" type="presOf" srcId="{9AC9B9CF-3F7A-40B9-8F38-5E31503C1D9E}" destId="{AEF7F8F6-4D66-4F1F-A692-D3AD649C4BBF}" srcOrd="0" destOrd="0" presId="urn:microsoft.com/office/officeart/2005/8/layout/vList2"/>
    <dgm:cxn modelId="{34AE8C50-819E-4CB0-B4C2-2BBA8B649123}" srcId="{486D99AD-E2A9-4962-A4BC-F53E21A0873D}" destId="{9AC9B9CF-3F7A-40B9-8F38-5E31503C1D9E}" srcOrd="3" destOrd="0" parTransId="{90BA8E8A-7E64-4C86-A7B6-479BE27B73EA}" sibTransId="{136F44E0-41D5-4EAA-A37D-0A7CBB0408AB}"/>
    <dgm:cxn modelId="{FFA1907D-4929-4899-A3FD-E58663621E99}" type="presOf" srcId="{0B2B6D53-44D5-4FC7-9EBA-AFA439118689}" destId="{0292A9EC-CC19-4271-AAAD-914127D13F55}" srcOrd="0" destOrd="0" presId="urn:microsoft.com/office/officeart/2005/8/layout/vList2"/>
    <dgm:cxn modelId="{8461E5B3-F9F4-4DA4-99D7-D68CBC83CD62}" type="presOf" srcId="{EE5A8360-78E6-40E1-BB53-3915B1E3B95F}" destId="{FFF9C28F-3E49-4ED3-B70E-734256ED9F08}" srcOrd="0" destOrd="0" presId="urn:microsoft.com/office/officeart/2005/8/layout/vList2"/>
    <dgm:cxn modelId="{86EE91B7-59E8-4E1F-B3C7-FF9F435CEA26}" srcId="{486D99AD-E2A9-4962-A4BC-F53E21A0873D}" destId="{0B2B6D53-44D5-4FC7-9EBA-AFA439118689}" srcOrd="0" destOrd="0" parTransId="{52FFB55E-912A-4225-A8E5-400A90C9F168}" sibTransId="{BC9EC478-A0C6-4D4D-BBDF-3F512374F36C}"/>
    <dgm:cxn modelId="{FA2CB2F4-5504-4C47-A8AE-72CC6C6883A3}" type="presOf" srcId="{486D99AD-E2A9-4962-A4BC-F53E21A0873D}" destId="{9F2B01A9-383F-4AB9-A295-C4E22281905C}" srcOrd="0" destOrd="0" presId="urn:microsoft.com/office/officeart/2005/8/layout/vList2"/>
    <dgm:cxn modelId="{2DF3F591-0068-450A-AC3B-FE726B608AFE}" type="presParOf" srcId="{9F2B01A9-383F-4AB9-A295-C4E22281905C}" destId="{0292A9EC-CC19-4271-AAAD-914127D13F55}" srcOrd="0" destOrd="0" presId="urn:microsoft.com/office/officeart/2005/8/layout/vList2"/>
    <dgm:cxn modelId="{74B23177-8FDF-4B60-B3D2-4DAA7E5814C0}" type="presParOf" srcId="{9F2B01A9-383F-4AB9-A295-C4E22281905C}" destId="{64300A39-B4CB-4CAD-AD0D-6DC874408E7A}" srcOrd="1" destOrd="0" presId="urn:microsoft.com/office/officeart/2005/8/layout/vList2"/>
    <dgm:cxn modelId="{EEC699F0-87C8-4EEA-82A0-3D91C236264F}" type="presParOf" srcId="{9F2B01A9-383F-4AB9-A295-C4E22281905C}" destId="{F104FACB-3D05-4C83-AB45-88062E6F88DA}" srcOrd="2" destOrd="0" presId="urn:microsoft.com/office/officeart/2005/8/layout/vList2"/>
    <dgm:cxn modelId="{26170BE4-C3DB-4B5B-9486-87583BAADE20}" type="presParOf" srcId="{9F2B01A9-383F-4AB9-A295-C4E22281905C}" destId="{F26992E4-969E-49B1-9C5D-0035C11C0E74}" srcOrd="3" destOrd="0" presId="urn:microsoft.com/office/officeart/2005/8/layout/vList2"/>
    <dgm:cxn modelId="{DD9513FB-DE90-406A-ADA2-98BA061090B1}" type="presParOf" srcId="{9F2B01A9-383F-4AB9-A295-C4E22281905C}" destId="{FFF9C28F-3E49-4ED3-B70E-734256ED9F08}" srcOrd="4" destOrd="0" presId="urn:microsoft.com/office/officeart/2005/8/layout/vList2"/>
    <dgm:cxn modelId="{5D82607D-C971-417D-A8E8-16ADF8D87434}" type="presParOf" srcId="{9F2B01A9-383F-4AB9-A295-C4E22281905C}" destId="{DB4F2A84-88F8-44E7-8158-3B9EF7EFC85D}" srcOrd="5" destOrd="0" presId="urn:microsoft.com/office/officeart/2005/8/layout/vList2"/>
    <dgm:cxn modelId="{9F883DD3-F8AB-4F8F-8578-602B885354CE}" type="presParOf" srcId="{9F2B01A9-383F-4AB9-A295-C4E22281905C}" destId="{AEF7F8F6-4D66-4F1F-A692-D3AD649C4BB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486D99AD-E2A9-4962-A4BC-F53E21A0873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0B2B6D53-44D5-4FC7-9EBA-AFA439118689}">
      <dgm:prSet/>
      <dgm:spPr/>
      <dgm:t>
        <a:bodyPr/>
        <a:lstStyle/>
        <a:p>
          <a:pPr rtl="0"/>
          <a:r>
            <a:rPr lang="en-IE" dirty="0"/>
            <a:t> </a:t>
          </a:r>
        </a:p>
      </dgm:t>
    </dgm:pt>
    <dgm:pt modelId="{52FFB55E-912A-4225-A8E5-400A90C9F168}" type="parTrans" cxnId="{86EE91B7-59E8-4E1F-B3C7-FF9F435CEA26}">
      <dgm:prSet/>
      <dgm:spPr/>
      <dgm:t>
        <a:bodyPr/>
        <a:lstStyle/>
        <a:p>
          <a:endParaRPr lang="en-US"/>
        </a:p>
      </dgm:t>
    </dgm:pt>
    <dgm:pt modelId="{BC9EC478-A0C6-4D4D-BBDF-3F512374F36C}" type="sibTrans" cxnId="{86EE91B7-59E8-4E1F-B3C7-FF9F435CEA26}">
      <dgm:prSet/>
      <dgm:spPr/>
      <dgm:t>
        <a:bodyPr/>
        <a:lstStyle/>
        <a:p>
          <a:endParaRPr lang="en-US"/>
        </a:p>
      </dgm:t>
    </dgm:pt>
    <dgm:pt modelId="{CFDB169F-17D9-48E5-8D5F-76C01A4D428B}">
      <dgm:prSet/>
      <dgm:spPr/>
      <dgm:t>
        <a:bodyPr/>
        <a:lstStyle/>
        <a:p>
          <a:pPr rtl="0"/>
          <a:r>
            <a:rPr lang="en-IE" b="1" dirty="0">
              <a:latin typeface="Avenir Next LT Pro"/>
            </a:rPr>
            <a:t>B </a:t>
          </a:r>
          <a:r>
            <a:rPr lang="en-IE" dirty="0">
              <a:latin typeface="Avenir Next LT Pro"/>
            </a:rPr>
            <a:t>- the </a:t>
          </a:r>
          <a:r>
            <a:rPr lang="en-IE" dirty="0"/>
            <a:t>net worth of the business and is calculate by adding the Fixed assets to the working capital.</a:t>
          </a:r>
          <a:r>
            <a:rPr lang="en-IE" dirty="0">
              <a:latin typeface="Avenir Next LT Pro"/>
            </a:rPr>
            <a:t> </a:t>
          </a:r>
          <a:endParaRPr lang="en-US" dirty="0"/>
        </a:p>
      </dgm:t>
    </dgm:pt>
    <dgm:pt modelId="{DDD2284F-E557-4C6F-A904-65CE84F9B5AF}" type="parTrans" cxnId="{F6606869-9A35-4A7F-8888-C70610369D55}">
      <dgm:prSet/>
      <dgm:spPr/>
      <dgm:t>
        <a:bodyPr/>
        <a:lstStyle/>
        <a:p>
          <a:endParaRPr lang="en-US"/>
        </a:p>
      </dgm:t>
    </dgm:pt>
    <dgm:pt modelId="{8A74F734-1B71-4AE3-B661-50435518398D}" type="sibTrans" cxnId="{F6606869-9A35-4A7F-8888-C70610369D55}">
      <dgm:prSet/>
      <dgm:spPr/>
      <dgm:t>
        <a:bodyPr/>
        <a:lstStyle/>
        <a:p>
          <a:endParaRPr lang="en-US"/>
        </a:p>
      </dgm:t>
    </dgm:pt>
    <dgm:pt modelId="{EE5A8360-78E6-40E1-BB53-3915B1E3B95F}">
      <dgm:prSet/>
      <dgm:spPr/>
      <dgm:t>
        <a:bodyPr/>
        <a:lstStyle/>
        <a:p>
          <a:pPr rtl="0"/>
          <a:endParaRPr lang="en-IE" b="1" dirty="0"/>
        </a:p>
      </dgm:t>
    </dgm:pt>
    <dgm:pt modelId="{F90620BA-07B6-431A-8081-2F2ABA06969A}" type="parTrans" cxnId="{7096E22E-F0E8-4B97-A735-019EA791C877}">
      <dgm:prSet/>
      <dgm:spPr/>
      <dgm:t>
        <a:bodyPr/>
        <a:lstStyle/>
        <a:p>
          <a:endParaRPr lang="en-US"/>
        </a:p>
      </dgm:t>
    </dgm:pt>
    <dgm:pt modelId="{9B44A0D9-445C-45B0-8628-386651F458F9}" type="sibTrans" cxnId="{7096E22E-F0E8-4B97-A735-019EA791C877}">
      <dgm:prSet/>
      <dgm:spPr/>
      <dgm:t>
        <a:bodyPr/>
        <a:lstStyle/>
        <a:p>
          <a:endParaRPr lang="en-US"/>
        </a:p>
      </dgm:t>
    </dgm:pt>
    <dgm:pt modelId="{9AC9B9CF-3F7A-40B9-8F38-5E31503C1D9E}">
      <dgm:prSet/>
      <dgm:spPr/>
      <dgm:t>
        <a:bodyPr/>
        <a:lstStyle/>
        <a:p>
          <a:pPr rtl="0"/>
          <a:endParaRPr lang="en-IE" b="1" dirty="0"/>
        </a:p>
      </dgm:t>
    </dgm:pt>
    <dgm:pt modelId="{90BA8E8A-7E64-4C86-A7B6-479BE27B73EA}" type="parTrans" cxnId="{34AE8C50-819E-4CB0-B4C2-2BBA8B649123}">
      <dgm:prSet/>
      <dgm:spPr/>
      <dgm:t>
        <a:bodyPr/>
        <a:lstStyle/>
        <a:p>
          <a:endParaRPr lang="en-US"/>
        </a:p>
      </dgm:t>
    </dgm:pt>
    <dgm:pt modelId="{136F44E0-41D5-4EAA-A37D-0A7CBB0408AB}" type="sibTrans" cxnId="{34AE8C50-819E-4CB0-B4C2-2BBA8B649123}">
      <dgm:prSet/>
      <dgm:spPr/>
      <dgm:t>
        <a:bodyPr/>
        <a:lstStyle/>
        <a:p>
          <a:endParaRPr lang="en-US"/>
        </a:p>
      </dgm:t>
    </dgm:pt>
    <dgm:pt modelId="{9F2B01A9-383F-4AB9-A295-C4E22281905C}" type="pres">
      <dgm:prSet presAssocID="{486D99AD-E2A9-4962-A4BC-F53E21A0873D}" presName="linear" presStyleCnt="0">
        <dgm:presLayoutVars>
          <dgm:animLvl val="lvl"/>
          <dgm:resizeHandles val="exact"/>
        </dgm:presLayoutVars>
      </dgm:prSet>
      <dgm:spPr/>
    </dgm:pt>
    <dgm:pt modelId="{0292A9EC-CC19-4271-AAAD-914127D13F55}" type="pres">
      <dgm:prSet presAssocID="{0B2B6D53-44D5-4FC7-9EBA-AFA43911868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64300A39-B4CB-4CAD-AD0D-6DC874408E7A}" type="pres">
      <dgm:prSet presAssocID="{BC9EC478-A0C6-4D4D-BBDF-3F512374F36C}" presName="spacer" presStyleCnt="0"/>
      <dgm:spPr/>
    </dgm:pt>
    <dgm:pt modelId="{F104FACB-3D05-4C83-AB45-88062E6F88DA}" type="pres">
      <dgm:prSet presAssocID="{CFDB169F-17D9-48E5-8D5F-76C01A4D428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26992E4-969E-49B1-9C5D-0035C11C0E74}" type="pres">
      <dgm:prSet presAssocID="{8A74F734-1B71-4AE3-B661-50435518398D}" presName="spacer" presStyleCnt="0"/>
      <dgm:spPr/>
    </dgm:pt>
    <dgm:pt modelId="{FFF9C28F-3E49-4ED3-B70E-734256ED9F08}" type="pres">
      <dgm:prSet presAssocID="{EE5A8360-78E6-40E1-BB53-3915B1E3B95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B4F2A84-88F8-44E7-8158-3B9EF7EFC85D}" type="pres">
      <dgm:prSet presAssocID="{9B44A0D9-445C-45B0-8628-386651F458F9}" presName="spacer" presStyleCnt="0"/>
      <dgm:spPr/>
    </dgm:pt>
    <dgm:pt modelId="{AEF7F8F6-4D66-4F1F-A692-D3AD649C4BBF}" type="pres">
      <dgm:prSet presAssocID="{9AC9B9CF-3F7A-40B9-8F38-5E31503C1D9E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7096E22E-F0E8-4B97-A735-019EA791C877}" srcId="{486D99AD-E2A9-4962-A4BC-F53E21A0873D}" destId="{EE5A8360-78E6-40E1-BB53-3915B1E3B95F}" srcOrd="2" destOrd="0" parTransId="{F90620BA-07B6-431A-8081-2F2ABA06969A}" sibTransId="{9B44A0D9-445C-45B0-8628-386651F458F9}"/>
    <dgm:cxn modelId="{AFBB9362-36B5-465B-BB7E-C93B244FBC1F}" type="presOf" srcId="{CFDB169F-17D9-48E5-8D5F-76C01A4D428B}" destId="{F104FACB-3D05-4C83-AB45-88062E6F88DA}" srcOrd="0" destOrd="0" presId="urn:microsoft.com/office/officeart/2005/8/layout/vList2"/>
    <dgm:cxn modelId="{F6606869-9A35-4A7F-8888-C70610369D55}" srcId="{486D99AD-E2A9-4962-A4BC-F53E21A0873D}" destId="{CFDB169F-17D9-48E5-8D5F-76C01A4D428B}" srcOrd="1" destOrd="0" parTransId="{DDD2284F-E557-4C6F-A904-65CE84F9B5AF}" sibTransId="{8A74F734-1B71-4AE3-B661-50435518398D}"/>
    <dgm:cxn modelId="{796B364A-593C-4980-A9C8-8252918CB8E4}" type="presOf" srcId="{9AC9B9CF-3F7A-40B9-8F38-5E31503C1D9E}" destId="{AEF7F8F6-4D66-4F1F-A692-D3AD649C4BBF}" srcOrd="0" destOrd="0" presId="urn:microsoft.com/office/officeart/2005/8/layout/vList2"/>
    <dgm:cxn modelId="{34AE8C50-819E-4CB0-B4C2-2BBA8B649123}" srcId="{486D99AD-E2A9-4962-A4BC-F53E21A0873D}" destId="{9AC9B9CF-3F7A-40B9-8F38-5E31503C1D9E}" srcOrd="3" destOrd="0" parTransId="{90BA8E8A-7E64-4C86-A7B6-479BE27B73EA}" sibTransId="{136F44E0-41D5-4EAA-A37D-0A7CBB0408AB}"/>
    <dgm:cxn modelId="{FFA1907D-4929-4899-A3FD-E58663621E99}" type="presOf" srcId="{0B2B6D53-44D5-4FC7-9EBA-AFA439118689}" destId="{0292A9EC-CC19-4271-AAAD-914127D13F55}" srcOrd="0" destOrd="0" presId="urn:microsoft.com/office/officeart/2005/8/layout/vList2"/>
    <dgm:cxn modelId="{8461E5B3-F9F4-4DA4-99D7-D68CBC83CD62}" type="presOf" srcId="{EE5A8360-78E6-40E1-BB53-3915B1E3B95F}" destId="{FFF9C28F-3E49-4ED3-B70E-734256ED9F08}" srcOrd="0" destOrd="0" presId="urn:microsoft.com/office/officeart/2005/8/layout/vList2"/>
    <dgm:cxn modelId="{86EE91B7-59E8-4E1F-B3C7-FF9F435CEA26}" srcId="{486D99AD-E2A9-4962-A4BC-F53E21A0873D}" destId="{0B2B6D53-44D5-4FC7-9EBA-AFA439118689}" srcOrd="0" destOrd="0" parTransId="{52FFB55E-912A-4225-A8E5-400A90C9F168}" sibTransId="{BC9EC478-A0C6-4D4D-BBDF-3F512374F36C}"/>
    <dgm:cxn modelId="{FA2CB2F4-5504-4C47-A8AE-72CC6C6883A3}" type="presOf" srcId="{486D99AD-E2A9-4962-A4BC-F53E21A0873D}" destId="{9F2B01A9-383F-4AB9-A295-C4E22281905C}" srcOrd="0" destOrd="0" presId="urn:microsoft.com/office/officeart/2005/8/layout/vList2"/>
    <dgm:cxn modelId="{2DF3F591-0068-450A-AC3B-FE726B608AFE}" type="presParOf" srcId="{9F2B01A9-383F-4AB9-A295-C4E22281905C}" destId="{0292A9EC-CC19-4271-AAAD-914127D13F55}" srcOrd="0" destOrd="0" presId="urn:microsoft.com/office/officeart/2005/8/layout/vList2"/>
    <dgm:cxn modelId="{74B23177-8FDF-4B60-B3D2-4DAA7E5814C0}" type="presParOf" srcId="{9F2B01A9-383F-4AB9-A295-C4E22281905C}" destId="{64300A39-B4CB-4CAD-AD0D-6DC874408E7A}" srcOrd="1" destOrd="0" presId="urn:microsoft.com/office/officeart/2005/8/layout/vList2"/>
    <dgm:cxn modelId="{EEC699F0-87C8-4EEA-82A0-3D91C236264F}" type="presParOf" srcId="{9F2B01A9-383F-4AB9-A295-C4E22281905C}" destId="{F104FACB-3D05-4C83-AB45-88062E6F88DA}" srcOrd="2" destOrd="0" presId="urn:microsoft.com/office/officeart/2005/8/layout/vList2"/>
    <dgm:cxn modelId="{26170BE4-C3DB-4B5B-9486-87583BAADE20}" type="presParOf" srcId="{9F2B01A9-383F-4AB9-A295-C4E22281905C}" destId="{F26992E4-969E-49B1-9C5D-0035C11C0E74}" srcOrd="3" destOrd="0" presId="urn:microsoft.com/office/officeart/2005/8/layout/vList2"/>
    <dgm:cxn modelId="{DD9513FB-DE90-406A-ADA2-98BA061090B1}" type="presParOf" srcId="{9F2B01A9-383F-4AB9-A295-C4E22281905C}" destId="{FFF9C28F-3E49-4ED3-B70E-734256ED9F08}" srcOrd="4" destOrd="0" presId="urn:microsoft.com/office/officeart/2005/8/layout/vList2"/>
    <dgm:cxn modelId="{5D82607D-C971-417D-A8E8-16ADF8D87434}" type="presParOf" srcId="{9F2B01A9-383F-4AB9-A295-C4E22281905C}" destId="{DB4F2A84-88F8-44E7-8158-3B9EF7EFC85D}" srcOrd="5" destOrd="0" presId="urn:microsoft.com/office/officeart/2005/8/layout/vList2"/>
    <dgm:cxn modelId="{9F883DD3-F8AB-4F8F-8578-602B885354CE}" type="presParOf" srcId="{9F2B01A9-383F-4AB9-A295-C4E22281905C}" destId="{AEF7F8F6-4D66-4F1F-A692-D3AD649C4BB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486D99AD-E2A9-4962-A4BC-F53E21A0873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0B2B6D53-44D5-4FC7-9EBA-AFA439118689}">
      <dgm:prSet/>
      <dgm:spPr/>
      <dgm:t>
        <a:bodyPr/>
        <a:lstStyle/>
        <a:p>
          <a:pPr rtl="0"/>
          <a:r>
            <a:rPr lang="en-IE" b="1" dirty="0"/>
            <a:t>A</a:t>
          </a:r>
          <a:r>
            <a:rPr lang="en-IE" dirty="0"/>
            <a:t> -</a:t>
          </a:r>
          <a:r>
            <a:rPr lang="en-IE" dirty="0">
              <a:latin typeface="Avenir Next LT Pro"/>
            </a:rPr>
            <a:t> the</a:t>
          </a:r>
          <a:r>
            <a:rPr lang="en-IE" dirty="0"/>
            <a:t> different between Current Assets and Creditors failing due within one year. It also set out the liquidity of the business.  </a:t>
          </a:r>
        </a:p>
      </dgm:t>
    </dgm:pt>
    <dgm:pt modelId="{52FFB55E-912A-4225-A8E5-400A90C9F168}" type="parTrans" cxnId="{86EE91B7-59E8-4E1F-B3C7-FF9F435CEA26}">
      <dgm:prSet/>
      <dgm:spPr/>
      <dgm:t>
        <a:bodyPr/>
        <a:lstStyle/>
        <a:p>
          <a:endParaRPr lang="en-US"/>
        </a:p>
      </dgm:t>
    </dgm:pt>
    <dgm:pt modelId="{BC9EC478-A0C6-4D4D-BBDF-3F512374F36C}" type="sibTrans" cxnId="{86EE91B7-59E8-4E1F-B3C7-FF9F435CEA26}">
      <dgm:prSet/>
      <dgm:spPr/>
      <dgm:t>
        <a:bodyPr/>
        <a:lstStyle/>
        <a:p>
          <a:endParaRPr lang="en-US"/>
        </a:p>
      </dgm:t>
    </dgm:pt>
    <dgm:pt modelId="{CFDB169F-17D9-48E5-8D5F-76C01A4D428B}">
      <dgm:prSet/>
      <dgm:spPr/>
      <dgm:t>
        <a:bodyPr/>
        <a:lstStyle/>
        <a:p>
          <a:pPr rtl="0"/>
          <a:r>
            <a:rPr lang="en-IE" b="1" dirty="0">
              <a:latin typeface="Avenir Next LT Pro"/>
            </a:rPr>
            <a:t>B </a:t>
          </a:r>
          <a:r>
            <a:rPr lang="en-IE" dirty="0">
              <a:latin typeface="Avenir Next LT Pro"/>
            </a:rPr>
            <a:t>- the </a:t>
          </a:r>
          <a:r>
            <a:rPr lang="en-IE" dirty="0"/>
            <a:t>net worth of the business and is calculate by adding the Fixed assets to the working capital.</a:t>
          </a:r>
          <a:r>
            <a:rPr lang="en-IE" dirty="0">
              <a:latin typeface="Avenir Next LT Pro"/>
            </a:rPr>
            <a:t> </a:t>
          </a:r>
          <a:endParaRPr lang="en-US" dirty="0"/>
        </a:p>
      </dgm:t>
    </dgm:pt>
    <dgm:pt modelId="{DDD2284F-E557-4C6F-A904-65CE84F9B5AF}" type="parTrans" cxnId="{F6606869-9A35-4A7F-8888-C70610369D55}">
      <dgm:prSet/>
      <dgm:spPr/>
      <dgm:t>
        <a:bodyPr/>
        <a:lstStyle/>
        <a:p>
          <a:endParaRPr lang="en-US"/>
        </a:p>
      </dgm:t>
    </dgm:pt>
    <dgm:pt modelId="{8A74F734-1B71-4AE3-B661-50435518398D}" type="sibTrans" cxnId="{F6606869-9A35-4A7F-8888-C70610369D55}">
      <dgm:prSet/>
      <dgm:spPr/>
      <dgm:t>
        <a:bodyPr/>
        <a:lstStyle/>
        <a:p>
          <a:endParaRPr lang="en-US"/>
        </a:p>
      </dgm:t>
    </dgm:pt>
    <dgm:pt modelId="{EE5A8360-78E6-40E1-BB53-3915B1E3B95F}">
      <dgm:prSet/>
      <dgm:spPr/>
      <dgm:t>
        <a:bodyPr/>
        <a:lstStyle/>
        <a:p>
          <a:pPr rtl="0"/>
          <a:r>
            <a:rPr lang="en-IE" b="1" dirty="0">
              <a:latin typeface="Avenir Next LT Pro"/>
            </a:rPr>
            <a:t>C </a:t>
          </a:r>
          <a:r>
            <a:rPr lang="en-IE" dirty="0">
              <a:latin typeface="Avenir Next LT Pro"/>
            </a:rPr>
            <a:t>- made</a:t>
          </a:r>
          <a:r>
            <a:rPr lang="en-IE" dirty="0"/>
            <a:t> up of Long-term loans, share capital (Authorised and Issued) and Closing reserve form the Income Statement</a:t>
          </a:r>
          <a:endParaRPr lang="en-US" dirty="0"/>
        </a:p>
      </dgm:t>
    </dgm:pt>
    <dgm:pt modelId="{F90620BA-07B6-431A-8081-2F2ABA06969A}" type="parTrans" cxnId="{7096E22E-F0E8-4B97-A735-019EA791C877}">
      <dgm:prSet/>
      <dgm:spPr/>
      <dgm:t>
        <a:bodyPr/>
        <a:lstStyle/>
        <a:p>
          <a:endParaRPr lang="en-US"/>
        </a:p>
      </dgm:t>
    </dgm:pt>
    <dgm:pt modelId="{9B44A0D9-445C-45B0-8628-386651F458F9}" type="sibTrans" cxnId="{7096E22E-F0E8-4B97-A735-019EA791C877}">
      <dgm:prSet/>
      <dgm:spPr/>
      <dgm:t>
        <a:bodyPr/>
        <a:lstStyle/>
        <a:p>
          <a:endParaRPr lang="en-US"/>
        </a:p>
      </dgm:t>
    </dgm:pt>
    <dgm:pt modelId="{9AC9B9CF-3F7A-40B9-8F38-5E31503C1D9E}">
      <dgm:prSet/>
      <dgm:spPr/>
      <dgm:t>
        <a:bodyPr/>
        <a:lstStyle/>
        <a:p>
          <a:pPr rtl="0"/>
          <a:r>
            <a:rPr lang="en-IE" b="1" dirty="0"/>
            <a:t>D </a:t>
          </a:r>
          <a:r>
            <a:rPr lang="en-IE" b="1" dirty="0">
              <a:latin typeface="Avenir Next LT Pro"/>
            </a:rPr>
            <a:t>– </a:t>
          </a:r>
          <a:r>
            <a:rPr lang="en-IE" dirty="0">
              <a:latin typeface="Avenir Next LT Pro"/>
            </a:rPr>
            <a:t>the</a:t>
          </a:r>
          <a:r>
            <a:rPr lang="en-IE" dirty="0"/>
            <a:t> money that is invested into a business and used to generate income.</a:t>
          </a:r>
          <a:endParaRPr lang="en-US" dirty="0"/>
        </a:p>
      </dgm:t>
    </dgm:pt>
    <dgm:pt modelId="{90BA8E8A-7E64-4C86-A7B6-479BE27B73EA}" type="parTrans" cxnId="{34AE8C50-819E-4CB0-B4C2-2BBA8B649123}">
      <dgm:prSet/>
      <dgm:spPr/>
      <dgm:t>
        <a:bodyPr/>
        <a:lstStyle/>
        <a:p>
          <a:endParaRPr lang="en-US"/>
        </a:p>
      </dgm:t>
    </dgm:pt>
    <dgm:pt modelId="{136F44E0-41D5-4EAA-A37D-0A7CBB0408AB}" type="sibTrans" cxnId="{34AE8C50-819E-4CB0-B4C2-2BBA8B649123}">
      <dgm:prSet/>
      <dgm:spPr/>
      <dgm:t>
        <a:bodyPr/>
        <a:lstStyle/>
        <a:p>
          <a:endParaRPr lang="en-US"/>
        </a:p>
      </dgm:t>
    </dgm:pt>
    <dgm:pt modelId="{9F2B01A9-383F-4AB9-A295-C4E22281905C}" type="pres">
      <dgm:prSet presAssocID="{486D99AD-E2A9-4962-A4BC-F53E21A0873D}" presName="linear" presStyleCnt="0">
        <dgm:presLayoutVars>
          <dgm:animLvl val="lvl"/>
          <dgm:resizeHandles val="exact"/>
        </dgm:presLayoutVars>
      </dgm:prSet>
      <dgm:spPr/>
    </dgm:pt>
    <dgm:pt modelId="{0292A9EC-CC19-4271-AAAD-914127D13F55}" type="pres">
      <dgm:prSet presAssocID="{0B2B6D53-44D5-4FC7-9EBA-AFA43911868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64300A39-B4CB-4CAD-AD0D-6DC874408E7A}" type="pres">
      <dgm:prSet presAssocID="{BC9EC478-A0C6-4D4D-BBDF-3F512374F36C}" presName="spacer" presStyleCnt="0"/>
      <dgm:spPr/>
    </dgm:pt>
    <dgm:pt modelId="{F104FACB-3D05-4C83-AB45-88062E6F88DA}" type="pres">
      <dgm:prSet presAssocID="{CFDB169F-17D9-48E5-8D5F-76C01A4D428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26992E4-969E-49B1-9C5D-0035C11C0E74}" type="pres">
      <dgm:prSet presAssocID="{8A74F734-1B71-4AE3-B661-50435518398D}" presName="spacer" presStyleCnt="0"/>
      <dgm:spPr/>
    </dgm:pt>
    <dgm:pt modelId="{FFF9C28F-3E49-4ED3-B70E-734256ED9F08}" type="pres">
      <dgm:prSet presAssocID="{EE5A8360-78E6-40E1-BB53-3915B1E3B95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B4F2A84-88F8-44E7-8158-3B9EF7EFC85D}" type="pres">
      <dgm:prSet presAssocID="{9B44A0D9-445C-45B0-8628-386651F458F9}" presName="spacer" presStyleCnt="0"/>
      <dgm:spPr/>
    </dgm:pt>
    <dgm:pt modelId="{AEF7F8F6-4D66-4F1F-A692-D3AD649C4BBF}" type="pres">
      <dgm:prSet presAssocID="{9AC9B9CF-3F7A-40B9-8F38-5E31503C1D9E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7096E22E-F0E8-4B97-A735-019EA791C877}" srcId="{486D99AD-E2A9-4962-A4BC-F53E21A0873D}" destId="{EE5A8360-78E6-40E1-BB53-3915B1E3B95F}" srcOrd="2" destOrd="0" parTransId="{F90620BA-07B6-431A-8081-2F2ABA06969A}" sibTransId="{9B44A0D9-445C-45B0-8628-386651F458F9}"/>
    <dgm:cxn modelId="{AFBB9362-36B5-465B-BB7E-C93B244FBC1F}" type="presOf" srcId="{CFDB169F-17D9-48E5-8D5F-76C01A4D428B}" destId="{F104FACB-3D05-4C83-AB45-88062E6F88DA}" srcOrd="0" destOrd="0" presId="urn:microsoft.com/office/officeart/2005/8/layout/vList2"/>
    <dgm:cxn modelId="{F6606869-9A35-4A7F-8888-C70610369D55}" srcId="{486D99AD-E2A9-4962-A4BC-F53E21A0873D}" destId="{CFDB169F-17D9-48E5-8D5F-76C01A4D428B}" srcOrd="1" destOrd="0" parTransId="{DDD2284F-E557-4C6F-A904-65CE84F9B5AF}" sibTransId="{8A74F734-1B71-4AE3-B661-50435518398D}"/>
    <dgm:cxn modelId="{796B364A-593C-4980-A9C8-8252918CB8E4}" type="presOf" srcId="{9AC9B9CF-3F7A-40B9-8F38-5E31503C1D9E}" destId="{AEF7F8F6-4D66-4F1F-A692-D3AD649C4BBF}" srcOrd="0" destOrd="0" presId="urn:microsoft.com/office/officeart/2005/8/layout/vList2"/>
    <dgm:cxn modelId="{34AE8C50-819E-4CB0-B4C2-2BBA8B649123}" srcId="{486D99AD-E2A9-4962-A4BC-F53E21A0873D}" destId="{9AC9B9CF-3F7A-40B9-8F38-5E31503C1D9E}" srcOrd="3" destOrd="0" parTransId="{90BA8E8A-7E64-4C86-A7B6-479BE27B73EA}" sibTransId="{136F44E0-41D5-4EAA-A37D-0A7CBB0408AB}"/>
    <dgm:cxn modelId="{FFA1907D-4929-4899-A3FD-E58663621E99}" type="presOf" srcId="{0B2B6D53-44D5-4FC7-9EBA-AFA439118689}" destId="{0292A9EC-CC19-4271-AAAD-914127D13F55}" srcOrd="0" destOrd="0" presId="urn:microsoft.com/office/officeart/2005/8/layout/vList2"/>
    <dgm:cxn modelId="{8461E5B3-F9F4-4DA4-99D7-D68CBC83CD62}" type="presOf" srcId="{EE5A8360-78E6-40E1-BB53-3915B1E3B95F}" destId="{FFF9C28F-3E49-4ED3-B70E-734256ED9F08}" srcOrd="0" destOrd="0" presId="urn:microsoft.com/office/officeart/2005/8/layout/vList2"/>
    <dgm:cxn modelId="{86EE91B7-59E8-4E1F-B3C7-FF9F435CEA26}" srcId="{486D99AD-E2A9-4962-A4BC-F53E21A0873D}" destId="{0B2B6D53-44D5-4FC7-9EBA-AFA439118689}" srcOrd="0" destOrd="0" parTransId="{52FFB55E-912A-4225-A8E5-400A90C9F168}" sibTransId="{BC9EC478-A0C6-4D4D-BBDF-3F512374F36C}"/>
    <dgm:cxn modelId="{FA2CB2F4-5504-4C47-A8AE-72CC6C6883A3}" type="presOf" srcId="{486D99AD-E2A9-4962-A4BC-F53E21A0873D}" destId="{9F2B01A9-383F-4AB9-A295-C4E22281905C}" srcOrd="0" destOrd="0" presId="urn:microsoft.com/office/officeart/2005/8/layout/vList2"/>
    <dgm:cxn modelId="{2DF3F591-0068-450A-AC3B-FE726B608AFE}" type="presParOf" srcId="{9F2B01A9-383F-4AB9-A295-C4E22281905C}" destId="{0292A9EC-CC19-4271-AAAD-914127D13F55}" srcOrd="0" destOrd="0" presId="urn:microsoft.com/office/officeart/2005/8/layout/vList2"/>
    <dgm:cxn modelId="{74B23177-8FDF-4B60-B3D2-4DAA7E5814C0}" type="presParOf" srcId="{9F2B01A9-383F-4AB9-A295-C4E22281905C}" destId="{64300A39-B4CB-4CAD-AD0D-6DC874408E7A}" srcOrd="1" destOrd="0" presId="urn:microsoft.com/office/officeart/2005/8/layout/vList2"/>
    <dgm:cxn modelId="{EEC699F0-87C8-4EEA-82A0-3D91C236264F}" type="presParOf" srcId="{9F2B01A9-383F-4AB9-A295-C4E22281905C}" destId="{F104FACB-3D05-4C83-AB45-88062E6F88DA}" srcOrd="2" destOrd="0" presId="urn:microsoft.com/office/officeart/2005/8/layout/vList2"/>
    <dgm:cxn modelId="{26170BE4-C3DB-4B5B-9486-87583BAADE20}" type="presParOf" srcId="{9F2B01A9-383F-4AB9-A295-C4E22281905C}" destId="{F26992E4-969E-49B1-9C5D-0035C11C0E74}" srcOrd="3" destOrd="0" presId="urn:microsoft.com/office/officeart/2005/8/layout/vList2"/>
    <dgm:cxn modelId="{DD9513FB-DE90-406A-ADA2-98BA061090B1}" type="presParOf" srcId="{9F2B01A9-383F-4AB9-A295-C4E22281905C}" destId="{FFF9C28F-3E49-4ED3-B70E-734256ED9F08}" srcOrd="4" destOrd="0" presId="urn:microsoft.com/office/officeart/2005/8/layout/vList2"/>
    <dgm:cxn modelId="{5D82607D-C971-417D-A8E8-16ADF8D87434}" type="presParOf" srcId="{9F2B01A9-383F-4AB9-A295-C4E22281905C}" destId="{DB4F2A84-88F8-44E7-8158-3B9EF7EFC85D}" srcOrd="5" destOrd="0" presId="urn:microsoft.com/office/officeart/2005/8/layout/vList2"/>
    <dgm:cxn modelId="{9F883DD3-F8AB-4F8F-8578-602B885354CE}" type="presParOf" srcId="{9F2B01A9-383F-4AB9-A295-C4E22281905C}" destId="{AEF7F8F6-4D66-4F1F-A692-D3AD649C4BB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86D99AD-E2A9-4962-A4BC-F53E21A0873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0B2B6D53-44D5-4FC7-9EBA-AFA439118689}">
      <dgm:prSet/>
      <dgm:spPr/>
      <dgm:t>
        <a:bodyPr/>
        <a:lstStyle/>
        <a:p>
          <a:pPr rtl="0"/>
          <a:r>
            <a:rPr lang="en-IE" b="1" dirty="0"/>
            <a:t>A</a:t>
          </a:r>
          <a:r>
            <a:rPr lang="en-IE" dirty="0"/>
            <a:t> -</a:t>
          </a:r>
          <a:r>
            <a:rPr lang="en-IE" dirty="0">
              <a:latin typeface="Avenir Next LT Pro"/>
            </a:rPr>
            <a:t> </a:t>
          </a:r>
          <a:r>
            <a:rPr lang="en-IE" dirty="0"/>
            <a:t>made up of 3 </a:t>
          </a:r>
          <a:r>
            <a:rPr lang="en-IE" dirty="0">
              <a:latin typeface="Avenir Next LT Pro"/>
            </a:rPr>
            <a:t>accounts</a:t>
          </a:r>
          <a:r>
            <a:rPr lang="en-IE" dirty="0"/>
            <a:t> – 1. Trading Account, 2. Profit and loss account and </a:t>
          </a:r>
          <a:r>
            <a:rPr lang="en-IE" dirty="0">
              <a:latin typeface="Avenir Next LT Pro"/>
            </a:rPr>
            <a:t>3. the</a:t>
          </a:r>
          <a:r>
            <a:rPr lang="en-IE" dirty="0"/>
            <a:t> Appropriation account.</a:t>
          </a:r>
          <a:endParaRPr lang="en-US" dirty="0"/>
        </a:p>
      </dgm:t>
    </dgm:pt>
    <dgm:pt modelId="{52FFB55E-912A-4225-A8E5-400A90C9F168}" type="parTrans" cxnId="{86EE91B7-59E8-4E1F-B3C7-FF9F435CEA26}">
      <dgm:prSet/>
      <dgm:spPr/>
      <dgm:t>
        <a:bodyPr/>
        <a:lstStyle/>
        <a:p>
          <a:endParaRPr lang="en-US"/>
        </a:p>
      </dgm:t>
    </dgm:pt>
    <dgm:pt modelId="{BC9EC478-A0C6-4D4D-BBDF-3F512374F36C}" type="sibTrans" cxnId="{86EE91B7-59E8-4E1F-B3C7-FF9F435CEA26}">
      <dgm:prSet/>
      <dgm:spPr/>
      <dgm:t>
        <a:bodyPr/>
        <a:lstStyle/>
        <a:p>
          <a:endParaRPr lang="en-US"/>
        </a:p>
      </dgm:t>
    </dgm:pt>
    <dgm:pt modelId="{CFDB169F-17D9-48E5-8D5F-76C01A4D428B}">
      <dgm:prSet/>
      <dgm:spPr/>
      <dgm:t>
        <a:bodyPr/>
        <a:lstStyle/>
        <a:p>
          <a:pPr rtl="0"/>
          <a:r>
            <a:rPr lang="en-IE" b="1" dirty="0"/>
            <a:t>B</a:t>
          </a:r>
          <a:r>
            <a:rPr lang="en-IE" dirty="0"/>
            <a:t>- </a:t>
          </a:r>
          <a:r>
            <a:rPr lang="en-IE" dirty="0">
              <a:latin typeface="Avenir Next LT Pro"/>
            </a:rPr>
            <a:t>a section</a:t>
          </a:r>
          <a:r>
            <a:rPr lang="en-IE" dirty="0"/>
            <a:t> </a:t>
          </a:r>
          <a:r>
            <a:rPr lang="en-IE" dirty="0">
              <a:latin typeface="Avenir Next LT Pro"/>
            </a:rPr>
            <a:t>to calculate</a:t>
          </a:r>
          <a:r>
            <a:rPr lang="en-IE" dirty="0"/>
            <a:t> the gross profit (or loss) of the company.</a:t>
          </a:r>
          <a:r>
            <a:rPr lang="en-IE" dirty="0">
              <a:latin typeface="Avenir Next LT Pro"/>
            </a:rPr>
            <a:t> </a:t>
          </a:r>
          <a:endParaRPr lang="en-US" dirty="0"/>
        </a:p>
      </dgm:t>
    </dgm:pt>
    <dgm:pt modelId="{DDD2284F-E557-4C6F-A904-65CE84F9B5AF}" type="parTrans" cxnId="{F6606869-9A35-4A7F-8888-C70610369D55}">
      <dgm:prSet/>
      <dgm:spPr/>
      <dgm:t>
        <a:bodyPr/>
        <a:lstStyle/>
        <a:p>
          <a:endParaRPr lang="en-US"/>
        </a:p>
      </dgm:t>
    </dgm:pt>
    <dgm:pt modelId="{8A74F734-1B71-4AE3-B661-50435518398D}" type="sibTrans" cxnId="{F6606869-9A35-4A7F-8888-C70610369D55}">
      <dgm:prSet/>
      <dgm:spPr/>
      <dgm:t>
        <a:bodyPr/>
        <a:lstStyle/>
        <a:p>
          <a:endParaRPr lang="en-US"/>
        </a:p>
      </dgm:t>
    </dgm:pt>
    <dgm:pt modelId="{EE5A8360-78E6-40E1-BB53-3915B1E3B95F}">
      <dgm:prSet/>
      <dgm:spPr/>
      <dgm:t>
        <a:bodyPr/>
        <a:lstStyle/>
        <a:p>
          <a:pPr rtl="0"/>
          <a:r>
            <a:rPr lang="en-IE" b="1" dirty="0"/>
            <a:t>C</a:t>
          </a:r>
          <a:r>
            <a:rPr lang="en-IE" dirty="0"/>
            <a:t>- </a:t>
          </a:r>
          <a:r>
            <a:rPr lang="en-IE" dirty="0">
              <a:latin typeface="Avenir Next LT Pro"/>
            </a:rPr>
            <a:t>also</a:t>
          </a:r>
          <a:r>
            <a:rPr lang="en-IE" dirty="0"/>
            <a:t> known as the expense section and is used to calculate the net profit.</a:t>
          </a:r>
          <a:r>
            <a:rPr lang="en-IE" dirty="0">
              <a:latin typeface="Avenir Next LT Pro"/>
            </a:rPr>
            <a:t> </a:t>
          </a:r>
          <a:endParaRPr lang="en-US" dirty="0"/>
        </a:p>
      </dgm:t>
    </dgm:pt>
    <dgm:pt modelId="{F90620BA-07B6-431A-8081-2F2ABA06969A}" type="parTrans" cxnId="{7096E22E-F0E8-4B97-A735-019EA791C877}">
      <dgm:prSet/>
      <dgm:spPr/>
      <dgm:t>
        <a:bodyPr/>
        <a:lstStyle/>
        <a:p>
          <a:endParaRPr lang="en-US"/>
        </a:p>
      </dgm:t>
    </dgm:pt>
    <dgm:pt modelId="{9B44A0D9-445C-45B0-8628-386651F458F9}" type="sibTrans" cxnId="{7096E22E-F0E8-4B97-A735-019EA791C877}">
      <dgm:prSet/>
      <dgm:spPr/>
      <dgm:t>
        <a:bodyPr/>
        <a:lstStyle/>
        <a:p>
          <a:endParaRPr lang="en-US"/>
        </a:p>
      </dgm:t>
    </dgm:pt>
    <dgm:pt modelId="{9AC9B9CF-3F7A-40B9-8F38-5E31503C1D9E}">
      <dgm:prSet/>
      <dgm:spPr/>
      <dgm:t>
        <a:bodyPr/>
        <a:lstStyle/>
        <a:p>
          <a:pPr rtl="0"/>
          <a:r>
            <a:rPr lang="en-IE" b="1" dirty="0"/>
            <a:t>D </a:t>
          </a:r>
          <a:r>
            <a:rPr lang="en-IE" b="1" dirty="0">
              <a:latin typeface="Avenir Next LT Pro"/>
            </a:rPr>
            <a:t>– </a:t>
          </a:r>
          <a:r>
            <a:rPr lang="en-IE" dirty="0">
              <a:latin typeface="Avenir Next LT Pro"/>
            </a:rPr>
            <a:t>is a section</a:t>
          </a:r>
          <a:r>
            <a:rPr lang="en-IE" dirty="0"/>
            <a:t> </a:t>
          </a:r>
          <a:r>
            <a:rPr lang="en-IE" dirty="0">
              <a:latin typeface="Avenir Next LT Pro"/>
            </a:rPr>
            <a:t>that </a:t>
          </a:r>
          <a:r>
            <a:rPr lang="en-IE" dirty="0"/>
            <a:t>shows how much dividend were given to shareholders and how much reserves (money left over) the company has.</a:t>
          </a:r>
          <a:r>
            <a:rPr lang="en-IE" dirty="0">
              <a:latin typeface="Avenir Next LT Pro"/>
            </a:rPr>
            <a:t> </a:t>
          </a:r>
          <a:endParaRPr lang="en-US" dirty="0"/>
        </a:p>
      </dgm:t>
    </dgm:pt>
    <dgm:pt modelId="{90BA8E8A-7E64-4C86-A7B6-479BE27B73EA}" type="parTrans" cxnId="{34AE8C50-819E-4CB0-B4C2-2BBA8B649123}">
      <dgm:prSet/>
      <dgm:spPr/>
      <dgm:t>
        <a:bodyPr/>
        <a:lstStyle/>
        <a:p>
          <a:endParaRPr lang="en-US"/>
        </a:p>
      </dgm:t>
    </dgm:pt>
    <dgm:pt modelId="{136F44E0-41D5-4EAA-A37D-0A7CBB0408AB}" type="sibTrans" cxnId="{34AE8C50-819E-4CB0-B4C2-2BBA8B649123}">
      <dgm:prSet/>
      <dgm:spPr/>
      <dgm:t>
        <a:bodyPr/>
        <a:lstStyle/>
        <a:p>
          <a:endParaRPr lang="en-US"/>
        </a:p>
      </dgm:t>
    </dgm:pt>
    <dgm:pt modelId="{9F2B01A9-383F-4AB9-A295-C4E22281905C}" type="pres">
      <dgm:prSet presAssocID="{486D99AD-E2A9-4962-A4BC-F53E21A0873D}" presName="linear" presStyleCnt="0">
        <dgm:presLayoutVars>
          <dgm:animLvl val="lvl"/>
          <dgm:resizeHandles val="exact"/>
        </dgm:presLayoutVars>
      </dgm:prSet>
      <dgm:spPr/>
    </dgm:pt>
    <dgm:pt modelId="{0292A9EC-CC19-4271-AAAD-914127D13F55}" type="pres">
      <dgm:prSet presAssocID="{0B2B6D53-44D5-4FC7-9EBA-AFA43911868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64300A39-B4CB-4CAD-AD0D-6DC874408E7A}" type="pres">
      <dgm:prSet presAssocID="{BC9EC478-A0C6-4D4D-BBDF-3F512374F36C}" presName="spacer" presStyleCnt="0"/>
      <dgm:spPr/>
    </dgm:pt>
    <dgm:pt modelId="{F104FACB-3D05-4C83-AB45-88062E6F88DA}" type="pres">
      <dgm:prSet presAssocID="{CFDB169F-17D9-48E5-8D5F-76C01A4D428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26992E4-969E-49B1-9C5D-0035C11C0E74}" type="pres">
      <dgm:prSet presAssocID="{8A74F734-1B71-4AE3-B661-50435518398D}" presName="spacer" presStyleCnt="0"/>
      <dgm:spPr/>
    </dgm:pt>
    <dgm:pt modelId="{FFF9C28F-3E49-4ED3-B70E-734256ED9F08}" type="pres">
      <dgm:prSet presAssocID="{EE5A8360-78E6-40E1-BB53-3915B1E3B95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B4F2A84-88F8-44E7-8158-3B9EF7EFC85D}" type="pres">
      <dgm:prSet presAssocID="{9B44A0D9-445C-45B0-8628-386651F458F9}" presName="spacer" presStyleCnt="0"/>
      <dgm:spPr/>
    </dgm:pt>
    <dgm:pt modelId="{AEF7F8F6-4D66-4F1F-A692-D3AD649C4BBF}" type="pres">
      <dgm:prSet presAssocID="{9AC9B9CF-3F7A-40B9-8F38-5E31503C1D9E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7096E22E-F0E8-4B97-A735-019EA791C877}" srcId="{486D99AD-E2A9-4962-A4BC-F53E21A0873D}" destId="{EE5A8360-78E6-40E1-BB53-3915B1E3B95F}" srcOrd="2" destOrd="0" parTransId="{F90620BA-07B6-431A-8081-2F2ABA06969A}" sibTransId="{9B44A0D9-445C-45B0-8628-386651F458F9}"/>
    <dgm:cxn modelId="{AFBB9362-36B5-465B-BB7E-C93B244FBC1F}" type="presOf" srcId="{CFDB169F-17D9-48E5-8D5F-76C01A4D428B}" destId="{F104FACB-3D05-4C83-AB45-88062E6F88DA}" srcOrd="0" destOrd="0" presId="urn:microsoft.com/office/officeart/2005/8/layout/vList2"/>
    <dgm:cxn modelId="{F6606869-9A35-4A7F-8888-C70610369D55}" srcId="{486D99AD-E2A9-4962-A4BC-F53E21A0873D}" destId="{CFDB169F-17D9-48E5-8D5F-76C01A4D428B}" srcOrd="1" destOrd="0" parTransId="{DDD2284F-E557-4C6F-A904-65CE84F9B5AF}" sibTransId="{8A74F734-1B71-4AE3-B661-50435518398D}"/>
    <dgm:cxn modelId="{796B364A-593C-4980-A9C8-8252918CB8E4}" type="presOf" srcId="{9AC9B9CF-3F7A-40B9-8F38-5E31503C1D9E}" destId="{AEF7F8F6-4D66-4F1F-A692-D3AD649C4BBF}" srcOrd="0" destOrd="0" presId="urn:microsoft.com/office/officeart/2005/8/layout/vList2"/>
    <dgm:cxn modelId="{34AE8C50-819E-4CB0-B4C2-2BBA8B649123}" srcId="{486D99AD-E2A9-4962-A4BC-F53E21A0873D}" destId="{9AC9B9CF-3F7A-40B9-8F38-5E31503C1D9E}" srcOrd="3" destOrd="0" parTransId="{90BA8E8A-7E64-4C86-A7B6-479BE27B73EA}" sibTransId="{136F44E0-41D5-4EAA-A37D-0A7CBB0408AB}"/>
    <dgm:cxn modelId="{FFA1907D-4929-4899-A3FD-E58663621E99}" type="presOf" srcId="{0B2B6D53-44D5-4FC7-9EBA-AFA439118689}" destId="{0292A9EC-CC19-4271-AAAD-914127D13F55}" srcOrd="0" destOrd="0" presId="urn:microsoft.com/office/officeart/2005/8/layout/vList2"/>
    <dgm:cxn modelId="{8461E5B3-F9F4-4DA4-99D7-D68CBC83CD62}" type="presOf" srcId="{EE5A8360-78E6-40E1-BB53-3915B1E3B95F}" destId="{FFF9C28F-3E49-4ED3-B70E-734256ED9F08}" srcOrd="0" destOrd="0" presId="urn:microsoft.com/office/officeart/2005/8/layout/vList2"/>
    <dgm:cxn modelId="{86EE91B7-59E8-4E1F-B3C7-FF9F435CEA26}" srcId="{486D99AD-E2A9-4962-A4BC-F53E21A0873D}" destId="{0B2B6D53-44D5-4FC7-9EBA-AFA439118689}" srcOrd="0" destOrd="0" parTransId="{52FFB55E-912A-4225-A8E5-400A90C9F168}" sibTransId="{BC9EC478-A0C6-4D4D-BBDF-3F512374F36C}"/>
    <dgm:cxn modelId="{FA2CB2F4-5504-4C47-A8AE-72CC6C6883A3}" type="presOf" srcId="{486D99AD-E2A9-4962-A4BC-F53E21A0873D}" destId="{9F2B01A9-383F-4AB9-A295-C4E22281905C}" srcOrd="0" destOrd="0" presId="urn:microsoft.com/office/officeart/2005/8/layout/vList2"/>
    <dgm:cxn modelId="{2DF3F591-0068-450A-AC3B-FE726B608AFE}" type="presParOf" srcId="{9F2B01A9-383F-4AB9-A295-C4E22281905C}" destId="{0292A9EC-CC19-4271-AAAD-914127D13F55}" srcOrd="0" destOrd="0" presId="urn:microsoft.com/office/officeart/2005/8/layout/vList2"/>
    <dgm:cxn modelId="{74B23177-8FDF-4B60-B3D2-4DAA7E5814C0}" type="presParOf" srcId="{9F2B01A9-383F-4AB9-A295-C4E22281905C}" destId="{64300A39-B4CB-4CAD-AD0D-6DC874408E7A}" srcOrd="1" destOrd="0" presId="urn:microsoft.com/office/officeart/2005/8/layout/vList2"/>
    <dgm:cxn modelId="{EEC699F0-87C8-4EEA-82A0-3D91C236264F}" type="presParOf" srcId="{9F2B01A9-383F-4AB9-A295-C4E22281905C}" destId="{F104FACB-3D05-4C83-AB45-88062E6F88DA}" srcOrd="2" destOrd="0" presId="urn:microsoft.com/office/officeart/2005/8/layout/vList2"/>
    <dgm:cxn modelId="{26170BE4-C3DB-4B5B-9486-87583BAADE20}" type="presParOf" srcId="{9F2B01A9-383F-4AB9-A295-C4E22281905C}" destId="{F26992E4-969E-49B1-9C5D-0035C11C0E74}" srcOrd="3" destOrd="0" presId="urn:microsoft.com/office/officeart/2005/8/layout/vList2"/>
    <dgm:cxn modelId="{DD9513FB-DE90-406A-ADA2-98BA061090B1}" type="presParOf" srcId="{9F2B01A9-383F-4AB9-A295-C4E22281905C}" destId="{FFF9C28F-3E49-4ED3-B70E-734256ED9F08}" srcOrd="4" destOrd="0" presId="urn:microsoft.com/office/officeart/2005/8/layout/vList2"/>
    <dgm:cxn modelId="{5D82607D-C971-417D-A8E8-16ADF8D87434}" type="presParOf" srcId="{9F2B01A9-383F-4AB9-A295-C4E22281905C}" destId="{DB4F2A84-88F8-44E7-8158-3B9EF7EFC85D}" srcOrd="5" destOrd="0" presId="urn:microsoft.com/office/officeart/2005/8/layout/vList2"/>
    <dgm:cxn modelId="{9F883DD3-F8AB-4F8F-8578-602B885354CE}" type="presParOf" srcId="{9F2B01A9-383F-4AB9-A295-C4E22281905C}" destId="{AEF7F8F6-4D66-4F1F-A692-D3AD649C4BB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486D99AD-E2A9-4962-A4BC-F53E21A0873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0B2B6D53-44D5-4FC7-9EBA-AFA439118689}">
      <dgm:prSet/>
      <dgm:spPr/>
      <dgm:t>
        <a:bodyPr/>
        <a:lstStyle/>
        <a:p>
          <a:pPr rtl="0"/>
          <a:endParaRPr lang="en-IE" b="1" i="0" u="none" strike="noStrike" cap="none" baseline="0" noProof="0" dirty="0">
            <a:solidFill>
              <a:srgbClr val="010000"/>
            </a:solidFill>
            <a:latin typeface="Avenir Next LT Pro"/>
          </a:endParaRPr>
        </a:p>
      </dgm:t>
    </dgm:pt>
    <dgm:pt modelId="{52FFB55E-912A-4225-A8E5-400A90C9F168}" type="parTrans" cxnId="{86EE91B7-59E8-4E1F-B3C7-FF9F435CEA26}">
      <dgm:prSet/>
      <dgm:spPr/>
      <dgm:t>
        <a:bodyPr/>
        <a:lstStyle/>
        <a:p>
          <a:endParaRPr lang="en-US"/>
        </a:p>
      </dgm:t>
    </dgm:pt>
    <dgm:pt modelId="{BC9EC478-A0C6-4D4D-BBDF-3F512374F36C}" type="sibTrans" cxnId="{86EE91B7-59E8-4E1F-B3C7-FF9F435CEA26}">
      <dgm:prSet/>
      <dgm:spPr/>
      <dgm:t>
        <a:bodyPr/>
        <a:lstStyle/>
        <a:p>
          <a:endParaRPr lang="en-US"/>
        </a:p>
      </dgm:t>
    </dgm:pt>
    <dgm:pt modelId="{CFDB169F-17D9-48E5-8D5F-76C01A4D428B}">
      <dgm:prSet/>
      <dgm:spPr/>
      <dgm:t>
        <a:bodyPr/>
        <a:lstStyle/>
        <a:p>
          <a:pPr rtl="0"/>
          <a:endParaRPr lang="en-IE" b="1" dirty="0"/>
        </a:p>
      </dgm:t>
    </dgm:pt>
    <dgm:pt modelId="{DDD2284F-E557-4C6F-A904-65CE84F9B5AF}" type="parTrans" cxnId="{F6606869-9A35-4A7F-8888-C70610369D55}">
      <dgm:prSet/>
      <dgm:spPr/>
      <dgm:t>
        <a:bodyPr/>
        <a:lstStyle/>
        <a:p>
          <a:endParaRPr lang="en-US"/>
        </a:p>
      </dgm:t>
    </dgm:pt>
    <dgm:pt modelId="{8A74F734-1B71-4AE3-B661-50435518398D}" type="sibTrans" cxnId="{F6606869-9A35-4A7F-8888-C70610369D55}">
      <dgm:prSet/>
      <dgm:spPr/>
      <dgm:t>
        <a:bodyPr/>
        <a:lstStyle/>
        <a:p>
          <a:endParaRPr lang="en-US"/>
        </a:p>
      </dgm:t>
    </dgm:pt>
    <dgm:pt modelId="{EE5A8360-78E6-40E1-BB53-3915B1E3B95F}">
      <dgm:prSet/>
      <dgm:spPr/>
      <dgm:t>
        <a:bodyPr/>
        <a:lstStyle/>
        <a:p>
          <a:pPr rtl="0"/>
          <a:r>
            <a:rPr lang="en-IE" b="1" dirty="0">
              <a:latin typeface="Avenir Next LT Pro"/>
            </a:rPr>
            <a:t>C </a:t>
          </a:r>
          <a:r>
            <a:rPr lang="en-IE" dirty="0">
              <a:latin typeface="Avenir Next LT Pro"/>
            </a:rPr>
            <a:t>- made</a:t>
          </a:r>
          <a:r>
            <a:rPr lang="en-IE" dirty="0"/>
            <a:t> up of Long-term loans, share capital (Authorised and Issued) and Closing reserve form the Income Statement</a:t>
          </a:r>
          <a:endParaRPr lang="en-US" dirty="0"/>
        </a:p>
      </dgm:t>
    </dgm:pt>
    <dgm:pt modelId="{F90620BA-07B6-431A-8081-2F2ABA06969A}" type="parTrans" cxnId="{7096E22E-F0E8-4B97-A735-019EA791C877}">
      <dgm:prSet/>
      <dgm:spPr/>
      <dgm:t>
        <a:bodyPr/>
        <a:lstStyle/>
        <a:p>
          <a:endParaRPr lang="en-US"/>
        </a:p>
      </dgm:t>
    </dgm:pt>
    <dgm:pt modelId="{9B44A0D9-445C-45B0-8628-386651F458F9}" type="sibTrans" cxnId="{7096E22E-F0E8-4B97-A735-019EA791C877}">
      <dgm:prSet/>
      <dgm:spPr/>
      <dgm:t>
        <a:bodyPr/>
        <a:lstStyle/>
        <a:p>
          <a:endParaRPr lang="en-US"/>
        </a:p>
      </dgm:t>
    </dgm:pt>
    <dgm:pt modelId="{9AC9B9CF-3F7A-40B9-8F38-5E31503C1D9E}">
      <dgm:prSet/>
      <dgm:spPr/>
      <dgm:t>
        <a:bodyPr/>
        <a:lstStyle/>
        <a:p>
          <a:pPr rtl="0"/>
          <a:endParaRPr lang="en-IE" dirty="0"/>
        </a:p>
      </dgm:t>
    </dgm:pt>
    <dgm:pt modelId="{90BA8E8A-7E64-4C86-A7B6-479BE27B73EA}" type="parTrans" cxnId="{34AE8C50-819E-4CB0-B4C2-2BBA8B649123}">
      <dgm:prSet/>
      <dgm:spPr/>
      <dgm:t>
        <a:bodyPr/>
        <a:lstStyle/>
        <a:p>
          <a:endParaRPr lang="en-US"/>
        </a:p>
      </dgm:t>
    </dgm:pt>
    <dgm:pt modelId="{136F44E0-41D5-4EAA-A37D-0A7CBB0408AB}" type="sibTrans" cxnId="{34AE8C50-819E-4CB0-B4C2-2BBA8B649123}">
      <dgm:prSet/>
      <dgm:spPr/>
      <dgm:t>
        <a:bodyPr/>
        <a:lstStyle/>
        <a:p>
          <a:endParaRPr lang="en-US"/>
        </a:p>
      </dgm:t>
    </dgm:pt>
    <dgm:pt modelId="{9F2B01A9-383F-4AB9-A295-C4E22281905C}" type="pres">
      <dgm:prSet presAssocID="{486D99AD-E2A9-4962-A4BC-F53E21A0873D}" presName="linear" presStyleCnt="0">
        <dgm:presLayoutVars>
          <dgm:animLvl val="lvl"/>
          <dgm:resizeHandles val="exact"/>
        </dgm:presLayoutVars>
      </dgm:prSet>
      <dgm:spPr/>
    </dgm:pt>
    <dgm:pt modelId="{0292A9EC-CC19-4271-AAAD-914127D13F55}" type="pres">
      <dgm:prSet presAssocID="{0B2B6D53-44D5-4FC7-9EBA-AFA43911868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64300A39-B4CB-4CAD-AD0D-6DC874408E7A}" type="pres">
      <dgm:prSet presAssocID="{BC9EC478-A0C6-4D4D-BBDF-3F512374F36C}" presName="spacer" presStyleCnt="0"/>
      <dgm:spPr/>
    </dgm:pt>
    <dgm:pt modelId="{F104FACB-3D05-4C83-AB45-88062E6F88DA}" type="pres">
      <dgm:prSet presAssocID="{CFDB169F-17D9-48E5-8D5F-76C01A4D428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26992E4-969E-49B1-9C5D-0035C11C0E74}" type="pres">
      <dgm:prSet presAssocID="{8A74F734-1B71-4AE3-B661-50435518398D}" presName="spacer" presStyleCnt="0"/>
      <dgm:spPr/>
    </dgm:pt>
    <dgm:pt modelId="{FFF9C28F-3E49-4ED3-B70E-734256ED9F08}" type="pres">
      <dgm:prSet presAssocID="{EE5A8360-78E6-40E1-BB53-3915B1E3B95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B4F2A84-88F8-44E7-8158-3B9EF7EFC85D}" type="pres">
      <dgm:prSet presAssocID="{9B44A0D9-445C-45B0-8628-386651F458F9}" presName="spacer" presStyleCnt="0"/>
      <dgm:spPr/>
    </dgm:pt>
    <dgm:pt modelId="{AEF7F8F6-4D66-4F1F-A692-D3AD649C4BBF}" type="pres">
      <dgm:prSet presAssocID="{9AC9B9CF-3F7A-40B9-8F38-5E31503C1D9E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7096E22E-F0E8-4B97-A735-019EA791C877}" srcId="{486D99AD-E2A9-4962-A4BC-F53E21A0873D}" destId="{EE5A8360-78E6-40E1-BB53-3915B1E3B95F}" srcOrd="2" destOrd="0" parTransId="{F90620BA-07B6-431A-8081-2F2ABA06969A}" sibTransId="{9B44A0D9-445C-45B0-8628-386651F458F9}"/>
    <dgm:cxn modelId="{AFBB9362-36B5-465B-BB7E-C93B244FBC1F}" type="presOf" srcId="{CFDB169F-17D9-48E5-8D5F-76C01A4D428B}" destId="{F104FACB-3D05-4C83-AB45-88062E6F88DA}" srcOrd="0" destOrd="0" presId="urn:microsoft.com/office/officeart/2005/8/layout/vList2"/>
    <dgm:cxn modelId="{F6606869-9A35-4A7F-8888-C70610369D55}" srcId="{486D99AD-E2A9-4962-A4BC-F53E21A0873D}" destId="{CFDB169F-17D9-48E5-8D5F-76C01A4D428B}" srcOrd="1" destOrd="0" parTransId="{DDD2284F-E557-4C6F-A904-65CE84F9B5AF}" sibTransId="{8A74F734-1B71-4AE3-B661-50435518398D}"/>
    <dgm:cxn modelId="{796B364A-593C-4980-A9C8-8252918CB8E4}" type="presOf" srcId="{9AC9B9CF-3F7A-40B9-8F38-5E31503C1D9E}" destId="{AEF7F8F6-4D66-4F1F-A692-D3AD649C4BBF}" srcOrd="0" destOrd="0" presId="urn:microsoft.com/office/officeart/2005/8/layout/vList2"/>
    <dgm:cxn modelId="{34AE8C50-819E-4CB0-B4C2-2BBA8B649123}" srcId="{486D99AD-E2A9-4962-A4BC-F53E21A0873D}" destId="{9AC9B9CF-3F7A-40B9-8F38-5E31503C1D9E}" srcOrd="3" destOrd="0" parTransId="{90BA8E8A-7E64-4C86-A7B6-479BE27B73EA}" sibTransId="{136F44E0-41D5-4EAA-A37D-0A7CBB0408AB}"/>
    <dgm:cxn modelId="{FFA1907D-4929-4899-A3FD-E58663621E99}" type="presOf" srcId="{0B2B6D53-44D5-4FC7-9EBA-AFA439118689}" destId="{0292A9EC-CC19-4271-AAAD-914127D13F55}" srcOrd="0" destOrd="0" presId="urn:microsoft.com/office/officeart/2005/8/layout/vList2"/>
    <dgm:cxn modelId="{8461E5B3-F9F4-4DA4-99D7-D68CBC83CD62}" type="presOf" srcId="{EE5A8360-78E6-40E1-BB53-3915B1E3B95F}" destId="{FFF9C28F-3E49-4ED3-B70E-734256ED9F08}" srcOrd="0" destOrd="0" presId="urn:microsoft.com/office/officeart/2005/8/layout/vList2"/>
    <dgm:cxn modelId="{86EE91B7-59E8-4E1F-B3C7-FF9F435CEA26}" srcId="{486D99AD-E2A9-4962-A4BC-F53E21A0873D}" destId="{0B2B6D53-44D5-4FC7-9EBA-AFA439118689}" srcOrd="0" destOrd="0" parTransId="{52FFB55E-912A-4225-A8E5-400A90C9F168}" sibTransId="{BC9EC478-A0C6-4D4D-BBDF-3F512374F36C}"/>
    <dgm:cxn modelId="{FA2CB2F4-5504-4C47-A8AE-72CC6C6883A3}" type="presOf" srcId="{486D99AD-E2A9-4962-A4BC-F53E21A0873D}" destId="{9F2B01A9-383F-4AB9-A295-C4E22281905C}" srcOrd="0" destOrd="0" presId="urn:microsoft.com/office/officeart/2005/8/layout/vList2"/>
    <dgm:cxn modelId="{2DF3F591-0068-450A-AC3B-FE726B608AFE}" type="presParOf" srcId="{9F2B01A9-383F-4AB9-A295-C4E22281905C}" destId="{0292A9EC-CC19-4271-AAAD-914127D13F55}" srcOrd="0" destOrd="0" presId="urn:microsoft.com/office/officeart/2005/8/layout/vList2"/>
    <dgm:cxn modelId="{74B23177-8FDF-4B60-B3D2-4DAA7E5814C0}" type="presParOf" srcId="{9F2B01A9-383F-4AB9-A295-C4E22281905C}" destId="{64300A39-B4CB-4CAD-AD0D-6DC874408E7A}" srcOrd="1" destOrd="0" presId="urn:microsoft.com/office/officeart/2005/8/layout/vList2"/>
    <dgm:cxn modelId="{EEC699F0-87C8-4EEA-82A0-3D91C236264F}" type="presParOf" srcId="{9F2B01A9-383F-4AB9-A295-C4E22281905C}" destId="{F104FACB-3D05-4C83-AB45-88062E6F88DA}" srcOrd="2" destOrd="0" presId="urn:microsoft.com/office/officeart/2005/8/layout/vList2"/>
    <dgm:cxn modelId="{26170BE4-C3DB-4B5B-9486-87583BAADE20}" type="presParOf" srcId="{9F2B01A9-383F-4AB9-A295-C4E22281905C}" destId="{F26992E4-969E-49B1-9C5D-0035C11C0E74}" srcOrd="3" destOrd="0" presId="urn:microsoft.com/office/officeart/2005/8/layout/vList2"/>
    <dgm:cxn modelId="{DD9513FB-DE90-406A-ADA2-98BA061090B1}" type="presParOf" srcId="{9F2B01A9-383F-4AB9-A295-C4E22281905C}" destId="{FFF9C28F-3E49-4ED3-B70E-734256ED9F08}" srcOrd="4" destOrd="0" presId="urn:microsoft.com/office/officeart/2005/8/layout/vList2"/>
    <dgm:cxn modelId="{5D82607D-C971-417D-A8E8-16ADF8D87434}" type="presParOf" srcId="{9F2B01A9-383F-4AB9-A295-C4E22281905C}" destId="{DB4F2A84-88F8-44E7-8158-3B9EF7EFC85D}" srcOrd="5" destOrd="0" presId="urn:microsoft.com/office/officeart/2005/8/layout/vList2"/>
    <dgm:cxn modelId="{9F883DD3-F8AB-4F8F-8578-602B885354CE}" type="presParOf" srcId="{9F2B01A9-383F-4AB9-A295-C4E22281905C}" destId="{AEF7F8F6-4D66-4F1F-A692-D3AD649C4BB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486D99AD-E2A9-4962-A4BC-F53E21A0873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0B2B6D53-44D5-4FC7-9EBA-AFA439118689}">
      <dgm:prSet/>
      <dgm:spPr/>
      <dgm:t>
        <a:bodyPr/>
        <a:lstStyle/>
        <a:p>
          <a:pPr rtl="0"/>
          <a:r>
            <a:rPr lang="en-IE" b="1" dirty="0"/>
            <a:t>A</a:t>
          </a:r>
          <a:r>
            <a:rPr lang="en-IE" dirty="0"/>
            <a:t> -</a:t>
          </a:r>
          <a:r>
            <a:rPr lang="en-IE" dirty="0">
              <a:latin typeface="Avenir Next LT Pro"/>
            </a:rPr>
            <a:t> the</a:t>
          </a:r>
          <a:r>
            <a:rPr lang="en-IE" dirty="0"/>
            <a:t> different between Current Assets and Creditors failing due within one year. It also set out the liquidity of the business.  </a:t>
          </a:r>
        </a:p>
      </dgm:t>
    </dgm:pt>
    <dgm:pt modelId="{52FFB55E-912A-4225-A8E5-400A90C9F168}" type="parTrans" cxnId="{86EE91B7-59E8-4E1F-B3C7-FF9F435CEA26}">
      <dgm:prSet/>
      <dgm:spPr/>
      <dgm:t>
        <a:bodyPr/>
        <a:lstStyle/>
        <a:p>
          <a:endParaRPr lang="en-US"/>
        </a:p>
      </dgm:t>
    </dgm:pt>
    <dgm:pt modelId="{BC9EC478-A0C6-4D4D-BBDF-3F512374F36C}" type="sibTrans" cxnId="{86EE91B7-59E8-4E1F-B3C7-FF9F435CEA26}">
      <dgm:prSet/>
      <dgm:spPr/>
      <dgm:t>
        <a:bodyPr/>
        <a:lstStyle/>
        <a:p>
          <a:endParaRPr lang="en-US"/>
        </a:p>
      </dgm:t>
    </dgm:pt>
    <dgm:pt modelId="{CFDB169F-17D9-48E5-8D5F-76C01A4D428B}">
      <dgm:prSet/>
      <dgm:spPr/>
      <dgm:t>
        <a:bodyPr/>
        <a:lstStyle/>
        <a:p>
          <a:pPr rtl="0"/>
          <a:r>
            <a:rPr lang="en-IE" b="1" dirty="0">
              <a:latin typeface="Avenir Next LT Pro"/>
            </a:rPr>
            <a:t>B </a:t>
          </a:r>
          <a:r>
            <a:rPr lang="en-IE" dirty="0">
              <a:latin typeface="Avenir Next LT Pro"/>
            </a:rPr>
            <a:t>- the </a:t>
          </a:r>
          <a:r>
            <a:rPr lang="en-IE" dirty="0"/>
            <a:t>net worth of the business and is calculate by adding the Fixed assets to the working capital.</a:t>
          </a:r>
          <a:r>
            <a:rPr lang="en-IE" dirty="0">
              <a:latin typeface="Avenir Next LT Pro"/>
            </a:rPr>
            <a:t> </a:t>
          </a:r>
          <a:endParaRPr lang="en-US" dirty="0"/>
        </a:p>
      </dgm:t>
    </dgm:pt>
    <dgm:pt modelId="{DDD2284F-E557-4C6F-A904-65CE84F9B5AF}" type="parTrans" cxnId="{F6606869-9A35-4A7F-8888-C70610369D55}">
      <dgm:prSet/>
      <dgm:spPr/>
      <dgm:t>
        <a:bodyPr/>
        <a:lstStyle/>
        <a:p>
          <a:endParaRPr lang="en-US"/>
        </a:p>
      </dgm:t>
    </dgm:pt>
    <dgm:pt modelId="{8A74F734-1B71-4AE3-B661-50435518398D}" type="sibTrans" cxnId="{F6606869-9A35-4A7F-8888-C70610369D55}">
      <dgm:prSet/>
      <dgm:spPr/>
      <dgm:t>
        <a:bodyPr/>
        <a:lstStyle/>
        <a:p>
          <a:endParaRPr lang="en-US"/>
        </a:p>
      </dgm:t>
    </dgm:pt>
    <dgm:pt modelId="{EE5A8360-78E6-40E1-BB53-3915B1E3B95F}">
      <dgm:prSet/>
      <dgm:spPr/>
      <dgm:t>
        <a:bodyPr/>
        <a:lstStyle/>
        <a:p>
          <a:pPr rtl="0"/>
          <a:r>
            <a:rPr lang="en-IE" b="1" dirty="0">
              <a:latin typeface="Avenir Next LT Pro"/>
            </a:rPr>
            <a:t>C </a:t>
          </a:r>
          <a:r>
            <a:rPr lang="en-IE" dirty="0">
              <a:latin typeface="Avenir Next LT Pro"/>
            </a:rPr>
            <a:t>- made</a:t>
          </a:r>
          <a:r>
            <a:rPr lang="en-IE" dirty="0"/>
            <a:t> up of Long-term loans, share capital (Authorised and Issued) and Closing reserve form the Income Statement</a:t>
          </a:r>
          <a:endParaRPr lang="en-US" dirty="0"/>
        </a:p>
      </dgm:t>
    </dgm:pt>
    <dgm:pt modelId="{F90620BA-07B6-431A-8081-2F2ABA06969A}" type="parTrans" cxnId="{7096E22E-F0E8-4B97-A735-019EA791C877}">
      <dgm:prSet/>
      <dgm:spPr/>
      <dgm:t>
        <a:bodyPr/>
        <a:lstStyle/>
        <a:p>
          <a:endParaRPr lang="en-US"/>
        </a:p>
      </dgm:t>
    </dgm:pt>
    <dgm:pt modelId="{9B44A0D9-445C-45B0-8628-386651F458F9}" type="sibTrans" cxnId="{7096E22E-F0E8-4B97-A735-019EA791C877}">
      <dgm:prSet/>
      <dgm:spPr/>
      <dgm:t>
        <a:bodyPr/>
        <a:lstStyle/>
        <a:p>
          <a:endParaRPr lang="en-US"/>
        </a:p>
      </dgm:t>
    </dgm:pt>
    <dgm:pt modelId="{9AC9B9CF-3F7A-40B9-8F38-5E31503C1D9E}">
      <dgm:prSet/>
      <dgm:spPr/>
      <dgm:t>
        <a:bodyPr/>
        <a:lstStyle/>
        <a:p>
          <a:pPr rtl="0"/>
          <a:r>
            <a:rPr lang="en-IE" b="1" dirty="0"/>
            <a:t>D </a:t>
          </a:r>
          <a:r>
            <a:rPr lang="en-IE" b="1" dirty="0">
              <a:latin typeface="Avenir Next LT Pro"/>
            </a:rPr>
            <a:t>– </a:t>
          </a:r>
          <a:r>
            <a:rPr lang="en-IE" dirty="0">
              <a:latin typeface="Avenir Next LT Pro"/>
            </a:rPr>
            <a:t>the</a:t>
          </a:r>
          <a:r>
            <a:rPr lang="en-IE" dirty="0"/>
            <a:t> money that is invested into a business and used to generate income.</a:t>
          </a:r>
          <a:endParaRPr lang="en-US" dirty="0"/>
        </a:p>
      </dgm:t>
    </dgm:pt>
    <dgm:pt modelId="{90BA8E8A-7E64-4C86-A7B6-479BE27B73EA}" type="parTrans" cxnId="{34AE8C50-819E-4CB0-B4C2-2BBA8B649123}">
      <dgm:prSet/>
      <dgm:spPr/>
      <dgm:t>
        <a:bodyPr/>
        <a:lstStyle/>
        <a:p>
          <a:endParaRPr lang="en-US"/>
        </a:p>
      </dgm:t>
    </dgm:pt>
    <dgm:pt modelId="{136F44E0-41D5-4EAA-A37D-0A7CBB0408AB}" type="sibTrans" cxnId="{34AE8C50-819E-4CB0-B4C2-2BBA8B649123}">
      <dgm:prSet/>
      <dgm:spPr/>
      <dgm:t>
        <a:bodyPr/>
        <a:lstStyle/>
        <a:p>
          <a:endParaRPr lang="en-US"/>
        </a:p>
      </dgm:t>
    </dgm:pt>
    <dgm:pt modelId="{9F2B01A9-383F-4AB9-A295-C4E22281905C}" type="pres">
      <dgm:prSet presAssocID="{486D99AD-E2A9-4962-A4BC-F53E21A0873D}" presName="linear" presStyleCnt="0">
        <dgm:presLayoutVars>
          <dgm:animLvl val="lvl"/>
          <dgm:resizeHandles val="exact"/>
        </dgm:presLayoutVars>
      </dgm:prSet>
      <dgm:spPr/>
    </dgm:pt>
    <dgm:pt modelId="{0292A9EC-CC19-4271-AAAD-914127D13F55}" type="pres">
      <dgm:prSet presAssocID="{0B2B6D53-44D5-4FC7-9EBA-AFA43911868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64300A39-B4CB-4CAD-AD0D-6DC874408E7A}" type="pres">
      <dgm:prSet presAssocID="{BC9EC478-A0C6-4D4D-BBDF-3F512374F36C}" presName="spacer" presStyleCnt="0"/>
      <dgm:spPr/>
    </dgm:pt>
    <dgm:pt modelId="{F104FACB-3D05-4C83-AB45-88062E6F88DA}" type="pres">
      <dgm:prSet presAssocID="{CFDB169F-17D9-48E5-8D5F-76C01A4D428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26992E4-969E-49B1-9C5D-0035C11C0E74}" type="pres">
      <dgm:prSet presAssocID="{8A74F734-1B71-4AE3-B661-50435518398D}" presName="spacer" presStyleCnt="0"/>
      <dgm:spPr/>
    </dgm:pt>
    <dgm:pt modelId="{FFF9C28F-3E49-4ED3-B70E-734256ED9F08}" type="pres">
      <dgm:prSet presAssocID="{EE5A8360-78E6-40E1-BB53-3915B1E3B95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B4F2A84-88F8-44E7-8158-3B9EF7EFC85D}" type="pres">
      <dgm:prSet presAssocID="{9B44A0D9-445C-45B0-8628-386651F458F9}" presName="spacer" presStyleCnt="0"/>
      <dgm:spPr/>
    </dgm:pt>
    <dgm:pt modelId="{AEF7F8F6-4D66-4F1F-A692-D3AD649C4BBF}" type="pres">
      <dgm:prSet presAssocID="{9AC9B9CF-3F7A-40B9-8F38-5E31503C1D9E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7096E22E-F0E8-4B97-A735-019EA791C877}" srcId="{486D99AD-E2A9-4962-A4BC-F53E21A0873D}" destId="{EE5A8360-78E6-40E1-BB53-3915B1E3B95F}" srcOrd="2" destOrd="0" parTransId="{F90620BA-07B6-431A-8081-2F2ABA06969A}" sibTransId="{9B44A0D9-445C-45B0-8628-386651F458F9}"/>
    <dgm:cxn modelId="{AFBB9362-36B5-465B-BB7E-C93B244FBC1F}" type="presOf" srcId="{CFDB169F-17D9-48E5-8D5F-76C01A4D428B}" destId="{F104FACB-3D05-4C83-AB45-88062E6F88DA}" srcOrd="0" destOrd="0" presId="urn:microsoft.com/office/officeart/2005/8/layout/vList2"/>
    <dgm:cxn modelId="{F6606869-9A35-4A7F-8888-C70610369D55}" srcId="{486D99AD-E2A9-4962-A4BC-F53E21A0873D}" destId="{CFDB169F-17D9-48E5-8D5F-76C01A4D428B}" srcOrd="1" destOrd="0" parTransId="{DDD2284F-E557-4C6F-A904-65CE84F9B5AF}" sibTransId="{8A74F734-1B71-4AE3-B661-50435518398D}"/>
    <dgm:cxn modelId="{796B364A-593C-4980-A9C8-8252918CB8E4}" type="presOf" srcId="{9AC9B9CF-3F7A-40B9-8F38-5E31503C1D9E}" destId="{AEF7F8F6-4D66-4F1F-A692-D3AD649C4BBF}" srcOrd="0" destOrd="0" presId="urn:microsoft.com/office/officeart/2005/8/layout/vList2"/>
    <dgm:cxn modelId="{34AE8C50-819E-4CB0-B4C2-2BBA8B649123}" srcId="{486D99AD-E2A9-4962-A4BC-F53E21A0873D}" destId="{9AC9B9CF-3F7A-40B9-8F38-5E31503C1D9E}" srcOrd="3" destOrd="0" parTransId="{90BA8E8A-7E64-4C86-A7B6-479BE27B73EA}" sibTransId="{136F44E0-41D5-4EAA-A37D-0A7CBB0408AB}"/>
    <dgm:cxn modelId="{FFA1907D-4929-4899-A3FD-E58663621E99}" type="presOf" srcId="{0B2B6D53-44D5-4FC7-9EBA-AFA439118689}" destId="{0292A9EC-CC19-4271-AAAD-914127D13F55}" srcOrd="0" destOrd="0" presId="urn:microsoft.com/office/officeart/2005/8/layout/vList2"/>
    <dgm:cxn modelId="{8461E5B3-F9F4-4DA4-99D7-D68CBC83CD62}" type="presOf" srcId="{EE5A8360-78E6-40E1-BB53-3915B1E3B95F}" destId="{FFF9C28F-3E49-4ED3-B70E-734256ED9F08}" srcOrd="0" destOrd="0" presId="urn:microsoft.com/office/officeart/2005/8/layout/vList2"/>
    <dgm:cxn modelId="{86EE91B7-59E8-4E1F-B3C7-FF9F435CEA26}" srcId="{486D99AD-E2A9-4962-A4BC-F53E21A0873D}" destId="{0B2B6D53-44D5-4FC7-9EBA-AFA439118689}" srcOrd="0" destOrd="0" parTransId="{52FFB55E-912A-4225-A8E5-400A90C9F168}" sibTransId="{BC9EC478-A0C6-4D4D-BBDF-3F512374F36C}"/>
    <dgm:cxn modelId="{FA2CB2F4-5504-4C47-A8AE-72CC6C6883A3}" type="presOf" srcId="{486D99AD-E2A9-4962-A4BC-F53E21A0873D}" destId="{9F2B01A9-383F-4AB9-A295-C4E22281905C}" srcOrd="0" destOrd="0" presId="urn:microsoft.com/office/officeart/2005/8/layout/vList2"/>
    <dgm:cxn modelId="{2DF3F591-0068-450A-AC3B-FE726B608AFE}" type="presParOf" srcId="{9F2B01A9-383F-4AB9-A295-C4E22281905C}" destId="{0292A9EC-CC19-4271-AAAD-914127D13F55}" srcOrd="0" destOrd="0" presId="urn:microsoft.com/office/officeart/2005/8/layout/vList2"/>
    <dgm:cxn modelId="{74B23177-8FDF-4B60-B3D2-4DAA7E5814C0}" type="presParOf" srcId="{9F2B01A9-383F-4AB9-A295-C4E22281905C}" destId="{64300A39-B4CB-4CAD-AD0D-6DC874408E7A}" srcOrd="1" destOrd="0" presId="urn:microsoft.com/office/officeart/2005/8/layout/vList2"/>
    <dgm:cxn modelId="{EEC699F0-87C8-4EEA-82A0-3D91C236264F}" type="presParOf" srcId="{9F2B01A9-383F-4AB9-A295-C4E22281905C}" destId="{F104FACB-3D05-4C83-AB45-88062E6F88DA}" srcOrd="2" destOrd="0" presId="urn:microsoft.com/office/officeart/2005/8/layout/vList2"/>
    <dgm:cxn modelId="{26170BE4-C3DB-4B5B-9486-87583BAADE20}" type="presParOf" srcId="{9F2B01A9-383F-4AB9-A295-C4E22281905C}" destId="{F26992E4-969E-49B1-9C5D-0035C11C0E74}" srcOrd="3" destOrd="0" presId="urn:microsoft.com/office/officeart/2005/8/layout/vList2"/>
    <dgm:cxn modelId="{DD9513FB-DE90-406A-ADA2-98BA061090B1}" type="presParOf" srcId="{9F2B01A9-383F-4AB9-A295-C4E22281905C}" destId="{FFF9C28F-3E49-4ED3-B70E-734256ED9F08}" srcOrd="4" destOrd="0" presId="urn:microsoft.com/office/officeart/2005/8/layout/vList2"/>
    <dgm:cxn modelId="{5D82607D-C971-417D-A8E8-16ADF8D87434}" type="presParOf" srcId="{9F2B01A9-383F-4AB9-A295-C4E22281905C}" destId="{DB4F2A84-88F8-44E7-8158-3B9EF7EFC85D}" srcOrd="5" destOrd="0" presId="urn:microsoft.com/office/officeart/2005/8/layout/vList2"/>
    <dgm:cxn modelId="{9F883DD3-F8AB-4F8F-8578-602B885354CE}" type="presParOf" srcId="{9F2B01A9-383F-4AB9-A295-C4E22281905C}" destId="{AEF7F8F6-4D66-4F1F-A692-D3AD649C4BB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486D99AD-E2A9-4962-A4BC-F53E21A0873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0B2B6D53-44D5-4FC7-9EBA-AFA439118689}">
      <dgm:prSet/>
      <dgm:spPr/>
      <dgm:t>
        <a:bodyPr/>
        <a:lstStyle/>
        <a:p>
          <a:pPr rtl="0"/>
          <a:r>
            <a:rPr lang="en-IE" dirty="0"/>
            <a:t> </a:t>
          </a:r>
        </a:p>
      </dgm:t>
    </dgm:pt>
    <dgm:pt modelId="{52FFB55E-912A-4225-A8E5-400A90C9F168}" type="parTrans" cxnId="{86EE91B7-59E8-4E1F-B3C7-FF9F435CEA26}">
      <dgm:prSet/>
      <dgm:spPr/>
      <dgm:t>
        <a:bodyPr/>
        <a:lstStyle/>
        <a:p>
          <a:endParaRPr lang="en-US"/>
        </a:p>
      </dgm:t>
    </dgm:pt>
    <dgm:pt modelId="{BC9EC478-A0C6-4D4D-BBDF-3F512374F36C}" type="sibTrans" cxnId="{86EE91B7-59E8-4E1F-B3C7-FF9F435CEA26}">
      <dgm:prSet/>
      <dgm:spPr/>
      <dgm:t>
        <a:bodyPr/>
        <a:lstStyle/>
        <a:p>
          <a:endParaRPr lang="en-US"/>
        </a:p>
      </dgm:t>
    </dgm:pt>
    <dgm:pt modelId="{CFDB169F-17D9-48E5-8D5F-76C01A4D428B}">
      <dgm:prSet/>
      <dgm:spPr/>
      <dgm:t>
        <a:bodyPr/>
        <a:lstStyle/>
        <a:p>
          <a:pPr rtl="0"/>
          <a:endParaRPr lang="en-IE" b="1" dirty="0"/>
        </a:p>
      </dgm:t>
    </dgm:pt>
    <dgm:pt modelId="{DDD2284F-E557-4C6F-A904-65CE84F9B5AF}" type="parTrans" cxnId="{F6606869-9A35-4A7F-8888-C70610369D55}">
      <dgm:prSet/>
      <dgm:spPr/>
      <dgm:t>
        <a:bodyPr/>
        <a:lstStyle/>
        <a:p>
          <a:endParaRPr lang="en-US"/>
        </a:p>
      </dgm:t>
    </dgm:pt>
    <dgm:pt modelId="{8A74F734-1B71-4AE3-B661-50435518398D}" type="sibTrans" cxnId="{F6606869-9A35-4A7F-8888-C70610369D55}">
      <dgm:prSet/>
      <dgm:spPr/>
      <dgm:t>
        <a:bodyPr/>
        <a:lstStyle/>
        <a:p>
          <a:endParaRPr lang="en-US"/>
        </a:p>
      </dgm:t>
    </dgm:pt>
    <dgm:pt modelId="{EE5A8360-78E6-40E1-BB53-3915B1E3B95F}">
      <dgm:prSet/>
      <dgm:spPr/>
      <dgm:t>
        <a:bodyPr/>
        <a:lstStyle/>
        <a:p>
          <a:pPr rtl="0"/>
          <a:endParaRPr lang="en-IE" b="1" dirty="0"/>
        </a:p>
      </dgm:t>
    </dgm:pt>
    <dgm:pt modelId="{F90620BA-07B6-431A-8081-2F2ABA06969A}" type="parTrans" cxnId="{7096E22E-F0E8-4B97-A735-019EA791C877}">
      <dgm:prSet/>
      <dgm:spPr/>
      <dgm:t>
        <a:bodyPr/>
        <a:lstStyle/>
        <a:p>
          <a:endParaRPr lang="en-US"/>
        </a:p>
      </dgm:t>
    </dgm:pt>
    <dgm:pt modelId="{9B44A0D9-445C-45B0-8628-386651F458F9}" type="sibTrans" cxnId="{7096E22E-F0E8-4B97-A735-019EA791C877}">
      <dgm:prSet/>
      <dgm:spPr/>
      <dgm:t>
        <a:bodyPr/>
        <a:lstStyle/>
        <a:p>
          <a:endParaRPr lang="en-US"/>
        </a:p>
      </dgm:t>
    </dgm:pt>
    <dgm:pt modelId="{9AC9B9CF-3F7A-40B9-8F38-5E31503C1D9E}">
      <dgm:prSet/>
      <dgm:spPr/>
      <dgm:t>
        <a:bodyPr/>
        <a:lstStyle/>
        <a:p>
          <a:pPr rtl="0"/>
          <a:r>
            <a:rPr lang="en-IE" b="1" dirty="0"/>
            <a:t>D </a:t>
          </a:r>
          <a:r>
            <a:rPr lang="en-IE" b="1" dirty="0">
              <a:latin typeface="Avenir Next LT Pro"/>
            </a:rPr>
            <a:t>– </a:t>
          </a:r>
          <a:r>
            <a:rPr lang="en-IE" dirty="0">
              <a:latin typeface="Avenir Next LT Pro"/>
            </a:rPr>
            <a:t>the</a:t>
          </a:r>
          <a:r>
            <a:rPr lang="en-IE" dirty="0"/>
            <a:t> money that is invested into a business and used to generate income.</a:t>
          </a:r>
          <a:endParaRPr lang="en-US" dirty="0"/>
        </a:p>
      </dgm:t>
    </dgm:pt>
    <dgm:pt modelId="{90BA8E8A-7E64-4C86-A7B6-479BE27B73EA}" type="parTrans" cxnId="{34AE8C50-819E-4CB0-B4C2-2BBA8B649123}">
      <dgm:prSet/>
      <dgm:spPr/>
      <dgm:t>
        <a:bodyPr/>
        <a:lstStyle/>
        <a:p>
          <a:endParaRPr lang="en-US"/>
        </a:p>
      </dgm:t>
    </dgm:pt>
    <dgm:pt modelId="{136F44E0-41D5-4EAA-A37D-0A7CBB0408AB}" type="sibTrans" cxnId="{34AE8C50-819E-4CB0-B4C2-2BBA8B649123}">
      <dgm:prSet/>
      <dgm:spPr/>
      <dgm:t>
        <a:bodyPr/>
        <a:lstStyle/>
        <a:p>
          <a:endParaRPr lang="en-US"/>
        </a:p>
      </dgm:t>
    </dgm:pt>
    <dgm:pt modelId="{9F2B01A9-383F-4AB9-A295-C4E22281905C}" type="pres">
      <dgm:prSet presAssocID="{486D99AD-E2A9-4962-A4BC-F53E21A0873D}" presName="linear" presStyleCnt="0">
        <dgm:presLayoutVars>
          <dgm:animLvl val="lvl"/>
          <dgm:resizeHandles val="exact"/>
        </dgm:presLayoutVars>
      </dgm:prSet>
      <dgm:spPr/>
    </dgm:pt>
    <dgm:pt modelId="{0292A9EC-CC19-4271-AAAD-914127D13F55}" type="pres">
      <dgm:prSet presAssocID="{0B2B6D53-44D5-4FC7-9EBA-AFA43911868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64300A39-B4CB-4CAD-AD0D-6DC874408E7A}" type="pres">
      <dgm:prSet presAssocID="{BC9EC478-A0C6-4D4D-BBDF-3F512374F36C}" presName="spacer" presStyleCnt="0"/>
      <dgm:spPr/>
    </dgm:pt>
    <dgm:pt modelId="{F104FACB-3D05-4C83-AB45-88062E6F88DA}" type="pres">
      <dgm:prSet presAssocID="{CFDB169F-17D9-48E5-8D5F-76C01A4D428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26992E4-969E-49B1-9C5D-0035C11C0E74}" type="pres">
      <dgm:prSet presAssocID="{8A74F734-1B71-4AE3-B661-50435518398D}" presName="spacer" presStyleCnt="0"/>
      <dgm:spPr/>
    </dgm:pt>
    <dgm:pt modelId="{FFF9C28F-3E49-4ED3-B70E-734256ED9F08}" type="pres">
      <dgm:prSet presAssocID="{EE5A8360-78E6-40E1-BB53-3915B1E3B95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B4F2A84-88F8-44E7-8158-3B9EF7EFC85D}" type="pres">
      <dgm:prSet presAssocID="{9B44A0D9-445C-45B0-8628-386651F458F9}" presName="spacer" presStyleCnt="0"/>
      <dgm:spPr/>
    </dgm:pt>
    <dgm:pt modelId="{AEF7F8F6-4D66-4F1F-A692-D3AD649C4BBF}" type="pres">
      <dgm:prSet presAssocID="{9AC9B9CF-3F7A-40B9-8F38-5E31503C1D9E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7096E22E-F0E8-4B97-A735-019EA791C877}" srcId="{486D99AD-E2A9-4962-A4BC-F53E21A0873D}" destId="{EE5A8360-78E6-40E1-BB53-3915B1E3B95F}" srcOrd="2" destOrd="0" parTransId="{F90620BA-07B6-431A-8081-2F2ABA06969A}" sibTransId="{9B44A0D9-445C-45B0-8628-386651F458F9}"/>
    <dgm:cxn modelId="{AFBB9362-36B5-465B-BB7E-C93B244FBC1F}" type="presOf" srcId="{CFDB169F-17D9-48E5-8D5F-76C01A4D428B}" destId="{F104FACB-3D05-4C83-AB45-88062E6F88DA}" srcOrd="0" destOrd="0" presId="urn:microsoft.com/office/officeart/2005/8/layout/vList2"/>
    <dgm:cxn modelId="{F6606869-9A35-4A7F-8888-C70610369D55}" srcId="{486D99AD-E2A9-4962-A4BC-F53E21A0873D}" destId="{CFDB169F-17D9-48E5-8D5F-76C01A4D428B}" srcOrd="1" destOrd="0" parTransId="{DDD2284F-E557-4C6F-A904-65CE84F9B5AF}" sibTransId="{8A74F734-1B71-4AE3-B661-50435518398D}"/>
    <dgm:cxn modelId="{796B364A-593C-4980-A9C8-8252918CB8E4}" type="presOf" srcId="{9AC9B9CF-3F7A-40B9-8F38-5E31503C1D9E}" destId="{AEF7F8F6-4D66-4F1F-A692-D3AD649C4BBF}" srcOrd="0" destOrd="0" presId="urn:microsoft.com/office/officeart/2005/8/layout/vList2"/>
    <dgm:cxn modelId="{34AE8C50-819E-4CB0-B4C2-2BBA8B649123}" srcId="{486D99AD-E2A9-4962-A4BC-F53E21A0873D}" destId="{9AC9B9CF-3F7A-40B9-8F38-5E31503C1D9E}" srcOrd="3" destOrd="0" parTransId="{90BA8E8A-7E64-4C86-A7B6-479BE27B73EA}" sibTransId="{136F44E0-41D5-4EAA-A37D-0A7CBB0408AB}"/>
    <dgm:cxn modelId="{FFA1907D-4929-4899-A3FD-E58663621E99}" type="presOf" srcId="{0B2B6D53-44D5-4FC7-9EBA-AFA439118689}" destId="{0292A9EC-CC19-4271-AAAD-914127D13F55}" srcOrd="0" destOrd="0" presId="urn:microsoft.com/office/officeart/2005/8/layout/vList2"/>
    <dgm:cxn modelId="{8461E5B3-F9F4-4DA4-99D7-D68CBC83CD62}" type="presOf" srcId="{EE5A8360-78E6-40E1-BB53-3915B1E3B95F}" destId="{FFF9C28F-3E49-4ED3-B70E-734256ED9F08}" srcOrd="0" destOrd="0" presId="urn:microsoft.com/office/officeart/2005/8/layout/vList2"/>
    <dgm:cxn modelId="{86EE91B7-59E8-4E1F-B3C7-FF9F435CEA26}" srcId="{486D99AD-E2A9-4962-A4BC-F53E21A0873D}" destId="{0B2B6D53-44D5-4FC7-9EBA-AFA439118689}" srcOrd="0" destOrd="0" parTransId="{52FFB55E-912A-4225-A8E5-400A90C9F168}" sibTransId="{BC9EC478-A0C6-4D4D-BBDF-3F512374F36C}"/>
    <dgm:cxn modelId="{FA2CB2F4-5504-4C47-A8AE-72CC6C6883A3}" type="presOf" srcId="{486D99AD-E2A9-4962-A4BC-F53E21A0873D}" destId="{9F2B01A9-383F-4AB9-A295-C4E22281905C}" srcOrd="0" destOrd="0" presId="urn:microsoft.com/office/officeart/2005/8/layout/vList2"/>
    <dgm:cxn modelId="{2DF3F591-0068-450A-AC3B-FE726B608AFE}" type="presParOf" srcId="{9F2B01A9-383F-4AB9-A295-C4E22281905C}" destId="{0292A9EC-CC19-4271-AAAD-914127D13F55}" srcOrd="0" destOrd="0" presId="urn:microsoft.com/office/officeart/2005/8/layout/vList2"/>
    <dgm:cxn modelId="{74B23177-8FDF-4B60-B3D2-4DAA7E5814C0}" type="presParOf" srcId="{9F2B01A9-383F-4AB9-A295-C4E22281905C}" destId="{64300A39-B4CB-4CAD-AD0D-6DC874408E7A}" srcOrd="1" destOrd="0" presId="urn:microsoft.com/office/officeart/2005/8/layout/vList2"/>
    <dgm:cxn modelId="{EEC699F0-87C8-4EEA-82A0-3D91C236264F}" type="presParOf" srcId="{9F2B01A9-383F-4AB9-A295-C4E22281905C}" destId="{F104FACB-3D05-4C83-AB45-88062E6F88DA}" srcOrd="2" destOrd="0" presId="urn:microsoft.com/office/officeart/2005/8/layout/vList2"/>
    <dgm:cxn modelId="{26170BE4-C3DB-4B5B-9486-87583BAADE20}" type="presParOf" srcId="{9F2B01A9-383F-4AB9-A295-C4E22281905C}" destId="{F26992E4-969E-49B1-9C5D-0035C11C0E74}" srcOrd="3" destOrd="0" presId="urn:microsoft.com/office/officeart/2005/8/layout/vList2"/>
    <dgm:cxn modelId="{DD9513FB-DE90-406A-ADA2-98BA061090B1}" type="presParOf" srcId="{9F2B01A9-383F-4AB9-A295-C4E22281905C}" destId="{FFF9C28F-3E49-4ED3-B70E-734256ED9F08}" srcOrd="4" destOrd="0" presId="urn:microsoft.com/office/officeart/2005/8/layout/vList2"/>
    <dgm:cxn modelId="{5D82607D-C971-417D-A8E8-16ADF8D87434}" type="presParOf" srcId="{9F2B01A9-383F-4AB9-A295-C4E22281905C}" destId="{DB4F2A84-88F8-44E7-8158-3B9EF7EFC85D}" srcOrd="5" destOrd="0" presId="urn:microsoft.com/office/officeart/2005/8/layout/vList2"/>
    <dgm:cxn modelId="{9F883DD3-F8AB-4F8F-8578-602B885354CE}" type="presParOf" srcId="{9F2B01A9-383F-4AB9-A295-C4E22281905C}" destId="{AEF7F8F6-4D66-4F1F-A692-D3AD649C4BB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486D99AD-E2A9-4962-A4BC-F53E21A0873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0B2B6D53-44D5-4FC7-9EBA-AFA439118689}">
      <dgm:prSet/>
      <dgm:spPr/>
      <dgm:t>
        <a:bodyPr/>
        <a:lstStyle/>
        <a:p>
          <a:pPr rtl="0"/>
          <a:r>
            <a:rPr lang="en-IE" b="1" dirty="0"/>
            <a:t>A</a:t>
          </a:r>
          <a:r>
            <a:rPr lang="en-IE" dirty="0"/>
            <a:t> -</a:t>
          </a:r>
          <a:r>
            <a:rPr lang="en-IE" dirty="0">
              <a:latin typeface="Avenir Next LT Pro"/>
            </a:rPr>
            <a:t> </a:t>
          </a:r>
          <a:r>
            <a:rPr lang="en-IE" dirty="0"/>
            <a:t>money that is given by shareholders or profits that is put back into the business </a:t>
          </a:r>
        </a:p>
      </dgm:t>
    </dgm:pt>
    <dgm:pt modelId="{52FFB55E-912A-4225-A8E5-400A90C9F168}" type="parTrans" cxnId="{86EE91B7-59E8-4E1F-B3C7-FF9F435CEA26}">
      <dgm:prSet/>
      <dgm:spPr/>
      <dgm:t>
        <a:bodyPr/>
        <a:lstStyle/>
        <a:p>
          <a:endParaRPr lang="en-US"/>
        </a:p>
      </dgm:t>
    </dgm:pt>
    <dgm:pt modelId="{BC9EC478-A0C6-4D4D-BBDF-3F512374F36C}" type="sibTrans" cxnId="{86EE91B7-59E8-4E1F-B3C7-FF9F435CEA26}">
      <dgm:prSet/>
      <dgm:spPr/>
      <dgm:t>
        <a:bodyPr/>
        <a:lstStyle/>
        <a:p>
          <a:endParaRPr lang="en-US"/>
        </a:p>
      </dgm:t>
    </dgm:pt>
    <dgm:pt modelId="{CFDB169F-17D9-48E5-8D5F-76C01A4D428B}">
      <dgm:prSet/>
      <dgm:spPr/>
      <dgm:t>
        <a:bodyPr/>
        <a:lstStyle/>
        <a:p>
          <a:pPr rtl="0"/>
          <a:r>
            <a:rPr lang="en-IE" b="1" dirty="0">
              <a:latin typeface="Avenir Next LT Pro"/>
            </a:rPr>
            <a:t>B </a:t>
          </a:r>
          <a:r>
            <a:rPr lang="en-IE" dirty="0">
              <a:latin typeface="Avenir Next LT Pro"/>
            </a:rPr>
            <a:t>- money</a:t>
          </a:r>
          <a:r>
            <a:rPr lang="en-IE" dirty="0"/>
            <a:t> that the business raises from borrowing such as loans</a:t>
          </a:r>
          <a:endParaRPr lang="en-US" dirty="0"/>
        </a:p>
      </dgm:t>
    </dgm:pt>
    <dgm:pt modelId="{DDD2284F-E557-4C6F-A904-65CE84F9B5AF}" type="parTrans" cxnId="{F6606869-9A35-4A7F-8888-C70610369D55}">
      <dgm:prSet/>
      <dgm:spPr/>
      <dgm:t>
        <a:bodyPr/>
        <a:lstStyle/>
        <a:p>
          <a:endParaRPr lang="en-US"/>
        </a:p>
      </dgm:t>
    </dgm:pt>
    <dgm:pt modelId="{8A74F734-1B71-4AE3-B661-50435518398D}" type="sibTrans" cxnId="{F6606869-9A35-4A7F-8888-C70610369D55}">
      <dgm:prSet/>
      <dgm:spPr/>
      <dgm:t>
        <a:bodyPr/>
        <a:lstStyle/>
        <a:p>
          <a:endParaRPr lang="en-US"/>
        </a:p>
      </dgm:t>
    </dgm:pt>
    <dgm:pt modelId="{EE5A8360-78E6-40E1-BB53-3915B1E3B95F}">
      <dgm:prSet/>
      <dgm:spPr/>
      <dgm:t>
        <a:bodyPr/>
        <a:lstStyle/>
        <a:p>
          <a:pPr rtl="0"/>
          <a:r>
            <a:rPr lang="en-IE" b="1" dirty="0">
              <a:latin typeface="Avenir Next LT Pro"/>
            </a:rPr>
            <a:t>C </a:t>
          </a:r>
          <a:r>
            <a:rPr lang="en-IE" dirty="0">
              <a:latin typeface="Avenir Next LT Pro"/>
            </a:rPr>
            <a:t>- the</a:t>
          </a:r>
          <a:r>
            <a:rPr lang="en-IE" dirty="0"/>
            <a:t> amount of finance a company can raise through the issue of shares</a:t>
          </a:r>
          <a:endParaRPr lang="en-US" dirty="0"/>
        </a:p>
      </dgm:t>
    </dgm:pt>
    <dgm:pt modelId="{F90620BA-07B6-431A-8081-2F2ABA06969A}" type="parTrans" cxnId="{7096E22E-F0E8-4B97-A735-019EA791C877}">
      <dgm:prSet/>
      <dgm:spPr/>
      <dgm:t>
        <a:bodyPr/>
        <a:lstStyle/>
        <a:p>
          <a:endParaRPr lang="en-US"/>
        </a:p>
      </dgm:t>
    </dgm:pt>
    <dgm:pt modelId="{9B44A0D9-445C-45B0-8628-386651F458F9}" type="sibTrans" cxnId="{7096E22E-F0E8-4B97-A735-019EA791C877}">
      <dgm:prSet/>
      <dgm:spPr/>
      <dgm:t>
        <a:bodyPr/>
        <a:lstStyle/>
        <a:p>
          <a:endParaRPr lang="en-US"/>
        </a:p>
      </dgm:t>
    </dgm:pt>
    <dgm:pt modelId="{9AC9B9CF-3F7A-40B9-8F38-5E31503C1D9E}">
      <dgm:prSet/>
      <dgm:spPr/>
      <dgm:t>
        <a:bodyPr/>
        <a:lstStyle/>
        <a:p>
          <a:pPr rtl="0"/>
          <a:r>
            <a:rPr lang="en-IE" b="1" dirty="0"/>
            <a:t>D </a:t>
          </a:r>
          <a:r>
            <a:rPr lang="en-IE" b="1" dirty="0">
              <a:latin typeface="Avenir Next LT Pro"/>
            </a:rPr>
            <a:t>– </a:t>
          </a:r>
          <a:r>
            <a:rPr lang="en-IE" dirty="0"/>
            <a:t> </a:t>
          </a:r>
          <a:r>
            <a:rPr lang="en-IE" dirty="0">
              <a:latin typeface="Avenir Next LT Pro"/>
            </a:rPr>
            <a:t>the</a:t>
          </a:r>
          <a:r>
            <a:rPr lang="en-IE" dirty="0"/>
            <a:t> amount of fiancé that the company has risen form issuing shares</a:t>
          </a:r>
          <a:endParaRPr lang="en-US" dirty="0"/>
        </a:p>
      </dgm:t>
    </dgm:pt>
    <dgm:pt modelId="{90BA8E8A-7E64-4C86-A7B6-479BE27B73EA}" type="parTrans" cxnId="{34AE8C50-819E-4CB0-B4C2-2BBA8B649123}">
      <dgm:prSet/>
      <dgm:spPr/>
      <dgm:t>
        <a:bodyPr/>
        <a:lstStyle/>
        <a:p>
          <a:endParaRPr lang="en-US"/>
        </a:p>
      </dgm:t>
    </dgm:pt>
    <dgm:pt modelId="{136F44E0-41D5-4EAA-A37D-0A7CBB0408AB}" type="sibTrans" cxnId="{34AE8C50-819E-4CB0-B4C2-2BBA8B649123}">
      <dgm:prSet/>
      <dgm:spPr/>
      <dgm:t>
        <a:bodyPr/>
        <a:lstStyle/>
        <a:p>
          <a:endParaRPr lang="en-US"/>
        </a:p>
      </dgm:t>
    </dgm:pt>
    <dgm:pt modelId="{9F2B01A9-383F-4AB9-A295-C4E22281905C}" type="pres">
      <dgm:prSet presAssocID="{486D99AD-E2A9-4962-A4BC-F53E21A0873D}" presName="linear" presStyleCnt="0">
        <dgm:presLayoutVars>
          <dgm:animLvl val="lvl"/>
          <dgm:resizeHandles val="exact"/>
        </dgm:presLayoutVars>
      </dgm:prSet>
      <dgm:spPr/>
    </dgm:pt>
    <dgm:pt modelId="{0292A9EC-CC19-4271-AAAD-914127D13F55}" type="pres">
      <dgm:prSet presAssocID="{0B2B6D53-44D5-4FC7-9EBA-AFA43911868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64300A39-B4CB-4CAD-AD0D-6DC874408E7A}" type="pres">
      <dgm:prSet presAssocID="{BC9EC478-A0C6-4D4D-BBDF-3F512374F36C}" presName="spacer" presStyleCnt="0"/>
      <dgm:spPr/>
    </dgm:pt>
    <dgm:pt modelId="{F104FACB-3D05-4C83-AB45-88062E6F88DA}" type="pres">
      <dgm:prSet presAssocID="{CFDB169F-17D9-48E5-8D5F-76C01A4D428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26992E4-969E-49B1-9C5D-0035C11C0E74}" type="pres">
      <dgm:prSet presAssocID="{8A74F734-1B71-4AE3-B661-50435518398D}" presName="spacer" presStyleCnt="0"/>
      <dgm:spPr/>
    </dgm:pt>
    <dgm:pt modelId="{FFF9C28F-3E49-4ED3-B70E-734256ED9F08}" type="pres">
      <dgm:prSet presAssocID="{EE5A8360-78E6-40E1-BB53-3915B1E3B95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B4F2A84-88F8-44E7-8158-3B9EF7EFC85D}" type="pres">
      <dgm:prSet presAssocID="{9B44A0D9-445C-45B0-8628-386651F458F9}" presName="spacer" presStyleCnt="0"/>
      <dgm:spPr/>
    </dgm:pt>
    <dgm:pt modelId="{AEF7F8F6-4D66-4F1F-A692-D3AD649C4BBF}" type="pres">
      <dgm:prSet presAssocID="{9AC9B9CF-3F7A-40B9-8F38-5E31503C1D9E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7096E22E-F0E8-4B97-A735-019EA791C877}" srcId="{486D99AD-E2A9-4962-A4BC-F53E21A0873D}" destId="{EE5A8360-78E6-40E1-BB53-3915B1E3B95F}" srcOrd="2" destOrd="0" parTransId="{F90620BA-07B6-431A-8081-2F2ABA06969A}" sibTransId="{9B44A0D9-445C-45B0-8628-386651F458F9}"/>
    <dgm:cxn modelId="{AFBB9362-36B5-465B-BB7E-C93B244FBC1F}" type="presOf" srcId="{CFDB169F-17D9-48E5-8D5F-76C01A4D428B}" destId="{F104FACB-3D05-4C83-AB45-88062E6F88DA}" srcOrd="0" destOrd="0" presId="urn:microsoft.com/office/officeart/2005/8/layout/vList2"/>
    <dgm:cxn modelId="{F6606869-9A35-4A7F-8888-C70610369D55}" srcId="{486D99AD-E2A9-4962-A4BC-F53E21A0873D}" destId="{CFDB169F-17D9-48E5-8D5F-76C01A4D428B}" srcOrd="1" destOrd="0" parTransId="{DDD2284F-E557-4C6F-A904-65CE84F9B5AF}" sibTransId="{8A74F734-1B71-4AE3-B661-50435518398D}"/>
    <dgm:cxn modelId="{796B364A-593C-4980-A9C8-8252918CB8E4}" type="presOf" srcId="{9AC9B9CF-3F7A-40B9-8F38-5E31503C1D9E}" destId="{AEF7F8F6-4D66-4F1F-A692-D3AD649C4BBF}" srcOrd="0" destOrd="0" presId="urn:microsoft.com/office/officeart/2005/8/layout/vList2"/>
    <dgm:cxn modelId="{34AE8C50-819E-4CB0-B4C2-2BBA8B649123}" srcId="{486D99AD-E2A9-4962-A4BC-F53E21A0873D}" destId="{9AC9B9CF-3F7A-40B9-8F38-5E31503C1D9E}" srcOrd="3" destOrd="0" parTransId="{90BA8E8A-7E64-4C86-A7B6-479BE27B73EA}" sibTransId="{136F44E0-41D5-4EAA-A37D-0A7CBB0408AB}"/>
    <dgm:cxn modelId="{FFA1907D-4929-4899-A3FD-E58663621E99}" type="presOf" srcId="{0B2B6D53-44D5-4FC7-9EBA-AFA439118689}" destId="{0292A9EC-CC19-4271-AAAD-914127D13F55}" srcOrd="0" destOrd="0" presId="urn:microsoft.com/office/officeart/2005/8/layout/vList2"/>
    <dgm:cxn modelId="{8461E5B3-F9F4-4DA4-99D7-D68CBC83CD62}" type="presOf" srcId="{EE5A8360-78E6-40E1-BB53-3915B1E3B95F}" destId="{FFF9C28F-3E49-4ED3-B70E-734256ED9F08}" srcOrd="0" destOrd="0" presId="urn:microsoft.com/office/officeart/2005/8/layout/vList2"/>
    <dgm:cxn modelId="{86EE91B7-59E8-4E1F-B3C7-FF9F435CEA26}" srcId="{486D99AD-E2A9-4962-A4BC-F53E21A0873D}" destId="{0B2B6D53-44D5-4FC7-9EBA-AFA439118689}" srcOrd="0" destOrd="0" parTransId="{52FFB55E-912A-4225-A8E5-400A90C9F168}" sibTransId="{BC9EC478-A0C6-4D4D-BBDF-3F512374F36C}"/>
    <dgm:cxn modelId="{FA2CB2F4-5504-4C47-A8AE-72CC6C6883A3}" type="presOf" srcId="{486D99AD-E2A9-4962-A4BC-F53E21A0873D}" destId="{9F2B01A9-383F-4AB9-A295-C4E22281905C}" srcOrd="0" destOrd="0" presId="urn:microsoft.com/office/officeart/2005/8/layout/vList2"/>
    <dgm:cxn modelId="{2DF3F591-0068-450A-AC3B-FE726B608AFE}" type="presParOf" srcId="{9F2B01A9-383F-4AB9-A295-C4E22281905C}" destId="{0292A9EC-CC19-4271-AAAD-914127D13F55}" srcOrd="0" destOrd="0" presId="urn:microsoft.com/office/officeart/2005/8/layout/vList2"/>
    <dgm:cxn modelId="{74B23177-8FDF-4B60-B3D2-4DAA7E5814C0}" type="presParOf" srcId="{9F2B01A9-383F-4AB9-A295-C4E22281905C}" destId="{64300A39-B4CB-4CAD-AD0D-6DC874408E7A}" srcOrd="1" destOrd="0" presId="urn:microsoft.com/office/officeart/2005/8/layout/vList2"/>
    <dgm:cxn modelId="{EEC699F0-87C8-4EEA-82A0-3D91C236264F}" type="presParOf" srcId="{9F2B01A9-383F-4AB9-A295-C4E22281905C}" destId="{F104FACB-3D05-4C83-AB45-88062E6F88DA}" srcOrd="2" destOrd="0" presId="urn:microsoft.com/office/officeart/2005/8/layout/vList2"/>
    <dgm:cxn modelId="{26170BE4-C3DB-4B5B-9486-87583BAADE20}" type="presParOf" srcId="{9F2B01A9-383F-4AB9-A295-C4E22281905C}" destId="{F26992E4-969E-49B1-9C5D-0035C11C0E74}" srcOrd="3" destOrd="0" presId="urn:microsoft.com/office/officeart/2005/8/layout/vList2"/>
    <dgm:cxn modelId="{DD9513FB-DE90-406A-ADA2-98BA061090B1}" type="presParOf" srcId="{9F2B01A9-383F-4AB9-A295-C4E22281905C}" destId="{FFF9C28F-3E49-4ED3-B70E-734256ED9F08}" srcOrd="4" destOrd="0" presId="urn:microsoft.com/office/officeart/2005/8/layout/vList2"/>
    <dgm:cxn modelId="{5D82607D-C971-417D-A8E8-16ADF8D87434}" type="presParOf" srcId="{9F2B01A9-383F-4AB9-A295-C4E22281905C}" destId="{DB4F2A84-88F8-44E7-8158-3B9EF7EFC85D}" srcOrd="5" destOrd="0" presId="urn:microsoft.com/office/officeart/2005/8/layout/vList2"/>
    <dgm:cxn modelId="{9F883DD3-F8AB-4F8F-8578-602B885354CE}" type="presParOf" srcId="{9F2B01A9-383F-4AB9-A295-C4E22281905C}" destId="{AEF7F8F6-4D66-4F1F-A692-D3AD649C4BB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486D99AD-E2A9-4962-A4BC-F53E21A0873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0B2B6D53-44D5-4FC7-9EBA-AFA439118689}">
      <dgm:prSet/>
      <dgm:spPr/>
      <dgm:t>
        <a:bodyPr/>
        <a:lstStyle/>
        <a:p>
          <a:pPr rtl="0"/>
          <a:r>
            <a:rPr lang="en-IE" b="1" dirty="0"/>
            <a:t>A</a:t>
          </a:r>
          <a:r>
            <a:rPr lang="en-IE" dirty="0"/>
            <a:t> -</a:t>
          </a:r>
          <a:r>
            <a:rPr lang="en-IE" dirty="0">
              <a:latin typeface="Avenir Next LT Pro"/>
            </a:rPr>
            <a:t> </a:t>
          </a:r>
          <a:r>
            <a:rPr lang="en-IE" dirty="0"/>
            <a:t>money that is given by shareholders or profits that is put back into the business </a:t>
          </a:r>
        </a:p>
      </dgm:t>
    </dgm:pt>
    <dgm:pt modelId="{52FFB55E-912A-4225-A8E5-400A90C9F168}" type="parTrans" cxnId="{86EE91B7-59E8-4E1F-B3C7-FF9F435CEA26}">
      <dgm:prSet/>
      <dgm:spPr/>
      <dgm:t>
        <a:bodyPr/>
        <a:lstStyle/>
        <a:p>
          <a:endParaRPr lang="en-US"/>
        </a:p>
      </dgm:t>
    </dgm:pt>
    <dgm:pt modelId="{BC9EC478-A0C6-4D4D-BBDF-3F512374F36C}" type="sibTrans" cxnId="{86EE91B7-59E8-4E1F-B3C7-FF9F435CEA26}">
      <dgm:prSet/>
      <dgm:spPr/>
      <dgm:t>
        <a:bodyPr/>
        <a:lstStyle/>
        <a:p>
          <a:endParaRPr lang="en-US"/>
        </a:p>
      </dgm:t>
    </dgm:pt>
    <dgm:pt modelId="{CFDB169F-17D9-48E5-8D5F-76C01A4D428B}">
      <dgm:prSet/>
      <dgm:spPr/>
      <dgm:t>
        <a:bodyPr/>
        <a:lstStyle/>
        <a:p>
          <a:pPr rtl="0"/>
          <a:endParaRPr lang="en-IE" dirty="0"/>
        </a:p>
      </dgm:t>
    </dgm:pt>
    <dgm:pt modelId="{DDD2284F-E557-4C6F-A904-65CE84F9B5AF}" type="parTrans" cxnId="{F6606869-9A35-4A7F-8888-C70610369D55}">
      <dgm:prSet/>
      <dgm:spPr/>
      <dgm:t>
        <a:bodyPr/>
        <a:lstStyle/>
        <a:p>
          <a:endParaRPr lang="en-US"/>
        </a:p>
      </dgm:t>
    </dgm:pt>
    <dgm:pt modelId="{8A74F734-1B71-4AE3-B661-50435518398D}" type="sibTrans" cxnId="{F6606869-9A35-4A7F-8888-C70610369D55}">
      <dgm:prSet/>
      <dgm:spPr/>
      <dgm:t>
        <a:bodyPr/>
        <a:lstStyle/>
        <a:p>
          <a:endParaRPr lang="en-US"/>
        </a:p>
      </dgm:t>
    </dgm:pt>
    <dgm:pt modelId="{EE5A8360-78E6-40E1-BB53-3915B1E3B95F}">
      <dgm:prSet/>
      <dgm:spPr/>
      <dgm:t>
        <a:bodyPr/>
        <a:lstStyle/>
        <a:p>
          <a:pPr rtl="0"/>
          <a:endParaRPr lang="en-IE" dirty="0"/>
        </a:p>
      </dgm:t>
    </dgm:pt>
    <dgm:pt modelId="{F90620BA-07B6-431A-8081-2F2ABA06969A}" type="parTrans" cxnId="{7096E22E-F0E8-4B97-A735-019EA791C877}">
      <dgm:prSet/>
      <dgm:spPr/>
      <dgm:t>
        <a:bodyPr/>
        <a:lstStyle/>
        <a:p>
          <a:endParaRPr lang="en-US"/>
        </a:p>
      </dgm:t>
    </dgm:pt>
    <dgm:pt modelId="{9B44A0D9-445C-45B0-8628-386651F458F9}" type="sibTrans" cxnId="{7096E22E-F0E8-4B97-A735-019EA791C877}">
      <dgm:prSet/>
      <dgm:spPr/>
      <dgm:t>
        <a:bodyPr/>
        <a:lstStyle/>
        <a:p>
          <a:endParaRPr lang="en-US"/>
        </a:p>
      </dgm:t>
    </dgm:pt>
    <dgm:pt modelId="{9AC9B9CF-3F7A-40B9-8F38-5E31503C1D9E}">
      <dgm:prSet/>
      <dgm:spPr/>
      <dgm:t>
        <a:bodyPr/>
        <a:lstStyle/>
        <a:p>
          <a:pPr rtl="0"/>
          <a:endParaRPr lang="en-IE" b="1" dirty="0"/>
        </a:p>
      </dgm:t>
    </dgm:pt>
    <dgm:pt modelId="{90BA8E8A-7E64-4C86-A7B6-479BE27B73EA}" type="parTrans" cxnId="{34AE8C50-819E-4CB0-B4C2-2BBA8B649123}">
      <dgm:prSet/>
      <dgm:spPr/>
      <dgm:t>
        <a:bodyPr/>
        <a:lstStyle/>
        <a:p>
          <a:endParaRPr lang="en-US"/>
        </a:p>
      </dgm:t>
    </dgm:pt>
    <dgm:pt modelId="{136F44E0-41D5-4EAA-A37D-0A7CBB0408AB}" type="sibTrans" cxnId="{34AE8C50-819E-4CB0-B4C2-2BBA8B649123}">
      <dgm:prSet/>
      <dgm:spPr/>
      <dgm:t>
        <a:bodyPr/>
        <a:lstStyle/>
        <a:p>
          <a:endParaRPr lang="en-US"/>
        </a:p>
      </dgm:t>
    </dgm:pt>
    <dgm:pt modelId="{9F2B01A9-383F-4AB9-A295-C4E22281905C}" type="pres">
      <dgm:prSet presAssocID="{486D99AD-E2A9-4962-A4BC-F53E21A0873D}" presName="linear" presStyleCnt="0">
        <dgm:presLayoutVars>
          <dgm:animLvl val="lvl"/>
          <dgm:resizeHandles val="exact"/>
        </dgm:presLayoutVars>
      </dgm:prSet>
      <dgm:spPr/>
    </dgm:pt>
    <dgm:pt modelId="{0292A9EC-CC19-4271-AAAD-914127D13F55}" type="pres">
      <dgm:prSet presAssocID="{0B2B6D53-44D5-4FC7-9EBA-AFA43911868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64300A39-B4CB-4CAD-AD0D-6DC874408E7A}" type="pres">
      <dgm:prSet presAssocID="{BC9EC478-A0C6-4D4D-BBDF-3F512374F36C}" presName="spacer" presStyleCnt="0"/>
      <dgm:spPr/>
    </dgm:pt>
    <dgm:pt modelId="{F104FACB-3D05-4C83-AB45-88062E6F88DA}" type="pres">
      <dgm:prSet presAssocID="{CFDB169F-17D9-48E5-8D5F-76C01A4D428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26992E4-969E-49B1-9C5D-0035C11C0E74}" type="pres">
      <dgm:prSet presAssocID="{8A74F734-1B71-4AE3-B661-50435518398D}" presName="spacer" presStyleCnt="0"/>
      <dgm:spPr/>
    </dgm:pt>
    <dgm:pt modelId="{FFF9C28F-3E49-4ED3-B70E-734256ED9F08}" type="pres">
      <dgm:prSet presAssocID="{EE5A8360-78E6-40E1-BB53-3915B1E3B95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B4F2A84-88F8-44E7-8158-3B9EF7EFC85D}" type="pres">
      <dgm:prSet presAssocID="{9B44A0D9-445C-45B0-8628-386651F458F9}" presName="spacer" presStyleCnt="0"/>
      <dgm:spPr/>
    </dgm:pt>
    <dgm:pt modelId="{AEF7F8F6-4D66-4F1F-A692-D3AD649C4BBF}" type="pres">
      <dgm:prSet presAssocID="{9AC9B9CF-3F7A-40B9-8F38-5E31503C1D9E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7096E22E-F0E8-4B97-A735-019EA791C877}" srcId="{486D99AD-E2A9-4962-A4BC-F53E21A0873D}" destId="{EE5A8360-78E6-40E1-BB53-3915B1E3B95F}" srcOrd="2" destOrd="0" parTransId="{F90620BA-07B6-431A-8081-2F2ABA06969A}" sibTransId="{9B44A0D9-445C-45B0-8628-386651F458F9}"/>
    <dgm:cxn modelId="{AFBB9362-36B5-465B-BB7E-C93B244FBC1F}" type="presOf" srcId="{CFDB169F-17D9-48E5-8D5F-76C01A4D428B}" destId="{F104FACB-3D05-4C83-AB45-88062E6F88DA}" srcOrd="0" destOrd="0" presId="urn:microsoft.com/office/officeart/2005/8/layout/vList2"/>
    <dgm:cxn modelId="{F6606869-9A35-4A7F-8888-C70610369D55}" srcId="{486D99AD-E2A9-4962-A4BC-F53E21A0873D}" destId="{CFDB169F-17D9-48E5-8D5F-76C01A4D428B}" srcOrd="1" destOrd="0" parTransId="{DDD2284F-E557-4C6F-A904-65CE84F9B5AF}" sibTransId="{8A74F734-1B71-4AE3-B661-50435518398D}"/>
    <dgm:cxn modelId="{796B364A-593C-4980-A9C8-8252918CB8E4}" type="presOf" srcId="{9AC9B9CF-3F7A-40B9-8F38-5E31503C1D9E}" destId="{AEF7F8F6-4D66-4F1F-A692-D3AD649C4BBF}" srcOrd="0" destOrd="0" presId="urn:microsoft.com/office/officeart/2005/8/layout/vList2"/>
    <dgm:cxn modelId="{34AE8C50-819E-4CB0-B4C2-2BBA8B649123}" srcId="{486D99AD-E2A9-4962-A4BC-F53E21A0873D}" destId="{9AC9B9CF-3F7A-40B9-8F38-5E31503C1D9E}" srcOrd="3" destOrd="0" parTransId="{90BA8E8A-7E64-4C86-A7B6-479BE27B73EA}" sibTransId="{136F44E0-41D5-4EAA-A37D-0A7CBB0408AB}"/>
    <dgm:cxn modelId="{FFA1907D-4929-4899-A3FD-E58663621E99}" type="presOf" srcId="{0B2B6D53-44D5-4FC7-9EBA-AFA439118689}" destId="{0292A9EC-CC19-4271-AAAD-914127D13F55}" srcOrd="0" destOrd="0" presId="urn:microsoft.com/office/officeart/2005/8/layout/vList2"/>
    <dgm:cxn modelId="{8461E5B3-F9F4-4DA4-99D7-D68CBC83CD62}" type="presOf" srcId="{EE5A8360-78E6-40E1-BB53-3915B1E3B95F}" destId="{FFF9C28F-3E49-4ED3-B70E-734256ED9F08}" srcOrd="0" destOrd="0" presId="urn:microsoft.com/office/officeart/2005/8/layout/vList2"/>
    <dgm:cxn modelId="{86EE91B7-59E8-4E1F-B3C7-FF9F435CEA26}" srcId="{486D99AD-E2A9-4962-A4BC-F53E21A0873D}" destId="{0B2B6D53-44D5-4FC7-9EBA-AFA439118689}" srcOrd="0" destOrd="0" parTransId="{52FFB55E-912A-4225-A8E5-400A90C9F168}" sibTransId="{BC9EC478-A0C6-4D4D-BBDF-3F512374F36C}"/>
    <dgm:cxn modelId="{FA2CB2F4-5504-4C47-A8AE-72CC6C6883A3}" type="presOf" srcId="{486D99AD-E2A9-4962-A4BC-F53E21A0873D}" destId="{9F2B01A9-383F-4AB9-A295-C4E22281905C}" srcOrd="0" destOrd="0" presId="urn:microsoft.com/office/officeart/2005/8/layout/vList2"/>
    <dgm:cxn modelId="{2DF3F591-0068-450A-AC3B-FE726B608AFE}" type="presParOf" srcId="{9F2B01A9-383F-4AB9-A295-C4E22281905C}" destId="{0292A9EC-CC19-4271-AAAD-914127D13F55}" srcOrd="0" destOrd="0" presId="urn:microsoft.com/office/officeart/2005/8/layout/vList2"/>
    <dgm:cxn modelId="{74B23177-8FDF-4B60-B3D2-4DAA7E5814C0}" type="presParOf" srcId="{9F2B01A9-383F-4AB9-A295-C4E22281905C}" destId="{64300A39-B4CB-4CAD-AD0D-6DC874408E7A}" srcOrd="1" destOrd="0" presId="urn:microsoft.com/office/officeart/2005/8/layout/vList2"/>
    <dgm:cxn modelId="{EEC699F0-87C8-4EEA-82A0-3D91C236264F}" type="presParOf" srcId="{9F2B01A9-383F-4AB9-A295-C4E22281905C}" destId="{F104FACB-3D05-4C83-AB45-88062E6F88DA}" srcOrd="2" destOrd="0" presId="urn:microsoft.com/office/officeart/2005/8/layout/vList2"/>
    <dgm:cxn modelId="{26170BE4-C3DB-4B5B-9486-87583BAADE20}" type="presParOf" srcId="{9F2B01A9-383F-4AB9-A295-C4E22281905C}" destId="{F26992E4-969E-49B1-9C5D-0035C11C0E74}" srcOrd="3" destOrd="0" presId="urn:microsoft.com/office/officeart/2005/8/layout/vList2"/>
    <dgm:cxn modelId="{DD9513FB-DE90-406A-ADA2-98BA061090B1}" type="presParOf" srcId="{9F2B01A9-383F-4AB9-A295-C4E22281905C}" destId="{FFF9C28F-3E49-4ED3-B70E-734256ED9F08}" srcOrd="4" destOrd="0" presId="urn:microsoft.com/office/officeart/2005/8/layout/vList2"/>
    <dgm:cxn modelId="{5D82607D-C971-417D-A8E8-16ADF8D87434}" type="presParOf" srcId="{9F2B01A9-383F-4AB9-A295-C4E22281905C}" destId="{DB4F2A84-88F8-44E7-8158-3B9EF7EFC85D}" srcOrd="5" destOrd="0" presId="urn:microsoft.com/office/officeart/2005/8/layout/vList2"/>
    <dgm:cxn modelId="{9F883DD3-F8AB-4F8F-8578-602B885354CE}" type="presParOf" srcId="{9F2B01A9-383F-4AB9-A295-C4E22281905C}" destId="{AEF7F8F6-4D66-4F1F-A692-D3AD649C4BB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486D99AD-E2A9-4962-A4BC-F53E21A0873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0B2B6D53-44D5-4FC7-9EBA-AFA439118689}">
      <dgm:prSet/>
      <dgm:spPr/>
      <dgm:t>
        <a:bodyPr/>
        <a:lstStyle/>
        <a:p>
          <a:pPr rtl="0"/>
          <a:r>
            <a:rPr lang="en-IE" b="1" dirty="0"/>
            <a:t>A</a:t>
          </a:r>
          <a:r>
            <a:rPr lang="en-IE" dirty="0"/>
            <a:t> -</a:t>
          </a:r>
          <a:r>
            <a:rPr lang="en-IE" dirty="0">
              <a:latin typeface="Avenir Next LT Pro"/>
            </a:rPr>
            <a:t> </a:t>
          </a:r>
          <a:r>
            <a:rPr lang="en-IE" dirty="0"/>
            <a:t>money that is given by shareholders or profits that is put back into the business </a:t>
          </a:r>
        </a:p>
      </dgm:t>
    </dgm:pt>
    <dgm:pt modelId="{52FFB55E-912A-4225-A8E5-400A90C9F168}" type="parTrans" cxnId="{86EE91B7-59E8-4E1F-B3C7-FF9F435CEA26}">
      <dgm:prSet/>
      <dgm:spPr/>
      <dgm:t>
        <a:bodyPr/>
        <a:lstStyle/>
        <a:p>
          <a:endParaRPr lang="en-US"/>
        </a:p>
      </dgm:t>
    </dgm:pt>
    <dgm:pt modelId="{BC9EC478-A0C6-4D4D-BBDF-3F512374F36C}" type="sibTrans" cxnId="{86EE91B7-59E8-4E1F-B3C7-FF9F435CEA26}">
      <dgm:prSet/>
      <dgm:spPr/>
      <dgm:t>
        <a:bodyPr/>
        <a:lstStyle/>
        <a:p>
          <a:endParaRPr lang="en-US"/>
        </a:p>
      </dgm:t>
    </dgm:pt>
    <dgm:pt modelId="{CFDB169F-17D9-48E5-8D5F-76C01A4D428B}">
      <dgm:prSet/>
      <dgm:spPr/>
      <dgm:t>
        <a:bodyPr/>
        <a:lstStyle/>
        <a:p>
          <a:pPr rtl="0"/>
          <a:r>
            <a:rPr lang="en-IE" b="1" dirty="0">
              <a:latin typeface="Avenir Next LT Pro"/>
            </a:rPr>
            <a:t>B </a:t>
          </a:r>
          <a:r>
            <a:rPr lang="en-IE" dirty="0">
              <a:latin typeface="Avenir Next LT Pro"/>
            </a:rPr>
            <a:t>- money</a:t>
          </a:r>
          <a:r>
            <a:rPr lang="en-IE" dirty="0"/>
            <a:t> that the business raises from borrowing such as loans</a:t>
          </a:r>
          <a:endParaRPr lang="en-US" dirty="0"/>
        </a:p>
      </dgm:t>
    </dgm:pt>
    <dgm:pt modelId="{DDD2284F-E557-4C6F-A904-65CE84F9B5AF}" type="parTrans" cxnId="{F6606869-9A35-4A7F-8888-C70610369D55}">
      <dgm:prSet/>
      <dgm:spPr/>
      <dgm:t>
        <a:bodyPr/>
        <a:lstStyle/>
        <a:p>
          <a:endParaRPr lang="en-US"/>
        </a:p>
      </dgm:t>
    </dgm:pt>
    <dgm:pt modelId="{8A74F734-1B71-4AE3-B661-50435518398D}" type="sibTrans" cxnId="{F6606869-9A35-4A7F-8888-C70610369D55}">
      <dgm:prSet/>
      <dgm:spPr/>
      <dgm:t>
        <a:bodyPr/>
        <a:lstStyle/>
        <a:p>
          <a:endParaRPr lang="en-US"/>
        </a:p>
      </dgm:t>
    </dgm:pt>
    <dgm:pt modelId="{EE5A8360-78E6-40E1-BB53-3915B1E3B95F}">
      <dgm:prSet/>
      <dgm:spPr/>
      <dgm:t>
        <a:bodyPr/>
        <a:lstStyle/>
        <a:p>
          <a:pPr rtl="0"/>
          <a:r>
            <a:rPr lang="en-IE" b="1" dirty="0">
              <a:latin typeface="Avenir Next LT Pro"/>
            </a:rPr>
            <a:t>C </a:t>
          </a:r>
          <a:r>
            <a:rPr lang="en-IE" dirty="0">
              <a:latin typeface="Avenir Next LT Pro"/>
            </a:rPr>
            <a:t>- the</a:t>
          </a:r>
          <a:r>
            <a:rPr lang="en-IE" dirty="0"/>
            <a:t> amount of finance a company can raise through the issue of shares</a:t>
          </a:r>
          <a:endParaRPr lang="en-US" dirty="0"/>
        </a:p>
      </dgm:t>
    </dgm:pt>
    <dgm:pt modelId="{F90620BA-07B6-431A-8081-2F2ABA06969A}" type="parTrans" cxnId="{7096E22E-F0E8-4B97-A735-019EA791C877}">
      <dgm:prSet/>
      <dgm:spPr/>
      <dgm:t>
        <a:bodyPr/>
        <a:lstStyle/>
        <a:p>
          <a:endParaRPr lang="en-US"/>
        </a:p>
      </dgm:t>
    </dgm:pt>
    <dgm:pt modelId="{9B44A0D9-445C-45B0-8628-386651F458F9}" type="sibTrans" cxnId="{7096E22E-F0E8-4B97-A735-019EA791C877}">
      <dgm:prSet/>
      <dgm:spPr/>
      <dgm:t>
        <a:bodyPr/>
        <a:lstStyle/>
        <a:p>
          <a:endParaRPr lang="en-US"/>
        </a:p>
      </dgm:t>
    </dgm:pt>
    <dgm:pt modelId="{9AC9B9CF-3F7A-40B9-8F38-5E31503C1D9E}">
      <dgm:prSet/>
      <dgm:spPr/>
      <dgm:t>
        <a:bodyPr/>
        <a:lstStyle/>
        <a:p>
          <a:pPr rtl="0"/>
          <a:r>
            <a:rPr lang="en-IE" b="1" dirty="0"/>
            <a:t>D </a:t>
          </a:r>
          <a:r>
            <a:rPr lang="en-IE" b="1" dirty="0">
              <a:latin typeface="Avenir Next LT Pro"/>
            </a:rPr>
            <a:t>– </a:t>
          </a:r>
          <a:r>
            <a:rPr lang="en-IE" dirty="0"/>
            <a:t> </a:t>
          </a:r>
          <a:r>
            <a:rPr lang="en-IE" dirty="0">
              <a:latin typeface="Avenir Next LT Pro"/>
            </a:rPr>
            <a:t>the</a:t>
          </a:r>
          <a:r>
            <a:rPr lang="en-IE" dirty="0"/>
            <a:t> amount of fiancé that the company has risen form issuing shares</a:t>
          </a:r>
          <a:endParaRPr lang="en-US" dirty="0"/>
        </a:p>
      </dgm:t>
    </dgm:pt>
    <dgm:pt modelId="{90BA8E8A-7E64-4C86-A7B6-479BE27B73EA}" type="parTrans" cxnId="{34AE8C50-819E-4CB0-B4C2-2BBA8B649123}">
      <dgm:prSet/>
      <dgm:spPr/>
      <dgm:t>
        <a:bodyPr/>
        <a:lstStyle/>
        <a:p>
          <a:endParaRPr lang="en-US"/>
        </a:p>
      </dgm:t>
    </dgm:pt>
    <dgm:pt modelId="{136F44E0-41D5-4EAA-A37D-0A7CBB0408AB}" type="sibTrans" cxnId="{34AE8C50-819E-4CB0-B4C2-2BBA8B649123}">
      <dgm:prSet/>
      <dgm:spPr/>
      <dgm:t>
        <a:bodyPr/>
        <a:lstStyle/>
        <a:p>
          <a:endParaRPr lang="en-US"/>
        </a:p>
      </dgm:t>
    </dgm:pt>
    <dgm:pt modelId="{9F2B01A9-383F-4AB9-A295-C4E22281905C}" type="pres">
      <dgm:prSet presAssocID="{486D99AD-E2A9-4962-A4BC-F53E21A0873D}" presName="linear" presStyleCnt="0">
        <dgm:presLayoutVars>
          <dgm:animLvl val="lvl"/>
          <dgm:resizeHandles val="exact"/>
        </dgm:presLayoutVars>
      </dgm:prSet>
      <dgm:spPr/>
    </dgm:pt>
    <dgm:pt modelId="{0292A9EC-CC19-4271-AAAD-914127D13F55}" type="pres">
      <dgm:prSet presAssocID="{0B2B6D53-44D5-4FC7-9EBA-AFA43911868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64300A39-B4CB-4CAD-AD0D-6DC874408E7A}" type="pres">
      <dgm:prSet presAssocID="{BC9EC478-A0C6-4D4D-BBDF-3F512374F36C}" presName="spacer" presStyleCnt="0"/>
      <dgm:spPr/>
    </dgm:pt>
    <dgm:pt modelId="{F104FACB-3D05-4C83-AB45-88062E6F88DA}" type="pres">
      <dgm:prSet presAssocID="{CFDB169F-17D9-48E5-8D5F-76C01A4D428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26992E4-969E-49B1-9C5D-0035C11C0E74}" type="pres">
      <dgm:prSet presAssocID="{8A74F734-1B71-4AE3-B661-50435518398D}" presName="spacer" presStyleCnt="0"/>
      <dgm:spPr/>
    </dgm:pt>
    <dgm:pt modelId="{FFF9C28F-3E49-4ED3-B70E-734256ED9F08}" type="pres">
      <dgm:prSet presAssocID="{EE5A8360-78E6-40E1-BB53-3915B1E3B95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B4F2A84-88F8-44E7-8158-3B9EF7EFC85D}" type="pres">
      <dgm:prSet presAssocID="{9B44A0D9-445C-45B0-8628-386651F458F9}" presName="spacer" presStyleCnt="0"/>
      <dgm:spPr/>
    </dgm:pt>
    <dgm:pt modelId="{AEF7F8F6-4D66-4F1F-A692-D3AD649C4BBF}" type="pres">
      <dgm:prSet presAssocID="{9AC9B9CF-3F7A-40B9-8F38-5E31503C1D9E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7096E22E-F0E8-4B97-A735-019EA791C877}" srcId="{486D99AD-E2A9-4962-A4BC-F53E21A0873D}" destId="{EE5A8360-78E6-40E1-BB53-3915B1E3B95F}" srcOrd="2" destOrd="0" parTransId="{F90620BA-07B6-431A-8081-2F2ABA06969A}" sibTransId="{9B44A0D9-445C-45B0-8628-386651F458F9}"/>
    <dgm:cxn modelId="{AFBB9362-36B5-465B-BB7E-C93B244FBC1F}" type="presOf" srcId="{CFDB169F-17D9-48E5-8D5F-76C01A4D428B}" destId="{F104FACB-3D05-4C83-AB45-88062E6F88DA}" srcOrd="0" destOrd="0" presId="urn:microsoft.com/office/officeart/2005/8/layout/vList2"/>
    <dgm:cxn modelId="{F6606869-9A35-4A7F-8888-C70610369D55}" srcId="{486D99AD-E2A9-4962-A4BC-F53E21A0873D}" destId="{CFDB169F-17D9-48E5-8D5F-76C01A4D428B}" srcOrd="1" destOrd="0" parTransId="{DDD2284F-E557-4C6F-A904-65CE84F9B5AF}" sibTransId="{8A74F734-1B71-4AE3-B661-50435518398D}"/>
    <dgm:cxn modelId="{796B364A-593C-4980-A9C8-8252918CB8E4}" type="presOf" srcId="{9AC9B9CF-3F7A-40B9-8F38-5E31503C1D9E}" destId="{AEF7F8F6-4D66-4F1F-A692-D3AD649C4BBF}" srcOrd="0" destOrd="0" presId="urn:microsoft.com/office/officeart/2005/8/layout/vList2"/>
    <dgm:cxn modelId="{34AE8C50-819E-4CB0-B4C2-2BBA8B649123}" srcId="{486D99AD-E2A9-4962-A4BC-F53E21A0873D}" destId="{9AC9B9CF-3F7A-40B9-8F38-5E31503C1D9E}" srcOrd="3" destOrd="0" parTransId="{90BA8E8A-7E64-4C86-A7B6-479BE27B73EA}" sibTransId="{136F44E0-41D5-4EAA-A37D-0A7CBB0408AB}"/>
    <dgm:cxn modelId="{FFA1907D-4929-4899-A3FD-E58663621E99}" type="presOf" srcId="{0B2B6D53-44D5-4FC7-9EBA-AFA439118689}" destId="{0292A9EC-CC19-4271-AAAD-914127D13F55}" srcOrd="0" destOrd="0" presId="urn:microsoft.com/office/officeart/2005/8/layout/vList2"/>
    <dgm:cxn modelId="{8461E5B3-F9F4-4DA4-99D7-D68CBC83CD62}" type="presOf" srcId="{EE5A8360-78E6-40E1-BB53-3915B1E3B95F}" destId="{FFF9C28F-3E49-4ED3-B70E-734256ED9F08}" srcOrd="0" destOrd="0" presId="urn:microsoft.com/office/officeart/2005/8/layout/vList2"/>
    <dgm:cxn modelId="{86EE91B7-59E8-4E1F-B3C7-FF9F435CEA26}" srcId="{486D99AD-E2A9-4962-A4BC-F53E21A0873D}" destId="{0B2B6D53-44D5-4FC7-9EBA-AFA439118689}" srcOrd="0" destOrd="0" parTransId="{52FFB55E-912A-4225-A8E5-400A90C9F168}" sibTransId="{BC9EC478-A0C6-4D4D-BBDF-3F512374F36C}"/>
    <dgm:cxn modelId="{FA2CB2F4-5504-4C47-A8AE-72CC6C6883A3}" type="presOf" srcId="{486D99AD-E2A9-4962-A4BC-F53E21A0873D}" destId="{9F2B01A9-383F-4AB9-A295-C4E22281905C}" srcOrd="0" destOrd="0" presId="urn:microsoft.com/office/officeart/2005/8/layout/vList2"/>
    <dgm:cxn modelId="{2DF3F591-0068-450A-AC3B-FE726B608AFE}" type="presParOf" srcId="{9F2B01A9-383F-4AB9-A295-C4E22281905C}" destId="{0292A9EC-CC19-4271-AAAD-914127D13F55}" srcOrd="0" destOrd="0" presId="urn:microsoft.com/office/officeart/2005/8/layout/vList2"/>
    <dgm:cxn modelId="{74B23177-8FDF-4B60-B3D2-4DAA7E5814C0}" type="presParOf" srcId="{9F2B01A9-383F-4AB9-A295-C4E22281905C}" destId="{64300A39-B4CB-4CAD-AD0D-6DC874408E7A}" srcOrd="1" destOrd="0" presId="urn:microsoft.com/office/officeart/2005/8/layout/vList2"/>
    <dgm:cxn modelId="{EEC699F0-87C8-4EEA-82A0-3D91C236264F}" type="presParOf" srcId="{9F2B01A9-383F-4AB9-A295-C4E22281905C}" destId="{F104FACB-3D05-4C83-AB45-88062E6F88DA}" srcOrd="2" destOrd="0" presId="urn:microsoft.com/office/officeart/2005/8/layout/vList2"/>
    <dgm:cxn modelId="{26170BE4-C3DB-4B5B-9486-87583BAADE20}" type="presParOf" srcId="{9F2B01A9-383F-4AB9-A295-C4E22281905C}" destId="{F26992E4-969E-49B1-9C5D-0035C11C0E74}" srcOrd="3" destOrd="0" presId="urn:microsoft.com/office/officeart/2005/8/layout/vList2"/>
    <dgm:cxn modelId="{DD9513FB-DE90-406A-ADA2-98BA061090B1}" type="presParOf" srcId="{9F2B01A9-383F-4AB9-A295-C4E22281905C}" destId="{FFF9C28F-3E49-4ED3-B70E-734256ED9F08}" srcOrd="4" destOrd="0" presId="urn:microsoft.com/office/officeart/2005/8/layout/vList2"/>
    <dgm:cxn modelId="{5D82607D-C971-417D-A8E8-16ADF8D87434}" type="presParOf" srcId="{9F2B01A9-383F-4AB9-A295-C4E22281905C}" destId="{DB4F2A84-88F8-44E7-8158-3B9EF7EFC85D}" srcOrd="5" destOrd="0" presId="urn:microsoft.com/office/officeart/2005/8/layout/vList2"/>
    <dgm:cxn modelId="{9F883DD3-F8AB-4F8F-8578-602B885354CE}" type="presParOf" srcId="{9F2B01A9-383F-4AB9-A295-C4E22281905C}" destId="{AEF7F8F6-4D66-4F1F-A692-D3AD649C4BB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486D99AD-E2A9-4962-A4BC-F53E21A0873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0B2B6D53-44D5-4FC7-9EBA-AFA439118689}">
      <dgm:prSet/>
      <dgm:spPr/>
      <dgm:t>
        <a:bodyPr/>
        <a:lstStyle/>
        <a:p>
          <a:pPr rtl="0"/>
          <a:endParaRPr lang="en-IE" b="0" i="0" u="none" strike="noStrike" cap="none" baseline="0" noProof="0" dirty="0">
            <a:solidFill>
              <a:srgbClr val="010000"/>
            </a:solidFill>
            <a:latin typeface="Avenir Next LT Pro"/>
          </a:endParaRPr>
        </a:p>
      </dgm:t>
    </dgm:pt>
    <dgm:pt modelId="{52FFB55E-912A-4225-A8E5-400A90C9F168}" type="parTrans" cxnId="{86EE91B7-59E8-4E1F-B3C7-FF9F435CEA26}">
      <dgm:prSet/>
      <dgm:spPr/>
      <dgm:t>
        <a:bodyPr/>
        <a:lstStyle/>
        <a:p>
          <a:endParaRPr lang="en-US"/>
        </a:p>
      </dgm:t>
    </dgm:pt>
    <dgm:pt modelId="{BC9EC478-A0C6-4D4D-BBDF-3F512374F36C}" type="sibTrans" cxnId="{86EE91B7-59E8-4E1F-B3C7-FF9F435CEA26}">
      <dgm:prSet/>
      <dgm:spPr/>
      <dgm:t>
        <a:bodyPr/>
        <a:lstStyle/>
        <a:p>
          <a:endParaRPr lang="en-US"/>
        </a:p>
      </dgm:t>
    </dgm:pt>
    <dgm:pt modelId="{CFDB169F-17D9-48E5-8D5F-76C01A4D428B}">
      <dgm:prSet/>
      <dgm:spPr/>
      <dgm:t>
        <a:bodyPr/>
        <a:lstStyle/>
        <a:p>
          <a:pPr rtl="0"/>
          <a:r>
            <a:rPr lang="en-IE" b="1" dirty="0">
              <a:latin typeface="Avenir Next LT Pro"/>
            </a:rPr>
            <a:t>B </a:t>
          </a:r>
          <a:r>
            <a:rPr lang="en-IE" dirty="0">
              <a:latin typeface="Avenir Next LT Pro"/>
            </a:rPr>
            <a:t>- money</a:t>
          </a:r>
          <a:r>
            <a:rPr lang="en-IE" dirty="0"/>
            <a:t> that the business raises from borrowing such as loans</a:t>
          </a:r>
          <a:endParaRPr lang="en-US" dirty="0"/>
        </a:p>
      </dgm:t>
    </dgm:pt>
    <dgm:pt modelId="{DDD2284F-E557-4C6F-A904-65CE84F9B5AF}" type="parTrans" cxnId="{F6606869-9A35-4A7F-8888-C70610369D55}">
      <dgm:prSet/>
      <dgm:spPr/>
      <dgm:t>
        <a:bodyPr/>
        <a:lstStyle/>
        <a:p>
          <a:endParaRPr lang="en-US"/>
        </a:p>
      </dgm:t>
    </dgm:pt>
    <dgm:pt modelId="{8A74F734-1B71-4AE3-B661-50435518398D}" type="sibTrans" cxnId="{F6606869-9A35-4A7F-8888-C70610369D55}">
      <dgm:prSet/>
      <dgm:spPr/>
      <dgm:t>
        <a:bodyPr/>
        <a:lstStyle/>
        <a:p>
          <a:endParaRPr lang="en-US"/>
        </a:p>
      </dgm:t>
    </dgm:pt>
    <dgm:pt modelId="{EE5A8360-78E6-40E1-BB53-3915B1E3B95F}">
      <dgm:prSet/>
      <dgm:spPr/>
      <dgm:t>
        <a:bodyPr/>
        <a:lstStyle/>
        <a:p>
          <a:pPr rtl="0"/>
          <a:endParaRPr lang="en-IE" dirty="0"/>
        </a:p>
      </dgm:t>
    </dgm:pt>
    <dgm:pt modelId="{F90620BA-07B6-431A-8081-2F2ABA06969A}" type="parTrans" cxnId="{7096E22E-F0E8-4B97-A735-019EA791C877}">
      <dgm:prSet/>
      <dgm:spPr/>
      <dgm:t>
        <a:bodyPr/>
        <a:lstStyle/>
        <a:p>
          <a:endParaRPr lang="en-US"/>
        </a:p>
      </dgm:t>
    </dgm:pt>
    <dgm:pt modelId="{9B44A0D9-445C-45B0-8628-386651F458F9}" type="sibTrans" cxnId="{7096E22E-F0E8-4B97-A735-019EA791C877}">
      <dgm:prSet/>
      <dgm:spPr/>
      <dgm:t>
        <a:bodyPr/>
        <a:lstStyle/>
        <a:p>
          <a:endParaRPr lang="en-US"/>
        </a:p>
      </dgm:t>
    </dgm:pt>
    <dgm:pt modelId="{9AC9B9CF-3F7A-40B9-8F38-5E31503C1D9E}">
      <dgm:prSet/>
      <dgm:spPr/>
      <dgm:t>
        <a:bodyPr/>
        <a:lstStyle/>
        <a:p>
          <a:pPr rtl="0"/>
          <a:endParaRPr lang="en-IE" dirty="0"/>
        </a:p>
      </dgm:t>
    </dgm:pt>
    <dgm:pt modelId="{90BA8E8A-7E64-4C86-A7B6-479BE27B73EA}" type="parTrans" cxnId="{34AE8C50-819E-4CB0-B4C2-2BBA8B649123}">
      <dgm:prSet/>
      <dgm:spPr/>
      <dgm:t>
        <a:bodyPr/>
        <a:lstStyle/>
        <a:p>
          <a:endParaRPr lang="en-US"/>
        </a:p>
      </dgm:t>
    </dgm:pt>
    <dgm:pt modelId="{136F44E0-41D5-4EAA-A37D-0A7CBB0408AB}" type="sibTrans" cxnId="{34AE8C50-819E-4CB0-B4C2-2BBA8B649123}">
      <dgm:prSet/>
      <dgm:spPr/>
      <dgm:t>
        <a:bodyPr/>
        <a:lstStyle/>
        <a:p>
          <a:endParaRPr lang="en-US"/>
        </a:p>
      </dgm:t>
    </dgm:pt>
    <dgm:pt modelId="{9F2B01A9-383F-4AB9-A295-C4E22281905C}" type="pres">
      <dgm:prSet presAssocID="{486D99AD-E2A9-4962-A4BC-F53E21A0873D}" presName="linear" presStyleCnt="0">
        <dgm:presLayoutVars>
          <dgm:animLvl val="lvl"/>
          <dgm:resizeHandles val="exact"/>
        </dgm:presLayoutVars>
      </dgm:prSet>
      <dgm:spPr/>
    </dgm:pt>
    <dgm:pt modelId="{0292A9EC-CC19-4271-AAAD-914127D13F55}" type="pres">
      <dgm:prSet presAssocID="{0B2B6D53-44D5-4FC7-9EBA-AFA43911868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64300A39-B4CB-4CAD-AD0D-6DC874408E7A}" type="pres">
      <dgm:prSet presAssocID="{BC9EC478-A0C6-4D4D-BBDF-3F512374F36C}" presName="spacer" presStyleCnt="0"/>
      <dgm:spPr/>
    </dgm:pt>
    <dgm:pt modelId="{F104FACB-3D05-4C83-AB45-88062E6F88DA}" type="pres">
      <dgm:prSet presAssocID="{CFDB169F-17D9-48E5-8D5F-76C01A4D428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26992E4-969E-49B1-9C5D-0035C11C0E74}" type="pres">
      <dgm:prSet presAssocID="{8A74F734-1B71-4AE3-B661-50435518398D}" presName="spacer" presStyleCnt="0"/>
      <dgm:spPr/>
    </dgm:pt>
    <dgm:pt modelId="{FFF9C28F-3E49-4ED3-B70E-734256ED9F08}" type="pres">
      <dgm:prSet presAssocID="{EE5A8360-78E6-40E1-BB53-3915B1E3B95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B4F2A84-88F8-44E7-8158-3B9EF7EFC85D}" type="pres">
      <dgm:prSet presAssocID="{9B44A0D9-445C-45B0-8628-386651F458F9}" presName="spacer" presStyleCnt="0"/>
      <dgm:spPr/>
    </dgm:pt>
    <dgm:pt modelId="{AEF7F8F6-4D66-4F1F-A692-D3AD649C4BBF}" type="pres">
      <dgm:prSet presAssocID="{9AC9B9CF-3F7A-40B9-8F38-5E31503C1D9E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7096E22E-F0E8-4B97-A735-019EA791C877}" srcId="{486D99AD-E2A9-4962-A4BC-F53E21A0873D}" destId="{EE5A8360-78E6-40E1-BB53-3915B1E3B95F}" srcOrd="2" destOrd="0" parTransId="{F90620BA-07B6-431A-8081-2F2ABA06969A}" sibTransId="{9B44A0D9-445C-45B0-8628-386651F458F9}"/>
    <dgm:cxn modelId="{AFBB9362-36B5-465B-BB7E-C93B244FBC1F}" type="presOf" srcId="{CFDB169F-17D9-48E5-8D5F-76C01A4D428B}" destId="{F104FACB-3D05-4C83-AB45-88062E6F88DA}" srcOrd="0" destOrd="0" presId="urn:microsoft.com/office/officeart/2005/8/layout/vList2"/>
    <dgm:cxn modelId="{F6606869-9A35-4A7F-8888-C70610369D55}" srcId="{486D99AD-E2A9-4962-A4BC-F53E21A0873D}" destId="{CFDB169F-17D9-48E5-8D5F-76C01A4D428B}" srcOrd="1" destOrd="0" parTransId="{DDD2284F-E557-4C6F-A904-65CE84F9B5AF}" sibTransId="{8A74F734-1B71-4AE3-B661-50435518398D}"/>
    <dgm:cxn modelId="{796B364A-593C-4980-A9C8-8252918CB8E4}" type="presOf" srcId="{9AC9B9CF-3F7A-40B9-8F38-5E31503C1D9E}" destId="{AEF7F8F6-4D66-4F1F-A692-D3AD649C4BBF}" srcOrd="0" destOrd="0" presId="urn:microsoft.com/office/officeart/2005/8/layout/vList2"/>
    <dgm:cxn modelId="{34AE8C50-819E-4CB0-B4C2-2BBA8B649123}" srcId="{486D99AD-E2A9-4962-A4BC-F53E21A0873D}" destId="{9AC9B9CF-3F7A-40B9-8F38-5E31503C1D9E}" srcOrd="3" destOrd="0" parTransId="{90BA8E8A-7E64-4C86-A7B6-479BE27B73EA}" sibTransId="{136F44E0-41D5-4EAA-A37D-0A7CBB0408AB}"/>
    <dgm:cxn modelId="{FFA1907D-4929-4899-A3FD-E58663621E99}" type="presOf" srcId="{0B2B6D53-44D5-4FC7-9EBA-AFA439118689}" destId="{0292A9EC-CC19-4271-AAAD-914127D13F55}" srcOrd="0" destOrd="0" presId="urn:microsoft.com/office/officeart/2005/8/layout/vList2"/>
    <dgm:cxn modelId="{8461E5B3-F9F4-4DA4-99D7-D68CBC83CD62}" type="presOf" srcId="{EE5A8360-78E6-40E1-BB53-3915B1E3B95F}" destId="{FFF9C28F-3E49-4ED3-B70E-734256ED9F08}" srcOrd="0" destOrd="0" presId="urn:microsoft.com/office/officeart/2005/8/layout/vList2"/>
    <dgm:cxn modelId="{86EE91B7-59E8-4E1F-B3C7-FF9F435CEA26}" srcId="{486D99AD-E2A9-4962-A4BC-F53E21A0873D}" destId="{0B2B6D53-44D5-4FC7-9EBA-AFA439118689}" srcOrd="0" destOrd="0" parTransId="{52FFB55E-912A-4225-A8E5-400A90C9F168}" sibTransId="{BC9EC478-A0C6-4D4D-BBDF-3F512374F36C}"/>
    <dgm:cxn modelId="{FA2CB2F4-5504-4C47-A8AE-72CC6C6883A3}" type="presOf" srcId="{486D99AD-E2A9-4962-A4BC-F53E21A0873D}" destId="{9F2B01A9-383F-4AB9-A295-C4E22281905C}" srcOrd="0" destOrd="0" presId="urn:microsoft.com/office/officeart/2005/8/layout/vList2"/>
    <dgm:cxn modelId="{2DF3F591-0068-450A-AC3B-FE726B608AFE}" type="presParOf" srcId="{9F2B01A9-383F-4AB9-A295-C4E22281905C}" destId="{0292A9EC-CC19-4271-AAAD-914127D13F55}" srcOrd="0" destOrd="0" presId="urn:microsoft.com/office/officeart/2005/8/layout/vList2"/>
    <dgm:cxn modelId="{74B23177-8FDF-4B60-B3D2-4DAA7E5814C0}" type="presParOf" srcId="{9F2B01A9-383F-4AB9-A295-C4E22281905C}" destId="{64300A39-B4CB-4CAD-AD0D-6DC874408E7A}" srcOrd="1" destOrd="0" presId="urn:microsoft.com/office/officeart/2005/8/layout/vList2"/>
    <dgm:cxn modelId="{EEC699F0-87C8-4EEA-82A0-3D91C236264F}" type="presParOf" srcId="{9F2B01A9-383F-4AB9-A295-C4E22281905C}" destId="{F104FACB-3D05-4C83-AB45-88062E6F88DA}" srcOrd="2" destOrd="0" presId="urn:microsoft.com/office/officeart/2005/8/layout/vList2"/>
    <dgm:cxn modelId="{26170BE4-C3DB-4B5B-9486-87583BAADE20}" type="presParOf" srcId="{9F2B01A9-383F-4AB9-A295-C4E22281905C}" destId="{F26992E4-969E-49B1-9C5D-0035C11C0E74}" srcOrd="3" destOrd="0" presId="urn:microsoft.com/office/officeart/2005/8/layout/vList2"/>
    <dgm:cxn modelId="{DD9513FB-DE90-406A-ADA2-98BA061090B1}" type="presParOf" srcId="{9F2B01A9-383F-4AB9-A295-C4E22281905C}" destId="{FFF9C28F-3E49-4ED3-B70E-734256ED9F08}" srcOrd="4" destOrd="0" presId="urn:microsoft.com/office/officeart/2005/8/layout/vList2"/>
    <dgm:cxn modelId="{5D82607D-C971-417D-A8E8-16ADF8D87434}" type="presParOf" srcId="{9F2B01A9-383F-4AB9-A295-C4E22281905C}" destId="{DB4F2A84-88F8-44E7-8158-3B9EF7EFC85D}" srcOrd="5" destOrd="0" presId="urn:microsoft.com/office/officeart/2005/8/layout/vList2"/>
    <dgm:cxn modelId="{9F883DD3-F8AB-4F8F-8578-602B885354CE}" type="presParOf" srcId="{9F2B01A9-383F-4AB9-A295-C4E22281905C}" destId="{AEF7F8F6-4D66-4F1F-A692-D3AD649C4BB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486D99AD-E2A9-4962-A4BC-F53E21A0873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0B2B6D53-44D5-4FC7-9EBA-AFA439118689}">
      <dgm:prSet/>
      <dgm:spPr/>
      <dgm:t>
        <a:bodyPr/>
        <a:lstStyle/>
        <a:p>
          <a:pPr rtl="0"/>
          <a:r>
            <a:rPr lang="en-IE" b="1" dirty="0"/>
            <a:t>A</a:t>
          </a:r>
          <a:r>
            <a:rPr lang="en-IE" dirty="0"/>
            <a:t> -</a:t>
          </a:r>
          <a:r>
            <a:rPr lang="en-IE" dirty="0">
              <a:latin typeface="Avenir Next LT Pro"/>
            </a:rPr>
            <a:t> </a:t>
          </a:r>
          <a:r>
            <a:rPr lang="en-IE" dirty="0"/>
            <a:t>money that is given by shareholders or profits that is put back into the business </a:t>
          </a:r>
        </a:p>
      </dgm:t>
    </dgm:pt>
    <dgm:pt modelId="{52FFB55E-912A-4225-A8E5-400A90C9F168}" type="parTrans" cxnId="{86EE91B7-59E8-4E1F-B3C7-FF9F435CEA26}">
      <dgm:prSet/>
      <dgm:spPr/>
      <dgm:t>
        <a:bodyPr/>
        <a:lstStyle/>
        <a:p>
          <a:endParaRPr lang="en-US"/>
        </a:p>
      </dgm:t>
    </dgm:pt>
    <dgm:pt modelId="{BC9EC478-A0C6-4D4D-BBDF-3F512374F36C}" type="sibTrans" cxnId="{86EE91B7-59E8-4E1F-B3C7-FF9F435CEA26}">
      <dgm:prSet/>
      <dgm:spPr/>
      <dgm:t>
        <a:bodyPr/>
        <a:lstStyle/>
        <a:p>
          <a:endParaRPr lang="en-US"/>
        </a:p>
      </dgm:t>
    </dgm:pt>
    <dgm:pt modelId="{CFDB169F-17D9-48E5-8D5F-76C01A4D428B}">
      <dgm:prSet/>
      <dgm:spPr/>
      <dgm:t>
        <a:bodyPr/>
        <a:lstStyle/>
        <a:p>
          <a:pPr rtl="0"/>
          <a:r>
            <a:rPr lang="en-IE" b="1" dirty="0">
              <a:latin typeface="Avenir Next LT Pro"/>
            </a:rPr>
            <a:t>B </a:t>
          </a:r>
          <a:r>
            <a:rPr lang="en-IE" dirty="0">
              <a:latin typeface="Avenir Next LT Pro"/>
            </a:rPr>
            <a:t>- money</a:t>
          </a:r>
          <a:r>
            <a:rPr lang="en-IE" dirty="0"/>
            <a:t> that the business raises from borrowing such as loans</a:t>
          </a:r>
          <a:endParaRPr lang="en-US" dirty="0"/>
        </a:p>
      </dgm:t>
    </dgm:pt>
    <dgm:pt modelId="{DDD2284F-E557-4C6F-A904-65CE84F9B5AF}" type="parTrans" cxnId="{F6606869-9A35-4A7F-8888-C70610369D55}">
      <dgm:prSet/>
      <dgm:spPr/>
      <dgm:t>
        <a:bodyPr/>
        <a:lstStyle/>
        <a:p>
          <a:endParaRPr lang="en-US"/>
        </a:p>
      </dgm:t>
    </dgm:pt>
    <dgm:pt modelId="{8A74F734-1B71-4AE3-B661-50435518398D}" type="sibTrans" cxnId="{F6606869-9A35-4A7F-8888-C70610369D55}">
      <dgm:prSet/>
      <dgm:spPr/>
      <dgm:t>
        <a:bodyPr/>
        <a:lstStyle/>
        <a:p>
          <a:endParaRPr lang="en-US"/>
        </a:p>
      </dgm:t>
    </dgm:pt>
    <dgm:pt modelId="{EE5A8360-78E6-40E1-BB53-3915B1E3B95F}">
      <dgm:prSet/>
      <dgm:spPr/>
      <dgm:t>
        <a:bodyPr/>
        <a:lstStyle/>
        <a:p>
          <a:pPr rtl="0"/>
          <a:r>
            <a:rPr lang="en-IE" b="1" dirty="0">
              <a:latin typeface="Avenir Next LT Pro"/>
            </a:rPr>
            <a:t>C </a:t>
          </a:r>
          <a:r>
            <a:rPr lang="en-IE" dirty="0">
              <a:latin typeface="Avenir Next LT Pro"/>
            </a:rPr>
            <a:t>- the</a:t>
          </a:r>
          <a:r>
            <a:rPr lang="en-IE" dirty="0"/>
            <a:t> amount of finance a company can raise through the issue of shares</a:t>
          </a:r>
          <a:endParaRPr lang="en-US" dirty="0"/>
        </a:p>
      </dgm:t>
    </dgm:pt>
    <dgm:pt modelId="{F90620BA-07B6-431A-8081-2F2ABA06969A}" type="parTrans" cxnId="{7096E22E-F0E8-4B97-A735-019EA791C877}">
      <dgm:prSet/>
      <dgm:spPr/>
      <dgm:t>
        <a:bodyPr/>
        <a:lstStyle/>
        <a:p>
          <a:endParaRPr lang="en-US"/>
        </a:p>
      </dgm:t>
    </dgm:pt>
    <dgm:pt modelId="{9B44A0D9-445C-45B0-8628-386651F458F9}" type="sibTrans" cxnId="{7096E22E-F0E8-4B97-A735-019EA791C877}">
      <dgm:prSet/>
      <dgm:spPr/>
      <dgm:t>
        <a:bodyPr/>
        <a:lstStyle/>
        <a:p>
          <a:endParaRPr lang="en-US"/>
        </a:p>
      </dgm:t>
    </dgm:pt>
    <dgm:pt modelId="{9AC9B9CF-3F7A-40B9-8F38-5E31503C1D9E}">
      <dgm:prSet/>
      <dgm:spPr/>
      <dgm:t>
        <a:bodyPr/>
        <a:lstStyle/>
        <a:p>
          <a:pPr rtl="0"/>
          <a:r>
            <a:rPr lang="en-IE" b="1" dirty="0"/>
            <a:t>D </a:t>
          </a:r>
          <a:r>
            <a:rPr lang="en-IE" b="1" dirty="0">
              <a:latin typeface="Avenir Next LT Pro"/>
            </a:rPr>
            <a:t>– </a:t>
          </a:r>
          <a:r>
            <a:rPr lang="en-IE" dirty="0"/>
            <a:t> </a:t>
          </a:r>
          <a:r>
            <a:rPr lang="en-IE" dirty="0">
              <a:latin typeface="Avenir Next LT Pro"/>
            </a:rPr>
            <a:t>the</a:t>
          </a:r>
          <a:r>
            <a:rPr lang="en-IE" dirty="0"/>
            <a:t> amount of fiancé that the company has risen form issuing shares</a:t>
          </a:r>
          <a:endParaRPr lang="en-US" dirty="0"/>
        </a:p>
      </dgm:t>
    </dgm:pt>
    <dgm:pt modelId="{90BA8E8A-7E64-4C86-A7B6-479BE27B73EA}" type="parTrans" cxnId="{34AE8C50-819E-4CB0-B4C2-2BBA8B649123}">
      <dgm:prSet/>
      <dgm:spPr/>
      <dgm:t>
        <a:bodyPr/>
        <a:lstStyle/>
        <a:p>
          <a:endParaRPr lang="en-US"/>
        </a:p>
      </dgm:t>
    </dgm:pt>
    <dgm:pt modelId="{136F44E0-41D5-4EAA-A37D-0A7CBB0408AB}" type="sibTrans" cxnId="{34AE8C50-819E-4CB0-B4C2-2BBA8B649123}">
      <dgm:prSet/>
      <dgm:spPr/>
      <dgm:t>
        <a:bodyPr/>
        <a:lstStyle/>
        <a:p>
          <a:endParaRPr lang="en-US"/>
        </a:p>
      </dgm:t>
    </dgm:pt>
    <dgm:pt modelId="{9F2B01A9-383F-4AB9-A295-C4E22281905C}" type="pres">
      <dgm:prSet presAssocID="{486D99AD-E2A9-4962-A4BC-F53E21A0873D}" presName="linear" presStyleCnt="0">
        <dgm:presLayoutVars>
          <dgm:animLvl val="lvl"/>
          <dgm:resizeHandles val="exact"/>
        </dgm:presLayoutVars>
      </dgm:prSet>
      <dgm:spPr/>
    </dgm:pt>
    <dgm:pt modelId="{0292A9EC-CC19-4271-AAAD-914127D13F55}" type="pres">
      <dgm:prSet presAssocID="{0B2B6D53-44D5-4FC7-9EBA-AFA43911868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64300A39-B4CB-4CAD-AD0D-6DC874408E7A}" type="pres">
      <dgm:prSet presAssocID="{BC9EC478-A0C6-4D4D-BBDF-3F512374F36C}" presName="spacer" presStyleCnt="0"/>
      <dgm:spPr/>
    </dgm:pt>
    <dgm:pt modelId="{F104FACB-3D05-4C83-AB45-88062E6F88DA}" type="pres">
      <dgm:prSet presAssocID="{CFDB169F-17D9-48E5-8D5F-76C01A4D428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26992E4-969E-49B1-9C5D-0035C11C0E74}" type="pres">
      <dgm:prSet presAssocID="{8A74F734-1B71-4AE3-B661-50435518398D}" presName="spacer" presStyleCnt="0"/>
      <dgm:spPr/>
    </dgm:pt>
    <dgm:pt modelId="{FFF9C28F-3E49-4ED3-B70E-734256ED9F08}" type="pres">
      <dgm:prSet presAssocID="{EE5A8360-78E6-40E1-BB53-3915B1E3B95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B4F2A84-88F8-44E7-8158-3B9EF7EFC85D}" type="pres">
      <dgm:prSet presAssocID="{9B44A0D9-445C-45B0-8628-386651F458F9}" presName="spacer" presStyleCnt="0"/>
      <dgm:spPr/>
    </dgm:pt>
    <dgm:pt modelId="{AEF7F8F6-4D66-4F1F-A692-D3AD649C4BBF}" type="pres">
      <dgm:prSet presAssocID="{9AC9B9CF-3F7A-40B9-8F38-5E31503C1D9E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7096E22E-F0E8-4B97-A735-019EA791C877}" srcId="{486D99AD-E2A9-4962-A4BC-F53E21A0873D}" destId="{EE5A8360-78E6-40E1-BB53-3915B1E3B95F}" srcOrd="2" destOrd="0" parTransId="{F90620BA-07B6-431A-8081-2F2ABA06969A}" sibTransId="{9B44A0D9-445C-45B0-8628-386651F458F9}"/>
    <dgm:cxn modelId="{AFBB9362-36B5-465B-BB7E-C93B244FBC1F}" type="presOf" srcId="{CFDB169F-17D9-48E5-8D5F-76C01A4D428B}" destId="{F104FACB-3D05-4C83-AB45-88062E6F88DA}" srcOrd="0" destOrd="0" presId="urn:microsoft.com/office/officeart/2005/8/layout/vList2"/>
    <dgm:cxn modelId="{F6606869-9A35-4A7F-8888-C70610369D55}" srcId="{486D99AD-E2A9-4962-A4BC-F53E21A0873D}" destId="{CFDB169F-17D9-48E5-8D5F-76C01A4D428B}" srcOrd="1" destOrd="0" parTransId="{DDD2284F-E557-4C6F-A904-65CE84F9B5AF}" sibTransId="{8A74F734-1B71-4AE3-B661-50435518398D}"/>
    <dgm:cxn modelId="{796B364A-593C-4980-A9C8-8252918CB8E4}" type="presOf" srcId="{9AC9B9CF-3F7A-40B9-8F38-5E31503C1D9E}" destId="{AEF7F8F6-4D66-4F1F-A692-D3AD649C4BBF}" srcOrd="0" destOrd="0" presId="urn:microsoft.com/office/officeart/2005/8/layout/vList2"/>
    <dgm:cxn modelId="{34AE8C50-819E-4CB0-B4C2-2BBA8B649123}" srcId="{486D99AD-E2A9-4962-A4BC-F53E21A0873D}" destId="{9AC9B9CF-3F7A-40B9-8F38-5E31503C1D9E}" srcOrd="3" destOrd="0" parTransId="{90BA8E8A-7E64-4C86-A7B6-479BE27B73EA}" sibTransId="{136F44E0-41D5-4EAA-A37D-0A7CBB0408AB}"/>
    <dgm:cxn modelId="{FFA1907D-4929-4899-A3FD-E58663621E99}" type="presOf" srcId="{0B2B6D53-44D5-4FC7-9EBA-AFA439118689}" destId="{0292A9EC-CC19-4271-AAAD-914127D13F55}" srcOrd="0" destOrd="0" presId="urn:microsoft.com/office/officeart/2005/8/layout/vList2"/>
    <dgm:cxn modelId="{8461E5B3-F9F4-4DA4-99D7-D68CBC83CD62}" type="presOf" srcId="{EE5A8360-78E6-40E1-BB53-3915B1E3B95F}" destId="{FFF9C28F-3E49-4ED3-B70E-734256ED9F08}" srcOrd="0" destOrd="0" presId="urn:microsoft.com/office/officeart/2005/8/layout/vList2"/>
    <dgm:cxn modelId="{86EE91B7-59E8-4E1F-B3C7-FF9F435CEA26}" srcId="{486D99AD-E2A9-4962-A4BC-F53E21A0873D}" destId="{0B2B6D53-44D5-4FC7-9EBA-AFA439118689}" srcOrd="0" destOrd="0" parTransId="{52FFB55E-912A-4225-A8E5-400A90C9F168}" sibTransId="{BC9EC478-A0C6-4D4D-BBDF-3F512374F36C}"/>
    <dgm:cxn modelId="{FA2CB2F4-5504-4C47-A8AE-72CC6C6883A3}" type="presOf" srcId="{486D99AD-E2A9-4962-A4BC-F53E21A0873D}" destId="{9F2B01A9-383F-4AB9-A295-C4E22281905C}" srcOrd="0" destOrd="0" presId="urn:microsoft.com/office/officeart/2005/8/layout/vList2"/>
    <dgm:cxn modelId="{2DF3F591-0068-450A-AC3B-FE726B608AFE}" type="presParOf" srcId="{9F2B01A9-383F-4AB9-A295-C4E22281905C}" destId="{0292A9EC-CC19-4271-AAAD-914127D13F55}" srcOrd="0" destOrd="0" presId="urn:microsoft.com/office/officeart/2005/8/layout/vList2"/>
    <dgm:cxn modelId="{74B23177-8FDF-4B60-B3D2-4DAA7E5814C0}" type="presParOf" srcId="{9F2B01A9-383F-4AB9-A295-C4E22281905C}" destId="{64300A39-B4CB-4CAD-AD0D-6DC874408E7A}" srcOrd="1" destOrd="0" presId="urn:microsoft.com/office/officeart/2005/8/layout/vList2"/>
    <dgm:cxn modelId="{EEC699F0-87C8-4EEA-82A0-3D91C236264F}" type="presParOf" srcId="{9F2B01A9-383F-4AB9-A295-C4E22281905C}" destId="{F104FACB-3D05-4C83-AB45-88062E6F88DA}" srcOrd="2" destOrd="0" presId="urn:microsoft.com/office/officeart/2005/8/layout/vList2"/>
    <dgm:cxn modelId="{26170BE4-C3DB-4B5B-9486-87583BAADE20}" type="presParOf" srcId="{9F2B01A9-383F-4AB9-A295-C4E22281905C}" destId="{F26992E4-969E-49B1-9C5D-0035C11C0E74}" srcOrd="3" destOrd="0" presId="urn:microsoft.com/office/officeart/2005/8/layout/vList2"/>
    <dgm:cxn modelId="{DD9513FB-DE90-406A-ADA2-98BA061090B1}" type="presParOf" srcId="{9F2B01A9-383F-4AB9-A295-C4E22281905C}" destId="{FFF9C28F-3E49-4ED3-B70E-734256ED9F08}" srcOrd="4" destOrd="0" presId="urn:microsoft.com/office/officeart/2005/8/layout/vList2"/>
    <dgm:cxn modelId="{5D82607D-C971-417D-A8E8-16ADF8D87434}" type="presParOf" srcId="{9F2B01A9-383F-4AB9-A295-C4E22281905C}" destId="{DB4F2A84-88F8-44E7-8158-3B9EF7EFC85D}" srcOrd="5" destOrd="0" presId="urn:microsoft.com/office/officeart/2005/8/layout/vList2"/>
    <dgm:cxn modelId="{9F883DD3-F8AB-4F8F-8578-602B885354CE}" type="presParOf" srcId="{9F2B01A9-383F-4AB9-A295-C4E22281905C}" destId="{AEF7F8F6-4D66-4F1F-A692-D3AD649C4BB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486D99AD-E2A9-4962-A4BC-F53E21A0873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0B2B6D53-44D5-4FC7-9EBA-AFA439118689}">
      <dgm:prSet/>
      <dgm:spPr/>
      <dgm:t>
        <a:bodyPr/>
        <a:lstStyle/>
        <a:p>
          <a:pPr rtl="0"/>
          <a:endParaRPr lang="en-IE" b="0" i="0" u="none" strike="noStrike" cap="none" baseline="0" noProof="0" dirty="0">
            <a:solidFill>
              <a:srgbClr val="010000"/>
            </a:solidFill>
            <a:latin typeface="Avenir Next LT Pro"/>
          </a:endParaRPr>
        </a:p>
      </dgm:t>
    </dgm:pt>
    <dgm:pt modelId="{52FFB55E-912A-4225-A8E5-400A90C9F168}" type="parTrans" cxnId="{86EE91B7-59E8-4E1F-B3C7-FF9F435CEA26}">
      <dgm:prSet/>
      <dgm:spPr/>
      <dgm:t>
        <a:bodyPr/>
        <a:lstStyle/>
        <a:p>
          <a:endParaRPr lang="en-US"/>
        </a:p>
      </dgm:t>
    </dgm:pt>
    <dgm:pt modelId="{BC9EC478-A0C6-4D4D-BBDF-3F512374F36C}" type="sibTrans" cxnId="{86EE91B7-59E8-4E1F-B3C7-FF9F435CEA26}">
      <dgm:prSet/>
      <dgm:spPr/>
      <dgm:t>
        <a:bodyPr/>
        <a:lstStyle/>
        <a:p>
          <a:endParaRPr lang="en-US"/>
        </a:p>
      </dgm:t>
    </dgm:pt>
    <dgm:pt modelId="{CFDB169F-17D9-48E5-8D5F-76C01A4D428B}">
      <dgm:prSet/>
      <dgm:spPr/>
      <dgm:t>
        <a:bodyPr/>
        <a:lstStyle/>
        <a:p>
          <a:pPr rtl="0"/>
          <a:endParaRPr lang="en-IE" dirty="0"/>
        </a:p>
      </dgm:t>
    </dgm:pt>
    <dgm:pt modelId="{DDD2284F-E557-4C6F-A904-65CE84F9B5AF}" type="parTrans" cxnId="{F6606869-9A35-4A7F-8888-C70610369D55}">
      <dgm:prSet/>
      <dgm:spPr/>
      <dgm:t>
        <a:bodyPr/>
        <a:lstStyle/>
        <a:p>
          <a:endParaRPr lang="en-US"/>
        </a:p>
      </dgm:t>
    </dgm:pt>
    <dgm:pt modelId="{8A74F734-1B71-4AE3-B661-50435518398D}" type="sibTrans" cxnId="{F6606869-9A35-4A7F-8888-C70610369D55}">
      <dgm:prSet/>
      <dgm:spPr/>
      <dgm:t>
        <a:bodyPr/>
        <a:lstStyle/>
        <a:p>
          <a:endParaRPr lang="en-US"/>
        </a:p>
      </dgm:t>
    </dgm:pt>
    <dgm:pt modelId="{EE5A8360-78E6-40E1-BB53-3915B1E3B95F}">
      <dgm:prSet/>
      <dgm:spPr/>
      <dgm:t>
        <a:bodyPr/>
        <a:lstStyle/>
        <a:p>
          <a:pPr rtl="0"/>
          <a:r>
            <a:rPr lang="en-IE" b="1" dirty="0">
              <a:latin typeface="Avenir Next LT Pro"/>
            </a:rPr>
            <a:t>C </a:t>
          </a:r>
          <a:r>
            <a:rPr lang="en-IE" dirty="0">
              <a:latin typeface="Avenir Next LT Pro"/>
            </a:rPr>
            <a:t>- the</a:t>
          </a:r>
          <a:r>
            <a:rPr lang="en-IE" dirty="0"/>
            <a:t> amount of finance a company can raise through the issue of shares</a:t>
          </a:r>
          <a:endParaRPr lang="en-US" dirty="0"/>
        </a:p>
      </dgm:t>
    </dgm:pt>
    <dgm:pt modelId="{F90620BA-07B6-431A-8081-2F2ABA06969A}" type="parTrans" cxnId="{7096E22E-F0E8-4B97-A735-019EA791C877}">
      <dgm:prSet/>
      <dgm:spPr/>
      <dgm:t>
        <a:bodyPr/>
        <a:lstStyle/>
        <a:p>
          <a:endParaRPr lang="en-US"/>
        </a:p>
      </dgm:t>
    </dgm:pt>
    <dgm:pt modelId="{9B44A0D9-445C-45B0-8628-386651F458F9}" type="sibTrans" cxnId="{7096E22E-F0E8-4B97-A735-019EA791C877}">
      <dgm:prSet/>
      <dgm:spPr/>
      <dgm:t>
        <a:bodyPr/>
        <a:lstStyle/>
        <a:p>
          <a:endParaRPr lang="en-US"/>
        </a:p>
      </dgm:t>
    </dgm:pt>
    <dgm:pt modelId="{9AC9B9CF-3F7A-40B9-8F38-5E31503C1D9E}">
      <dgm:prSet/>
      <dgm:spPr/>
      <dgm:t>
        <a:bodyPr/>
        <a:lstStyle/>
        <a:p>
          <a:pPr rtl="0"/>
          <a:endParaRPr lang="en-IE" dirty="0"/>
        </a:p>
      </dgm:t>
    </dgm:pt>
    <dgm:pt modelId="{90BA8E8A-7E64-4C86-A7B6-479BE27B73EA}" type="parTrans" cxnId="{34AE8C50-819E-4CB0-B4C2-2BBA8B649123}">
      <dgm:prSet/>
      <dgm:spPr/>
      <dgm:t>
        <a:bodyPr/>
        <a:lstStyle/>
        <a:p>
          <a:endParaRPr lang="en-US"/>
        </a:p>
      </dgm:t>
    </dgm:pt>
    <dgm:pt modelId="{136F44E0-41D5-4EAA-A37D-0A7CBB0408AB}" type="sibTrans" cxnId="{34AE8C50-819E-4CB0-B4C2-2BBA8B649123}">
      <dgm:prSet/>
      <dgm:spPr/>
      <dgm:t>
        <a:bodyPr/>
        <a:lstStyle/>
        <a:p>
          <a:endParaRPr lang="en-US"/>
        </a:p>
      </dgm:t>
    </dgm:pt>
    <dgm:pt modelId="{9F2B01A9-383F-4AB9-A295-C4E22281905C}" type="pres">
      <dgm:prSet presAssocID="{486D99AD-E2A9-4962-A4BC-F53E21A0873D}" presName="linear" presStyleCnt="0">
        <dgm:presLayoutVars>
          <dgm:animLvl val="lvl"/>
          <dgm:resizeHandles val="exact"/>
        </dgm:presLayoutVars>
      </dgm:prSet>
      <dgm:spPr/>
    </dgm:pt>
    <dgm:pt modelId="{0292A9EC-CC19-4271-AAAD-914127D13F55}" type="pres">
      <dgm:prSet presAssocID="{0B2B6D53-44D5-4FC7-9EBA-AFA43911868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64300A39-B4CB-4CAD-AD0D-6DC874408E7A}" type="pres">
      <dgm:prSet presAssocID="{BC9EC478-A0C6-4D4D-BBDF-3F512374F36C}" presName="spacer" presStyleCnt="0"/>
      <dgm:spPr/>
    </dgm:pt>
    <dgm:pt modelId="{F104FACB-3D05-4C83-AB45-88062E6F88DA}" type="pres">
      <dgm:prSet presAssocID="{CFDB169F-17D9-48E5-8D5F-76C01A4D428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26992E4-969E-49B1-9C5D-0035C11C0E74}" type="pres">
      <dgm:prSet presAssocID="{8A74F734-1B71-4AE3-B661-50435518398D}" presName="spacer" presStyleCnt="0"/>
      <dgm:spPr/>
    </dgm:pt>
    <dgm:pt modelId="{FFF9C28F-3E49-4ED3-B70E-734256ED9F08}" type="pres">
      <dgm:prSet presAssocID="{EE5A8360-78E6-40E1-BB53-3915B1E3B95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B4F2A84-88F8-44E7-8158-3B9EF7EFC85D}" type="pres">
      <dgm:prSet presAssocID="{9B44A0D9-445C-45B0-8628-386651F458F9}" presName="spacer" presStyleCnt="0"/>
      <dgm:spPr/>
    </dgm:pt>
    <dgm:pt modelId="{AEF7F8F6-4D66-4F1F-A692-D3AD649C4BBF}" type="pres">
      <dgm:prSet presAssocID="{9AC9B9CF-3F7A-40B9-8F38-5E31503C1D9E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7096E22E-F0E8-4B97-A735-019EA791C877}" srcId="{486D99AD-E2A9-4962-A4BC-F53E21A0873D}" destId="{EE5A8360-78E6-40E1-BB53-3915B1E3B95F}" srcOrd="2" destOrd="0" parTransId="{F90620BA-07B6-431A-8081-2F2ABA06969A}" sibTransId="{9B44A0D9-445C-45B0-8628-386651F458F9}"/>
    <dgm:cxn modelId="{AFBB9362-36B5-465B-BB7E-C93B244FBC1F}" type="presOf" srcId="{CFDB169F-17D9-48E5-8D5F-76C01A4D428B}" destId="{F104FACB-3D05-4C83-AB45-88062E6F88DA}" srcOrd="0" destOrd="0" presId="urn:microsoft.com/office/officeart/2005/8/layout/vList2"/>
    <dgm:cxn modelId="{F6606869-9A35-4A7F-8888-C70610369D55}" srcId="{486D99AD-E2A9-4962-A4BC-F53E21A0873D}" destId="{CFDB169F-17D9-48E5-8D5F-76C01A4D428B}" srcOrd="1" destOrd="0" parTransId="{DDD2284F-E557-4C6F-A904-65CE84F9B5AF}" sibTransId="{8A74F734-1B71-4AE3-B661-50435518398D}"/>
    <dgm:cxn modelId="{796B364A-593C-4980-A9C8-8252918CB8E4}" type="presOf" srcId="{9AC9B9CF-3F7A-40B9-8F38-5E31503C1D9E}" destId="{AEF7F8F6-4D66-4F1F-A692-D3AD649C4BBF}" srcOrd="0" destOrd="0" presId="urn:microsoft.com/office/officeart/2005/8/layout/vList2"/>
    <dgm:cxn modelId="{34AE8C50-819E-4CB0-B4C2-2BBA8B649123}" srcId="{486D99AD-E2A9-4962-A4BC-F53E21A0873D}" destId="{9AC9B9CF-3F7A-40B9-8F38-5E31503C1D9E}" srcOrd="3" destOrd="0" parTransId="{90BA8E8A-7E64-4C86-A7B6-479BE27B73EA}" sibTransId="{136F44E0-41D5-4EAA-A37D-0A7CBB0408AB}"/>
    <dgm:cxn modelId="{FFA1907D-4929-4899-A3FD-E58663621E99}" type="presOf" srcId="{0B2B6D53-44D5-4FC7-9EBA-AFA439118689}" destId="{0292A9EC-CC19-4271-AAAD-914127D13F55}" srcOrd="0" destOrd="0" presId="urn:microsoft.com/office/officeart/2005/8/layout/vList2"/>
    <dgm:cxn modelId="{8461E5B3-F9F4-4DA4-99D7-D68CBC83CD62}" type="presOf" srcId="{EE5A8360-78E6-40E1-BB53-3915B1E3B95F}" destId="{FFF9C28F-3E49-4ED3-B70E-734256ED9F08}" srcOrd="0" destOrd="0" presId="urn:microsoft.com/office/officeart/2005/8/layout/vList2"/>
    <dgm:cxn modelId="{86EE91B7-59E8-4E1F-B3C7-FF9F435CEA26}" srcId="{486D99AD-E2A9-4962-A4BC-F53E21A0873D}" destId="{0B2B6D53-44D5-4FC7-9EBA-AFA439118689}" srcOrd="0" destOrd="0" parTransId="{52FFB55E-912A-4225-A8E5-400A90C9F168}" sibTransId="{BC9EC478-A0C6-4D4D-BBDF-3F512374F36C}"/>
    <dgm:cxn modelId="{FA2CB2F4-5504-4C47-A8AE-72CC6C6883A3}" type="presOf" srcId="{486D99AD-E2A9-4962-A4BC-F53E21A0873D}" destId="{9F2B01A9-383F-4AB9-A295-C4E22281905C}" srcOrd="0" destOrd="0" presId="urn:microsoft.com/office/officeart/2005/8/layout/vList2"/>
    <dgm:cxn modelId="{2DF3F591-0068-450A-AC3B-FE726B608AFE}" type="presParOf" srcId="{9F2B01A9-383F-4AB9-A295-C4E22281905C}" destId="{0292A9EC-CC19-4271-AAAD-914127D13F55}" srcOrd="0" destOrd="0" presId="urn:microsoft.com/office/officeart/2005/8/layout/vList2"/>
    <dgm:cxn modelId="{74B23177-8FDF-4B60-B3D2-4DAA7E5814C0}" type="presParOf" srcId="{9F2B01A9-383F-4AB9-A295-C4E22281905C}" destId="{64300A39-B4CB-4CAD-AD0D-6DC874408E7A}" srcOrd="1" destOrd="0" presId="urn:microsoft.com/office/officeart/2005/8/layout/vList2"/>
    <dgm:cxn modelId="{EEC699F0-87C8-4EEA-82A0-3D91C236264F}" type="presParOf" srcId="{9F2B01A9-383F-4AB9-A295-C4E22281905C}" destId="{F104FACB-3D05-4C83-AB45-88062E6F88DA}" srcOrd="2" destOrd="0" presId="urn:microsoft.com/office/officeart/2005/8/layout/vList2"/>
    <dgm:cxn modelId="{26170BE4-C3DB-4B5B-9486-87583BAADE20}" type="presParOf" srcId="{9F2B01A9-383F-4AB9-A295-C4E22281905C}" destId="{F26992E4-969E-49B1-9C5D-0035C11C0E74}" srcOrd="3" destOrd="0" presId="urn:microsoft.com/office/officeart/2005/8/layout/vList2"/>
    <dgm:cxn modelId="{DD9513FB-DE90-406A-ADA2-98BA061090B1}" type="presParOf" srcId="{9F2B01A9-383F-4AB9-A295-C4E22281905C}" destId="{FFF9C28F-3E49-4ED3-B70E-734256ED9F08}" srcOrd="4" destOrd="0" presId="urn:microsoft.com/office/officeart/2005/8/layout/vList2"/>
    <dgm:cxn modelId="{5D82607D-C971-417D-A8E8-16ADF8D87434}" type="presParOf" srcId="{9F2B01A9-383F-4AB9-A295-C4E22281905C}" destId="{DB4F2A84-88F8-44E7-8158-3B9EF7EFC85D}" srcOrd="5" destOrd="0" presId="urn:microsoft.com/office/officeart/2005/8/layout/vList2"/>
    <dgm:cxn modelId="{9F883DD3-F8AB-4F8F-8578-602B885354CE}" type="presParOf" srcId="{9F2B01A9-383F-4AB9-A295-C4E22281905C}" destId="{AEF7F8F6-4D66-4F1F-A692-D3AD649C4BB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486D99AD-E2A9-4962-A4BC-F53E21A0873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0B2B6D53-44D5-4FC7-9EBA-AFA439118689}">
      <dgm:prSet/>
      <dgm:spPr/>
      <dgm:t>
        <a:bodyPr/>
        <a:lstStyle/>
        <a:p>
          <a:pPr rtl="0"/>
          <a:r>
            <a:rPr lang="en-IE" b="1" dirty="0"/>
            <a:t>A</a:t>
          </a:r>
          <a:r>
            <a:rPr lang="en-IE" dirty="0"/>
            <a:t> -</a:t>
          </a:r>
          <a:r>
            <a:rPr lang="en-IE" dirty="0">
              <a:latin typeface="Avenir Next LT Pro"/>
            </a:rPr>
            <a:t> </a:t>
          </a:r>
          <a:r>
            <a:rPr lang="en-IE" dirty="0"/>
            <a:t>money that is given by shareholders or profits that is put back into the business </a:t>
          </a:r>
        </a:p>
      </dgm:t>
    </dgm:pt>
    <dgm:pt modelId="{52FFB55E-912A-4225-A8E5-400A90C9F168}" type="parTrans" cxnId="{86EE91B7-59E8-4E1F-B3C7-FF9F435CEA26}">
      <dgm:prSet/>
      <dgm:spPr/>
      <dgm:t>
        <a:bodyPr/>
        <a:lstStyle/>
        <a:p>
          <a:endParaRPr lang="en-US"/>
        </a:p>
      </dgm:t>
    </dgm:pt>
    <dgm:pt modelId="{BC9EC478-A0C6-4D4D-BBDF-3F512374F36C}" type="sibTrans" cxnId="{86EE91B7-59E8-4E1F-B3C7-FF9F435CEA26}">
      <dgm:prSet/>
      <dgm:spPr/>
      <dgm:t>
        <a:bodyPr/>
        <a:lstStyle/>
        <a:p>
          <a:endParaRPr lang="en-US"/>
        </a:p>
      </dgm:t>
    </dgm:pt>
    <dgm:pt modelId="{CFDB169F-17D9-48E5-8D5F-76C01A4D428B}">
      <dgm:prSet/>
      <dgm:spPr/>
      <dgm:t>
        <a:bodyPr/>
        <a:lstStyle/>
        <a:p>
          <a:pPr rtl="0"/>
          <a:r>
            <a:rPr lang="en-IE" b="1" dirty="0">
              <a:latin typeface="Avenir Next LT Pro"/>
            </a:rPr>
            <a:t>B </a:t>
          </a:r>
          <a:r>
            <a:rPr lang="en-IE" dirty="0">
              <a:latin typeface="Avenir Next LT Pro"/>
            </a:rPr>
            <a:t>- money</a:t>
          </a:r>
          <a:r>
            <a:rPr lang="en-IE" dirty="0"/>
            <a:t> that the business raises from borrowing such as loans</a:t>
          </a:r>
          <a:endParaRPr lang="en-US" dirty="0"/>
        </a:p>
      </dgm:t>
    </dgm:pt>
    <dgm:pt modelId="{DDD2284F-E557-4C6F-A904-65CE84F9B5AF}" type="parTrans" cxnId="{F6606869-9A35-4A7F-8888-C70610369D55}">
      <dgm:prSet/>
      <dgm:spPr/>
      <dgm:t>
        <a:bodyPr/>
        <a:lstStyle/>
        <a:p>
          <a:endParaRPr lang="en-US"/>
        </a:p>
      </dgm:t>
    </dgm:pt>
    <dgm:pt modelId="{8A74F734-1B71-4AE3-B661-50435518398D}" type="sibTrans" cxnId="{F6606869-9A35-4A7F-8888-C70610369D55}">
      <dgm:prSet/>
      <dgm:spPr/>
      <dgm:t>
        <a:bodyPr/>
        <a:lstStyle/>
        <a:p>
          <a:endParaRPr lang="en-US"/>
        </a:p>
      </dgm:t>
    </dgm:pt>
    <dgm:pt modelId="{EE5A8360-78E6-40E1-BB53-3915B1E3B95F}">
      <dgm:prSet/>
      <dgm:spPr/>
      <dgm:t>
        <a:bodyPr/>
        <a:lstStyle/>
        <a:p>
          <a:pPr rtl="0"/>
          <a:r>
            <a:rPr lang="en-IE" b="1" dirty="0">
              <a:latin typeface="Avenir Next LT Pro"/>
            </a:rPr>
            <a:t>C </a:t>
          </a:r>
          <a:r>
            <a:rPr lang="en-IE" dirty="0">
              <a:latin typeface="Avenir Next LT Pro"/>
            </a:rPr>
            <a:t>- the</a:t>
          </a:r>
          <a:r>
            <a:rPr lang="en-IE" dirty="0"/>
            <a:t> amount of finance a company can raise through the issue of shares</a:t>
          </a:r>
          <a:endParaRPr lang="en-US" dirty="0"/>
        </a:p>
      </dgm:t>
    </dgm:pt>
    <dgm:pt modelId="{F90620BA-07B6-431A-8081-2F2ABA06969A}" type="parTrans" cxnId="{7096E22E-F0E8-4B97-A735-019EA791C877}">
      <dgm:prSet/>
      <dgm:spPr/>
      <dgm:t>
        <a:bodyPr/>
        <a:lstStyle/>
        <a:p>
          <a:endParaRPr lang="en-US"/>
        </a:p>
      </dgm:t>
    </dgm:pt>
    <dgm:pt modelId="{9B44A0D9-445C-45B0-8628-386651F458F9}" type="sibTrans" cxnId="{7096E22E-F0E8-4B97-A735-019EA791C877}">
      <dgm:prSet/>
      <dgm:spPr/>
      <dgm:t>
        <a:bodyPr/>
        <a:lstStyle/>
        <a:p>
          <a:endParaRPr lang="en-US"/>
        </a:p>
      </dgm:t>
    </dgm:pt>
    <dgm:pt modelId="{9AC9B9CF-3F7A-40B9-8F38-5E31503C1D9E}">
      <dgm:prSet/>
      <dgm:spPr/>
      <dgm:t>
        <a:bodyPr/>
        <a:lstStyle/>
        <a:p>
          <a:pPr rtl="0"/>
          <a:r>
            <a:rPr lang="en-IE" b="1" dirty="0"/>
            <a:t>D </a:t>
          </a:r>
          <a:r>
            <a:rPr lang="en-IE" b="1" dirty="0">
              <a:latin typeface="Avenir Next LT Pro"/>
            </a:rPr>
            <a:t>– </a:t>
          </a:r>
          <a:r>
            <a:rPr lang="en-IE" dirty="0"/>
            <a:t> </a:t>
          </a:r>
          <a:r>
            <a:rPr lang="en-IE" dirty="0">
              <a:latin typeface="Avenir Next LT Pro"/>
            </a:rPr>
            <a:t>the</a:t>
          </a:r>
          <a:r>
            <a:rPr lang="en-IE" dirty="0"/>
            <a:t> amount of fiancé that the company has risen form issuing shares</a:t>
          </a:r>
          <a:endParaRPr lang="en-US" dirty="0"/>
        </a:p>
      </dgm:t>
    </dgm:pt>
    <dgm:pt modelId="{90BA8E8A-7E64-4C86-A7B6-479BE27B73EA}" type="parTrans" cxnId="{34AE8C50-819E-4CB0-B4C2-2BBA8B649123}">
      <dgm:prSet/>
      <dgm:spPr/>
      <dgm:t>
        <a:bodyPr/>
        <a:lstStyle/>
        <a:p>
          <a:endParaRPr lang="en-US"/>
        </a:p>
      </dgm:t>
    </dgm:pt>
    <dgm:pt modelId="{136F44E0-41D5-4EAA-A37D-0A7CBB0408AB}" type="sibTrans" cxnId="{34AE8C50-819E-4CB0-B4C2-2BBA8B649123}">
      <dgm:prSet/>
      <dgm:spPr/>
      <dgm:t>
        <a:bodyPr/>
        <a:lstStyle/>
        <a:p>
          <a:endParaRPr lang="en-US"/>
        </a:p>
      </dgm:t>
    </dgm:pt>
    <dgm:pt modelId="{9F2B01A9-383F-4AB9-A295-C4E22281905C}" type="pres">
      <dgm:prSet presAssocID="{486D99AD-E2A9-4962-A4BC-F53E21A0873D}" presName="linear" presStyleCnt="0">
        <dgm:presLayoutVars>
          <dgm:animLvl val="lvl"/>
          <dgm:resizeHandles val="exact"/>
        </dgm:presLayoutVars>
      </dgm:prSet>
      <dgm:spPr/>
    </dgm:pt>
    <dgm:pt modelId="{0292A9EC-CC19-4271-AAAD-914127D13F55}" type="pres">
      <dgm:prSet presAssocID="{0B2B6D53-44D5-4FC7-9EBA-AFA43911868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64300A39-B4CB-4CAD-AD0D-6DC874408E7A}" type="pres">
      <dgm:prSet presAssocID="{BC9EC478-A0C6-4D4D-BBDF-3F512374F36C}" presName="spacer" presStyleCnt="0"/>
      <dgm:spPr/>
    </dgm:pt>
    <dgm:pt modelId="{F104FACB-3D05-4C83-AB45-88062E6F88DA}" type="pres">
      <dgm:prSet presAssocID="{CFDB169F-17D9-48E5-8D5F-76C01A4D428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26992E4-969E-49B1-9C5D-0035C11C0E74}" type="pres">
      <dgm:prSet presAssocID="{8A74F734-1B71-4AE3-B661-50435518398D}" presName="spacer" presStyleCnt="0"/>
      <dgm:spPr/>
    </dgm:pt>
    <dgm:pt modelId="{FFF9C28F-3E49-4ED3-B70E-734256ED9F08}" type="pres">
      <dgm:prSet presAssocID="{EE5A8360-78E6-40E1-BB53-3915B1E3B95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B4F2A84-88F8-44E7-8158-3B9EF7EFC85D}" type="pres">
      <dgm:prSet presAssocID="{9B44A0D9-445C-45B0-8628-386651F458F9}" presName="spacer" presStyleCnt="0"/>
      <dgm:spPr/>
    </dgm:pt>
    <dgm:pt modelId="{AEF7F8F6-4D66-4F1F-A692-D3AD649C4BBF}" type="pres">
      <dgm:prSet presAssocID="{9AC9B9CF-3F7A-40B9-8F38-5E31503C1D9E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7096E22E-F0E8-4B97-A735-019EA791C877}" srcId="{486D99AD-E2A9-4962-A4BC-F53E21A0873D}" destId="{EE5A8360-78E6-40E1-BB53-3915B1E3B95F}" srcOrd="2" destOrd="0" parTransId="{F90620BA-07B6-431A-8081-2F2ABA06969A}" sibTransId="{9B44A0D9-445C-45B0-8628-386651F458F9}"/>
    <dgm:cxn modelId="{AFBB9362-36B5-465B-BB7E-C93B244FBC1F}" type="presOf" srcId="{CFDB169F-17D9-48E5-8D5F-76C01A4D428B}" destId="{F104FACB-3D05-4C83-AB45-88062E6F88DA}" srcOrd="0" destOrd="0" presId="urn:microsoft.com/office/officeart/2005/8/layout/vList2"/>
    <dgm:cxn modelId="{F6606869-9A35-4A7F-8888-C70610369D55}" srcId="{486D99AD-E2A9-4962-A4BC-F53E21A0873D}" destId="{CFDB169F-17D9-48E5-8D5F-76C01A4D428B}" srcOrd="1" destOrd="0" parTransId="{DDD2284F-E557-4C6F-A904-65CE84F9B5AF}" sibTransId="{8A74F734-1B71-4AE3-B661-50435518398D}"/>
    <dgm:cxn modelId="{796B364A-593C-4980-A9C8-8252918CB8E4}" type="presOf" srcId="{9AC9B9CF-3F7A-40B9-8F38-5E31503C1D9E}" destId="{AEF7F8F6-4D66-4F1F-A692-D3AD649C4BBF}" srcOrd="0" destOrd="0" presId="urn:microsoft.com/office/officeart/2005/8/layout/vList2"/>
    <dgm:cxn modelId="{34AE8C50-819E-4CB0-B4C2-2BBA8B649123}" srcId="{486D99AD-E2A9-4962-A4BC-F53E21A0873D}" destId="{9AC9B9CF-3F7A-40B9-8F38-5E31503C1D9E}" srcOrd="3" destOrd="0" parTransId="{90BA8E8A-7E64-4C86-A7B6-479BE27B73EA}" sibTransId="{136F44E0-41D5-4EAA-A37D-0A7CBB0408AB}"/>
    <dgm:cxn modelId="{FFA1907D-4929-4899-A3FD-E58663621E99}" type="presOf" srcId="{0B2B6D53-44D5-4FC7-9EBA-AFA439118689}" destId="{0292A9EC-CC19-4271-AAAD-914127D13F55}" srcOrd="0" destOrd="0" presId="urn:microsoft.com/office/officeart/2005/8/layout/vList2"/>
    <dgm:cxn modelId="{8461E5B3-F9F4-4DA4-99D7-D68CBC83CD62}" type="presOf" srcId="{EE5A8360-78E6-40E1-BB53-3915B1E3B95F}" destId="{FFF9C28F-3E49-4ED3-B70E-734256ED9F08}" srcOrd="0" destOrd="0" presId="urn:microsoft.com/office/officeart/2005/8/layout/vList2"/>
    <dgm:cxn modelId="{86EE91B7-59E8-4E1F-B3C7-FF9F435CEA26}" srcId="{486D99AD-E2A9-4962-A4BC-F53E21A0873D}" destId="{0B2B6D53-44D5-4FC7-9EBA-AFA439118689}" srcOrd="0" destOrd="0" parTransId="{52FFB55E-912A-4225-A8E5-400A90C9F168}" sibTransId="{BC9EC478-A0C6-4D4D-BBDF-3F512374F36C}"/>
    <dgm:cxn modelId="{FA2CB2F4-5504-4C47-A8AE-72CC6C6883A3}" type="presOf" srcId="{486D99AD-E2A9-4962-A4BC-F53E21A0873D}" destId="{9F2B01A9-383F-4AB9-A295-C4E22281905C}" srcOrd="0" destOrd="0" presId="urn:microsoft.com/office/officeart/2005/8/layout/vList2"/>
    <dgm:cxn modelId="{2DF3F591-0068-450A-AC3B-FE726B608AFE}" type="presParOf" srcId="{9F2B01A9-383F-4AB9-A295-C4E22281905C}" destId="{0292A9EC-CC19-4271-AAAD-914127D13F55}" srcOrd="0" destOrd="0" presId="urn:microsoft.com/office/officeart/2005/8/layout/vList2"/>
    <dgm:cxn modelId="{74B23177-8FDF-4B60-B3D2-4DAA7E5814C0}" type="presParOf" srcId="{9F2B01A9-383F-4AB9-A295-C4E22281905C}" destId="{64300A39-B4CB-4CAD-AD0D-6DC874408E7A}" srcOrd="1" destOrd="0" presId="urn:microsoft.com/office/officeart/2005/8/layout/vList2"/>
    <dgm:cxn modelId="{EEC699F0-87C8-4EEA-82A0-3D91C236264F}" type="presParOf" srcId="{9F2B01A9-383F-4AB9-A295-C4E22281905C}" destId="{F104FACB-3D05-4C83-AB45-88062E6F88DA}" srcOrd="2" destOrd="0" presId="urn:microsoft.com/office/officeart/2005/8/layout/vList2"/>
    <dgm:cxn modelId="{26170BE4-C3DB-4B5B-9486-87583BAADE20}" type="presParOf" srcId="{9F2B01A9-383F-4AB9-A295-C4E22281905C}" destId="{F26992E4-969E-49B1-9C5D-0035C11C0E74}" srcOrd="3" destOrd="0" presId="urn:microsoft.com/office/officeart/2005/8/layout/vList2"/>
    <dgm:cxn modelId="{DD9513FB-DE90-406A-ADA2-98BA061090B1}" type="presParOf" srcId="{9F2B01A9-383F-4AB9-A295-C4E22281905C}" destId="{FFF9C28F-3E49-4ED3-B70E-734256ED9F08}" srcOrd="4" destOrd="0" presId="urn:microsoft.com/office/officeart/2005/8/layout/vList2"/>
    <dgm:cxn modelId="{5D82607D-C971-417D-A8E8-16ADF8D87434}" type="presParOf" srcId="{9F2B01A9-383F-4AB9-A295-C4E22281905C}" destId="{DB4F2A84-88F8-44E7-8158-3B9EF7EFC85D}" srcOrd="5" destOrd="0" presId="urn:microsoft.com/office/officeart/2005/8/layout/vList2"/>
    <dgm:cxn modelId="{9F883DD3-F8AB-4F8F-8578-602B885354CE}" type="presParOf" srcId="{9F2B01A9-383F-4AB9-A295-C4E22281905C}" destId="{AEF7F8F6-4D66-4F1F-A692-D3AD649C4BB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86D99AD-E2A9-4962-A4BC-F53E21A0873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B2B6D53-44D5-4FC7-9EBA-AFA439118689}">
      <dgm:prSet/>
      <dgm:spPr/>
      <dgm:t>
        <a:bodyPr/>
        <a:lstStyle/>
        <a:p>
          <a:pPr rtl="0"/>
          <a:endParaRPr lang="en-IE" dirty="0"/>
        </a:p>
      </dgm:t>
    </dgm:pt>
    <dgm:pt modelId="{52FFB55E-912A-4225-A8E5-400A90C9F168}" type="parTrans" cxnId="{86EE91B7-59E8-4E1F-B3C7-FF9F435CEA26}">
      <dgm:prSet/>
      <dgm:spPr/>
      <dgm:t>
        <a:bodyPr/>
        <a:lstStyle/>
        <a:p>
          <a:endParaRPr lang="en-US"/>
        </a:p>
      </dgm:t>
    </dgm:pt>
    <dgm:pt modelId="{BC9EC478-A0C6-4D4D-BBDF-3F512374F36C}" type="sibTrans" cxnId="{86EE91B7-59E8-4E1F-B3C7-FF9F435CEA26}">
      <dgm:prSet/>
      <dgm:spPr/>
      <dgm:t>
        <a:bodyPr/>
        <a:lstStyle/>
        <a:p>
          <a:endParaRPr lang="en-US"/>
        </a:p>
      </dgm:t>
    </dgm:pt>
    <dgm:pt modelId="{CFDB169F-17D9-48E5-8D5F-76C01A4D428B}">
      <dgm:prSet/>
      <dgm:spPr/>
      <dgm:t>
        <a:bodyPr/>
        <a:lstStyle/>
        <a:p>
          <a:pPr rtl="0"/>
          <a:r>
            <a:rPr lang="en-IE" b="1" dirty="0"/>
            <a:t>B</a:t>
          </a:r>
          <a:r>
            <a:rPr lang="en-IE" dirty="0"/>
            <a:t>- This section calculate the gross profit (or loss) of the company.</a:t>
          </a:r>
          <a:r>
            <a:rPr lang="en-IE" dirty="0">
              <a:latin typeface="Avenir Next LT Pro"/>
            </a:rPr>
            <a:t> </a:t>
          </a:r>
          <a:endParaRPr lang="en-US" dirty="0"/>
        </a:p>
      </dgm:t>
    </dgm:pt>
    <dgm:pt modelId="{DDD2284F-E557-4C6F-A904-65CE84F9B5AF}" type="parTrans" cxnId="{F6606869-9A35-4A7F-8888-C70610369D55}">
      <dgm:prSet/>
      <dgm:spPr/>
      <dgm:t>
        <a:bodyPr/>
        <a:lstStyle/>
        <a:p>
          <a:endParaRPr lang="en-US"/>
        </a:p>
      </dgm:t>
    </dgm:pt>
    <dgm:pt modelId="{8A74F734-1B71-4AE3-B661-50435518398D}" type="sibTrans" cxnId="{F6606869-9A35-4A7F-8888-C70610369D55}">
      <dgm:prSet/>
      <dgm:spPr/>
      <dgm:t>
        <a:bodyPr/>
        <a:lstStyle/>
        <a:p>
          <a:endParaRPr lang="en-US"/>
        </a:p>
      </dgm:t>
    </dgm:pt>
    <dgm:pt modelId="{3D253F15-8537-4E8B-83C0-F1534EFF6298}">
      <dgm:prSet phldr="0"/>
      <dgm:spPr/>
      <dgm:t>
        <a:bodyPr/>
        <a:lstStyle/>
        <a:p>
          <a:endParaRPr lang="en-IE" dirty="0">
            <a:latin typeface="Avenir Next LT Pro"/>
          </a:endParaRPr>
        </a:p>
      </dgm:t>
    </dgm:pt>
    <dgm:pt modelId="{51C64378-5657-4CC5-94DD-D6E8C99FF2B3}" type="parTrans" cxnId="{BC5E05DF-863E-4694-B087-07CFC30F9096}">
      <dgm:prSet/>
      <dgm:spPr/>
    </dgm:pt>
    <dgm:pt modelId="{17DECC32-25CA-4403-B8C1-ACAB82C72CC1}" type="sibTrans" cxnId="{BC5E05DF-863E-4694-B087-07CFC30F9096}">
      <dgm:prSet/>
      <dgm:spPr/>
    </dgm:pt>
    <dgm:pt modelId="{9E1526D7-9F11-462C-914A-51387079126D}">
      <dgm:prSet phldr="0"/>
      <dgm:spPr/>
      <dgm:t>
        <a:bodyPr/>
        <a:lstStyle/>
        <a:p>
          <a:endParaRPr lang="en-IE" dirty="0">
            <a:latin typeface="Avenir Next LT Pro"/>
          </a:endParaRPr>
        </a:p>
      </dgm:t>
    </dgm:pt>
    <dgm:pt modelId="{62C25FF3-74A0-4EE5-95D9-658152A16494}" type="parTrans" cxnId="{FD1FBB16-93D4-4616-92CF-F860E11AB5E2}">
      <dgm:prSet/>
      <dgm:spPr/>
    </dgm:pt>
    <dgm:pt modelId="{9618CCC1-FCBD-4EE6-B53C-98C92FE90E17}" type="sibTrans" cxnId="{FD1FBB16-93D4-4616-92CF-F860E11AB5E2}">
      <dgm:prSet/>
      <dgm:spPr/>
    </dgm:pt>
    <dgm:pt modelId="{9F2B01A9-383F-4AB9-A295-C4E22281905C}" type="pres">
      <dgm:prSet presAssocID="{486D99AD-E2A9-4962-A4BC-F53E21A0873D}" presName="linear" presStyleCnt="0">
        <dgm:presLayoutVars>
          <dgm:animLvl val="lvl"/>
          <dgm:resizeHandles val="exact"/>
        </dgm:presLayoutVars>
      </dgm:prSet>
      <dgm:spPr/>
    </dgm:pt>
    <dgm:pt modelId="{0292A9EC-CC19-4271-AAAD-914127D13F55}" type="pres">
      <dgm:prSet presAssocID="{0B2B6D53-44D5-4FC7-9EBA-AFA43911868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64300A39-B4CB-4CAD-AD0D-6DC874408E7A}" type="pres">
      <dgm:prSet presAssocID="{BC9EC478-A0C6-4D4D-BBDF-3F512374F36C}" presName="spacer" presStyleCnt="0"/>
      <dgm:spPr/>
    </dgm:pt>
    <dgm:pt modelId="{F104FACB-3D05-4C83-AB45-88062E6F88DA}" type="pres">
      <dgm:prSet presAssocID="{CFDB169F-17D9-48E5-8D5F-76C01A4D428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1A95C050-CCE2-4F73-BDB8-B5105D6020E3}" type="pres">
      <dgm:prSet presAssocID="{8A74F734-1B71-4AE3-B661-50435518398D}" presName="spacer" presStyleCnt="0"/>
      <dgm:spPr/>
    </dgm:pt>
    <dgm:pt modelId="{CA6A632A-F09B-4746-B58D-66B64CACB14D}" type="pres">
      <dgm:prSet presAssocID="{3D253F15-8537-4E8B-83C0-F1534EFF6298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0842F236-33D1-4054-8D2E-6AB1B5A5C697}" type="pres">
      <dgm:prSet presAssocID="{17DECC32-25CA-4403-B8C1-ACAB82C72CC1}" presName="spacer" presStyleCnt="0"/>
      <dgm:spPr/>
    </dgm:pt>
    <dgm:pt modelId="{AE3E021D-2C2E-4ED3-8189-A113D90459BE}" type="pres">
      <dgm:prSet presAssocID="{9E1526D7-9F11-462C-914A-51387079126D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FD1FBB16-93D4-4616-92CF-F860E11AB5E2}" srcId="{486D99AD-E2A9-4962-A4BC-F53E21A0873D}" destId="{9E1526D7-9F11-462C-914A-51387079126D}" srcOrd="3" destOrd="0" parTransId="{62C25FF3-74A0-4EE5-95D9-658152A16494}" sibTransId="{9618CCC1-FCBD-4EE6-B53C-98C92FE90E17}"/>
    <dgm:cxn modelId="{476E7345-4D5C-41C1-9B9C-06E4F6A7E3DC}" type="presOf" srcId="{0B2B6D53-44D5-4FC7-9EBA-AFA439118689}" destId="{0292A9EC-CC19-4271-AAAD-914127D13F55}" srcOrd="0" destOrd="0" presId="urn:microsoft.com/office/officeart/2005/8/layout/vList2"/>
    <dgm:cxn modelId="{F6606869-9A35-4A7F-8888-C70610369D55}" srcId="{486D99AD-E2A9-4962-A4BC-F53E21A0873D}" destId="{CFDB169F-17D9-48E5-8D5F-76C01A4D428B}" srcOrd="1" destOrd="0" parTransId="{DDD2284F-E557-4C6F-A904-65CE84F9B5AF}" sibTransId="{8A74F734-1B71-4AE3-B661-50435518398D}"/>
    <dgm:cxn modelId="{6C36984F-8DDF-4EC1-908C-FE97E51B9700}" type="presOf" srcId="{9E1526D7-9F11-462C-914A-51387079126D}" destId="{AE3E021D-2C2E-4ED3-8189-A113D90459BE}" srcOrd="0" destOrd="0" presId="urn:microsoft.com/office/officeart/2005/8/layout/vList2"/>
    <dgm:cxn modelId="{3D0F6AA9-46C7-4E06-AC69-F0451DEDDF0E}" type="presOf" srcId="{3D253F15-8537-4E8B-83C0-F1534EFF6298}" destId="{CA6A632A-F09B-4746-B58D-66B64CACB14D}" srcOrd="0" destOrd="0" presId="urn:microsoft.com/office/officeart/2005/8/layout/vList2"/>
    <dgm:cxn modelId="{86EE91B7-59E8-4E1F-B3C7-FF9F435CEA26}" srcId="{486D99AD-E2A9-4962-A4BC-F53E21A0873D}" destId="{0B2B6D53-44D5-4FC7-9EBA-AFA439118689}" srcOrd="0" destOrd="0" parTransId="{52FFB55E-912A-4225-A8E5-400A90C9F168}" sibTransId="{BC9EC478-A0C6-4D4D-BBDF-3F512374F36C}"/>
    <dgm:cxn modelId="{35E73ABF-BD2A-44C9-BCE6-22ECF60E6763}" type="presOf" srcId="{CFDB169F-17D9-48E5-8D5F-76C01A4D428B}" destId="{F104FACB-3D05-4C83-AB45-88062E6F88DA}" srcOrd="0" destOrd="0" presId="urn:microsoft.com/office/officeart/2005/8/layout/vList2"/>
    <dgm:cxn modelId="{BC5E05DF-863E-4694-B087-07CFC30F9096}" srcId="{486D99AD-E2A9-4962-A4BC-F53E21A0873D}" destId="{3D253F15-8537-4E8B-83C0-F1534EFF6298}" srcOrd="2" destOrd="0" parTransId="{51C64378-5657-4CC5-94DD-D6E8C99FF2B3}" sibTransId="{17DECC32-25CA-4403-B8C1-ACAB82C72CC1}"/>
    <dgm:cxn modelId="{FA2CB2F4-5504-4C47-A8AE-72CC6C6883A3}" type="presOf" srcId="{486D99AD-E2A9-4962-A4BC-F53E21A0873D}" destId="{9F2B01A9-383F-4AB9-A295-C4E22281905C}" srcOrd="0" destOrd="0" presId="urn:microsoft.com/office/officeart/2005/8/layout/vList2"/>
    <dgm:cxn modelId="{020A706A-5A99-4341-B47D-6FE861B6CBBE}" type="presParOf" srcId="{9F2B01A9-383F-4AB9-A295-C4E22281905C}" destId="{0292A9EC-CC19-4271-AAAD-914127D13F55}" srcOrd="0" destOrd="0" presId="urn:microsoft.com/office/officeart/2005/8/layout/vList2"/>
    <dgm:cxn modelId="{1941B400-D513-49FD-81B9-9E82A983D9B1}" type="presParOf" srcId="{9F2B01A9-383F-4AB9-A295-C4E22281905C}" destId="{64300A39-B4CB-4CAD-AD0D-6DC874408E7A}" srcOrd="1" destOrd="0" presId="urn:microsoft.com/office/officeart/2005/8/layout/vList2"/>
    <dgm:cxn modelId="{6EAE907C-B7D3-4606-9D9D-05B6CA988CA3}" type="presParOf" srcId="{9F2B01A9-383F-4AB9-A295-C4E22281905C}" destId="{F104FACB-3D05-4C83-AB45-88062E6F88DA}" srcOrd="2" destOrd="0" presId="urn:microsoft.com/office/officeart/2005/8/layout/vList2"/>
    <dgm:cxn modelId="{E4D73ABA-A66A-4C25-9C1A-1CA0E8248D3F}" type="presParOf" srcId="{9F2B01A9-383F-4AB9-A295-C4E22281905C}" destId="{1A95C050-CCE2-4F73-BDB8-B5105D6020E3}" srcOrd="3" destOrd="0" presId="urn:microsoft.com/office/officeart/2005/8/layout/vList2"/>
    <dgm:cxn modelId="{5EA74AA7-AEDC-408B-A0D9-606108352E87}" type="presParOf" srcId="{9F2B01A9-383F-4AB9-A295-C4E22281905C}" destId="{CA6A632A-F09B-4746-B58D-66B64CACB14D}" srcOrd="4" destOrd="0" presId="urn:microsoft.com/office/officeart/2005/8/layout/vList2"/>
    <dgm:cxn modelId="{B15F57C5-FE35-4D5E-814F-B1B47C511D75}" type="presParOf" srcId="{9F2B01A9-383F-4AB9-A295-C4E22281905C}" destId="{0842F236-33D1-4054-8D2E-6AB1B5A5C697}" srcOrd="5" destOrd="0" presId="urn:microsoft.com/office/officeart/2005/8/layout/vList2"/>
    <dgm:cxn modelId="{CC8CED23-1CF5-494F-87E3-29F47727997C}" type="presParOf" srcId="{9F2B01A9-383F-4AB9-A295-C4E22281905C}" destId="{AE3E021D-2C2E-4ED3-8189-A113D90459BE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486D99AD-E2A9-4962-A4BC-F53E21A0873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0B2B6D53-44D5-4FC7-9EBA-AFA439118689}">
      <dgm:prSet/>
      <dgm:spPr/>
      <dgm:t>
        <a:bodyPr/>
        <a:lstStyle/>
        <a:p>
          <a:pPr rtl="0"/>
          <a:endParaRPr lang="en-IE" b="0" i="0" u="none" strike="noStrike" cap="none" baseline="0" noProof="0" dirty="0">
            <a:solidFill>
              <a:srgbClr val="010000"/>
            </a:solidFill>
            <a:latin typeface="Avenir Next LT Pro"/>
          </a:endParaRPr>
        </a:p>
      </dgm:t>
    </dgm:pt>
    <dgm:pt modelId="{52FFB55E-912A-4225-A8E5-400A90C9F168}" type="parTrans" cxnId="{86EE91B7-59E8-4E1F-B3C7-FF9F435CEA26}">
      <dgm:prSet/>
      <dgm:spPr/>
      <dgm:t>
        <a:bodyPr/>
        <a:lstStyle/>
        <a:p>
          <a:endParaRPr lang="en-US"/>
        </a:p>
      </dgm:t>
    </dgm:pt>
    <dgm:pt modelId="{BC9EC478-A0C6-4D4D-BBDF-3F512374F36C}" type="sibTrans" cxnId="{86EE91B7-59E8-4E1F-B3C7-FF9F435CEA26}">
      <dgm:prSet/>
      <dgm:spPr/>
      <dgm:t>
        <a:bodyPr/>
        <a:lstStyle/>
        <a:p>
          <a:endParaRPr lang="en-US"/>
        </a:p>
      </dgm:t>
    </dgm:pt>
    <dgm:pt modelId="{CFDB169F-17D9-48E5-8D5F-76C01A4D428B}">
      <dgm:prSet/>
      <dgm:spPr/>
      <dgm:t>
        <a:bodyPr/>
        <a:lstStyle/>
        <a:p>
          <a:pPr rtl="0"/>
          <a:endParaRPr lang="en-IE" dirty="0"/>
        </a:p>
      </dgm:t>
    </dgm:pt>
    <dgm:pt modelId="{DDD2284F-E557-4C6F-A904-65CE84F9B5AF}" type="parTrans" cxnId="{F6606869-9A35-4A7F-8888-C70610369D55}">
      <dgm:prSet/>
      <dgm:spPr/>
      <dgm:t>
        <a:bodyPr/>
        <a:lstStyle/>
        <a:p>
          <a:endParaRPr lang="en-US"/>
        </a:p>
      </dgm:t>
    </dgm:pt>
    <dgm:pt modelId="{8A74F734-1B71-4AE3-B661-50435518398D}" type="sibTrans" cxnId="{F6606869-9A35-4A7F-8888-C70610369D55}">
      <dgm:prSet/>
      <dgm:spPr/>
      <dgm:t>
        <a:bodyPr/>
        <a:lstStyle/>
        <a:p>
          <a:endParaRPr lang="en-US"/>
        </a:p>
      </dgm:t>
    </dgm:pt>
    <dgm:pt modelId="{EE5A8360-78E6-40E1-BB53-3915B1E3B95F}">
      <dgm:prSet/>
      <dgm:spPr/>
      <dgm:t>
        <a:bodyPr/>
        <a:lstStyle/>
        <a:p>
          <a:pPr rtl="0"/>
          <a:endParaRPr lang="en-IE" dirty="0"/>
        </a:p>
      </dgm:t>
    </dgm:pt>
    <dgm:pt modelId="{F90620BA-07B6-431A-8081-2F2ABA06969A}" type="parTrans" cxnId="{7096E22E-F0E8-4B97-A735-019EA791C877}">
      <dgm:prSet/>
      <dgm:spPr/>
      <dgm:t>
        <a:bodyPr/>
        <a:lstStyle/>
        <a:p>
          <a:endParaRPr lang="en-US"/>
        </a:p>
      </dgm:t>
    </dgm:pt>
    <dgm:pt modelId="{9B44A0D9-445C-45B0-8628-386651F458F9}" type="sibTrans" cxnId="{7096E22E-F0E8-4B97-A735-019EA791C877}">
      <dgm:prSet/>
      <dgm:spPr/>
      <dgm:t>
        <a:bodyPr/>
        <a:lstStyle/>
        <a:p>
          <a:endParaRPr lang="en-US"/>
        </a:p>
      </dgm:t>
    </dgm:pt>
    <dgm:pt modelId="{9AC9B9CF-3F7A-40B9-8F38-5E31503C1D9E}">
      <dgm:prSet/>
      <dgm:spPr/>
      <dgm:t>
        <a:bodyPr/>
        <a:lstStyle/>
        <a:p>
          <a:pPr rtl="0"/>
          <a:r>
            <a:rPr lang="en-IE" b="1" dirty="0"/>
            <a:t>D </a:t>
          </a:r>
          <a:r>
            <a:rPr lang="en-IE" b="1" dirty="0">
              <a:latin typeface="Avenir Next LT Pro"/>
            </a:rPr>
            <a:t>– </a:t>
          </a:r>
          <a:r>
            <a:rPr lang="en-IE" dirty="0"/>
            <a:t> </a:t>
          </a:r>
          <a:r>
            <a:rPr lang="en-IE" dirty="0">
              <a:latin typeface="Avenir Next LT Pro"/>
            </a:rPr>
            <a:t>the</a:t>
          </a:r>
          <a:r>
            <a:rPr lang="en-IE" dirty="0"/>
            <a:t> amount of fiancé that the company has risen form issuing shares</a:t>
          </a:r>
          <a:endParaRPr lang="en-US" dirty="0"/>
        </a:p>
      </dgm:t>
    </dgm:pt>
    <dgm:pt modelId="{90BA8E8A-7E64-4C86-A7B6-479BE27B73EA}" type="parTrans" cxnId="{34AE8C50-819E-4CB0-B4C2-2BBA8B649123}">
      <dgm:prSet/>
      <dgm:spPr/>
      <dgm:t>
        <a:bodyPr/>
        <a:lstStyle/>
        <a:p>
          <a:endParaRPr lang="en-US"/>
        </a:p>
      </dgm:t>
    </dgm:pt>
    <dgm:pt modelId="{136F44E0-41D5-4EAA-A37D-0A7CBB0408AB}" type="sibTrans" cxnId="{34AE8C50-819E-4CB0-B4C2-2BBA8B649123}">
      <dgm:prSet/>
      <dgm:spPr/>
      <dgm:t>
        <a:bodyPr/>
        <a:lstStyle/>
        <a:p>
          <a:endParaRPr lang="en-US"/>
        </a:p>
      </dgm:t>
    </dgm:pt>
    <dgm:pt modelId="{9F2B01A9-383F-4AB9-A295-C4E22281905C}" type="pres">
      <dgm:prSet presAssocID="{486D99AD-E2A9-4962-A4BC-F53E21A0873D}" presName="linear" presStyleCnt="0">
        <dgm:presLayoutVars>
          <dgm:animLvl val="lvl"/>
          <dgm:resizeHandles val="exact"/>
        </dgm:presLayoutVars>
      </dgm:prSet>
      <dgm:spPr/>
    </dgm:pt>
    <dgm:pt modelId="{0292A9EC-CC19-4271-AAAD-914127D13F55}" type="pres">
      <dgm:prSet presAssocID="{0B2B6D53-44D5-4FC7-9EBA-AFA43911868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64300A39-B4CB-4CAD-AD0D-6DC874408E7A}" type="pres">
      <dgm:prSet presAssocID="{BC9EC478-A0C6-4D4D-BBDF-3F512374F36C}" presName="spacer" presStyleCnt="0"/>
      <dgm:spPr/>
    </dgm:pt>
    <dgm:pt modelId="{F104FACB-3D05-4C83-AB45-88062E6F88DA}" type="pres">
      <dgm:prSet presAssocID="{CFDB169F-17D9-48E5-8D5F-76C01A4D428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26992E4-969E-49B1-9C5D-0035C11C0E74}" type="pres">
      <dgm:prSet presAssocID="{8A74F734-1B71-4AE3-B661-50435518398D}" presName="spacer" presStyleCnt="0"/>
      <dgm:spPr/>
    </dgm:pt>
    <dgm:pt modelId="{FFF9C28F-3E49-4ED3-B70E-734256ED9F08}" type="pres">
      <dgm:prSet presAssocID="{EE5A8360-78E6-40E1-BB53-3915B1E3B95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B4F2A84-88F8-44E7-8158-3B9EF7EFC85D}" type="pres">
      <dgm:prSet presAssocID="{9B44A0D9-445C-45B0-8628-386651F458F9}" presName="spacer" presStyleCnt="0"/>
      <dgm:spPr/>
    </dgm:pt>
    <dgm:pt modelId="{AEF7F8F6-4D66-4F1F-A692-D3AD649C4BBF}" type="pres">
      <dgm:prSet presAssocID="{9AC9B9CF-3F7A-40B9-8F38-5E31503C1D9E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7096E22E-F0E8-4B97-A735-019EA791C877}" srcId="{486D99AD-E2A9-4962-A4BC-F53E21A0873D}" destId="{EE5A8360-78E6-40E1-BB53-3915B1E3B95F}" srcOrd="2" destOrd="0" parTransId="{F90620BA-07B6-431A-8081-2F2ABA06969A}" sibTransId="{9B44A0D9-445C-45B0-8628-386651F458F9}"/>
    <dgm:cxn modelId="{AFBB9362-36B5-465B-BB7E-C93B244FBC1F}" type="presOf" srcId="{CFDB169F-17D9-48E5-8D5F-76C01A4D428B}" destId="{F104FACB-3D05-4C83-AB45-88062E6F88DA}" srcOrd="0" destOrd="0" presId="urn:microsoft.com/office/officeart/2005/8/layout/vList2"/>
    <dgm:cxn modelId="{F6606869-9A35-4A7F-8888-C70610369D55}" srcId="{486D99AD-E2A9-4962-A4BC-F53E21A0873D}" destId="{CFDB169F-17D9-48E5-8D5F-76C01A4D428B}" srcOrd="1" destOrd="0" parTransId="{DDD2284F-E557-4C6F-A904-65CE84F9B5AF}" sibTransId="{8A74F734-1B71-4AE3-B661-50435518398D}"/>
    <dgm:cxn modelId="{796B364A-593C-4980-A9C8-8252918CB8E4}" type="presOf" srcId="{9AC9B9CF-3F7A-40B9-8F38-5E31503C1D9E}" destId="{AEF7F8F6-4D66-4F1F-A692-D3AD649C4BBF}" srcOrd="0" destOrd="0" presId="urn:microsoft.com/office/officeart/2005/8/layout/vList2"/>
    <dgm:cxn modelId="{34AE8C50-819E-4CB0-B4C2-2BBA8B649123}" srcId="{486D99AD-E2A9-4962-A4BC-F53E21A0873D}" destId="{9AC9B9CF-3F7A-40B9-8F38-5E31503C1D9E}" srcOrd="3" destOrd="0" parTransId="{90BA8E8A-7E64-4C86-A7B6-479BE27B73EA}" sibTransId="{136F44E0-41D5-4EAA-A37D-0A7CBB0408AB}"/>
    <dgm:cxn modelId="{FFA1907D-4929-4899-A3FD-E58663621E99}" type="presOf" srcId="{0B2B6D53-44D5-4FC7-9EBA-AFA439118689}" destId="{0292A9EC-CC19-4271-AAAD-914127D13F55}" srcOrd="0" destOrd="0" presId="urn:microsoft.com/office/officeart/2005/8/layout/vList2"/>
    <dgm:cxn modelId="{8461E5B3-F9F4-4DA4-99D7-D68CBC83CD62}" type="presOf" srcId="{EE5A8360-78E6-40E1-BB53-3915B1E3B95F}" destId="{FFF9C28F-3E49-4ED3-B70E-734256ED9F08}" srcOrd="0" destOrd="0" presId="urn:microsoft.com/office/officeart/2005/8/layout/vList2"/>
    <dgm:cxn modelId="{86EE91B7-59E8-4E1F-B3C7-FF9F435CEA26}" srcId="{486D99AD-E2A9-4962-A4BC-F53E21A0873D}" destId="{0B2B6D53-44D5-4FC7-9EBA-AFA439118689}" srcOrd="0" destOrd="0" parTransId="{52FFB55E-912A-4225-A8E5-400A90C9F168}" sibTransId="{BC9EC478-A0C6-4D4D-BBDF-3F512374F36C}"/>
    <dgm:cxn modelId="{FA2CB2F4-5504-4C47-A8AE-72CC6C6883A3}" type="presOf" srcId="{486D99AD-E2A9-4962-A4BC-F53E21A0873D}" destId="{9F2B01A9-383F-4AB9-A295-C4E22281905C}" srcOrd="0" destOrd="0" presId="urn:microsoft.com/office/officeart/2005/8/layout/vList2"/>
    <dgm:cxn modelId="{2DF3F591-0068-450A-AC3B-FE726B608AFE}" type="presParOf" srcId="{9F2B01A9-383F-4AB9-A295-C4E22281905C}" destId="{0292A9EC-CC19-4271-AAAD-914127D13F55}" srcOrd="0" destOrd="0" presId="urn:microsoft.com/office/officeart/2005/8/layout/vList2"/>
    <dgm:cxn modelId="{74B23177-8FDF-4B60-B3D2-4DAA7E5814C0}" type="presParOf" srcId="{9F2B01A9-383F-4AB9-A295-C4E22281905C}" destId="{64300A39-B4CB-4CAD-AD0D-6DC874408E7A}" srcOrd="1" destOrd="0" presId="urn:microsoft.com/office/officeart/2005/8/layout/vList2"/>
    <dgm:cxn modelId="{EEC699F0-87C8-4EEA-82A0-3D91C236264F}" type="presParOf" srcId="{9F2B01A9-383F-4AB9-A295-C4E22281905C}" destId="{F104FACB-3D05-4C83-AB45-88062E6F88DA}" srcOrd="2" destOrd="0" presId="urn:microsoft.com/office/officeart/2005/8/layout/vList2"/>
    <dgm:cxn modelId="{26170BE4-C3DB-4B5B-9486-87583BAADE20}" type="presParOf" srcId="{9F2B01A9-383F-4AB9-A295-C4E22281905C}" destId="{F26992E4-969E-49B1-9C5D-0035C11C0E74}" srcOrd="3" destOrd="0" presId="urn:microsoft.com/office/officeart/2005/8/layout/vList2"/>
    <dgm:cxn modelId="{DD9513FB-DE90-406A-ADA2-98BA061090B1}" type="presParOf" srcId="{9F2B01A9-383F-4AB9-A295-C4E22281905C}" destId="{FFF9C28F-3E49-4ED3-B70E-734256ED9F08}" srcOrd="4" destOrd="0" presId="urn:microsoft.com/office/officeart/2005/8/layout/vList2"/>
    <dgm:cxn modelId="{5D82607D-C971-417D-A8E8-16ADF8D87434}" type="presParOf" srcId="{9F2B01A9-383F-4AB9-A295-C4E22281905C}" destId="{DB4F2A84-88F8-44E7-8158-3B9EF7EFC85D}" srcOrd="5" destOrd="0" presId="urn:microsoft.com/office/officeart/2005/8/layout/vList2"/>
    <dgm:cxn modelId="{9F883DD3-F8AB-4F8F-8578-602B885354CE}" type="presParOf" srcId="{9F2B01A9-383F-4AB9-A295-C4E22281905C}" destId="{AEF7F8F6-4D66-4F1F-A692-D3AD649C4BB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86D99AD-E2A9-4962-A4BC-F53E21A0873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0B2B6D53-44D5-4FC7-9EBA-AFA439118689}">
      <dgm:prSet/>
      <dgm:spPr/>
      <dgm:t>
        <a:bodyPr/>
        <a:lstStyle/>
        <a:p>
          <a:pPr rtl="0"/>
          <a:r>
            <a:rPr lang="en-IE" b="1" dirty="0"/>
            <a:t>A</a:t>
          </a:r>
          <a:r>
            <a:rPr lang="en-IE" dirty="0"/>
            <a:t> -</a:t>
          </a:r>
          <a:r>
            <a:rPr lang="en-IE" dirty="0">
              <a:latin typeface="Avenir Next LT Pro"/>
            </a:rPr>
            <a:t> </a:t>
          </a:r>
          <a:r>
            <a:rPr lang="en-IE" dirty="0"/>
            <a:t>made up of 3 </a:t>
          </a:r>
          <a:r>
            <a:rPr lang="en-IE" dirty="0">
              <a:latin typeface="Avenir Next LT Pro"/>
            </a:rPr>
            <a:t>accounts</a:t>
          </a:r>
          <a:r>
            <a:rPr lang="en-IE" dirty="0"/>
            <a:t> – 1. Trading Account, 2. Profit and loss account and </a:t>
          </a:r>
          <a:r>
            <a:rPr lang="en-IE" dirty="0">
              <a:latin typeface="Avenir Next LT Pro"/>
            </a:rPr>
            <a:t>3. the</a:t>
          </a:r>
          <a:r>
            <a:rPr lang="en-IE" dirty="0"/>
            <a:t> Appropriation account.</a:t>
          </a:r>
          <a:endParaRPr lang="en-US" dirty="0"/>
        </a:p>
      </dgm:t>
    </dgm:pt>
    <dgm:pt modelId="{52FFB55E-912A-4225-A8E5-400A90C9F168}" type="parTrans" cxnId="{86EE91B7-59E8-4E1F-B3C7-FF9F435CEA26}">
      <dgm:prSet/>
      <dgm:spPr/>
      <dgm:t>
        <a:bodyPr/>
        <a:lstStyle/>
        <a:p>
          <a:endParaRPr lang="en-US"/>
        </a:p>
      </dgm:t>
    </dgm:pt>
    <dgm:pt modelId="{BC9EC478-A0C6-4D4D-BBDF-3F512374F36C}" type="sibTrans" cxnId="{86EE91B7-59E8-4E1F-B3C7-FF9F435CEA26}">
      <dgm:prSet/>
      <dgm:spPr/>
      <dgm:t>
        <a:bodyPr/>
        <a:lstStyle/>
        <a:p>
          <a:endParaRPr lang="en-US"/>
        </a:p>
      </dgm:t>
    </dgm:pt>
    <dgm:pt modelId="{CFDB169F-17D9-48E5-8D5F-76C01A4D428B}">
      <dgm:prSet/>
      <dgm:spPr/>
      <dgm:t>
        <a:bodyPr/>
        <a:lstStyle/>
        <a:p>
          <a:pPr rtl="0"/>
          <a:r>
            <a:rPr lang="en-IE" b="1" dirty="0"/>
            <a:t>B</a:t>
          </a:r>
          <a:r>
            <a:rPr lang="en-IE" dirty="0"/>
            <a:t>- </a:t>
          </a:r>
          <a:r>
            <a:rPr lang="en-IE" dirty="0">
              <a:latin typeface="Avenir Next LT Pro"/>
            </a:rPr>
            <a:t>a section</a:t>
          </a:r>
          <a:r>
            <a:rPr lang="en-IE" dirty="0"/>
            <a:t> </a:t>
          </a:r>
          <a:r>
            <a:rPr lang="en-IE" dirty="0">
              <a:latin typeface="Avenir Next LT Pro"/>
            </a:rPr>
            <a:t>to calculate</a:t>
          </a:r>
          <a:r>
            <a:rPr lang="en-IE" dirty="0"/>
            <a:t> the gross profit (or loss) of the company.</a:t>
          </a:r>
          <a:r>
            <a:rPr lang="en-IE" dirty="0">
              <a:latin typeface="Avenir Next LT Pro"/>
            </a:rPr>
            <a:t> </a:t>
          </a:r>
          <a:endParaRPr lang="en-US" dirty="0"/>
        </a:p>
      </dgm:t>
    </dgm:pt>
    <dgm:pt modelId="{DDD2284F-E557-4C6F-A904-65CE84F9B5AF}" type="parTrans" cxnId="{F6606869-9A35-4A7F-8888-C70610369D55}">
      <dgm:prSet/>
      <dgm:spPr/>
      <dgm:t>
        <a:bodyPr/>
        <a:lstStyle/>
        <a:p>
          <a:endParaRPr lang="en-US"/>
        </a:p>
      </dgm:t>
    </dgm:pt>
    <dgm:pt modelId="{8A74F734-1B71-4AE3-B661-50435518398D}" type="sibTrans" cxnId="{F6606869-9A35-4A7F-8888-C70610369D55}">
      <dgm:prSet/>
      <dgm:spPr/>
      <dgm:t>
        <a:bodyPr/>
        <a:lstStyle/>
        <a:p>
          <a:endParaRPr lang="en-US"/>
        </a:p>
      </dgm:t>
    </dgm:pt>
    <dgm:pt modelId="{EE5A8360-78E6-40E1-BB53-3915B1E3B95F}">
      <dgm:prSet/>
      <dgm:spPr/>
      <dgm:t>
        <a:bodyPr/>
        <a:lstStyle/>
        <a:p>
          <a:pPr rtl="0"/>
          <a:r>
            <a:rPr lang="en-IE" b="1" dirty="0"/>
            <a:t>C</a:t>
          </a:r>
          <a:r>
            <a:rPr lang="en-IE" dirty="0"/>
            <a:t>- </a:t>
          </a:r>
          <a:r>
            <a:rPr lang="en-IE" dirty="0">
              <a:latin typeface="Avenir Next LT Pro"/>
            </a:rPr>
            <a:t>also</a:t>
          </a:r>
          <a:r>
            <a:rPr lang="en-IE" dirty="0"/>
            <a:t> known as the expense section and is used to calculate the net profit.</a:t>
          </a:r>
          <a:r>
            <a:rPr lang="en-IE" dirty="0">
              <a:latin typeface="Avenir Next LT Pro"/>
            </a:rPr>
            <a:t> </a:t>
          </a:r>
          <a:endParaRPr lang="en-US" dirty="0"/>
        </a:p>
      </dgm:t>
    </dgm:pt>
    <dgm:pt modelId="{F90620BA-07B6-431A-8081-2F2ABA06969A}" type="parTrans" cxnId="{7096E22E-F0E8-4B97-A735-019EA791C877}">
      <dgm:prSet/>
      <dgm:spPr/>
      <dgm:t>
        <a:bodyPr/>
        <a:lstStyle/>
        <a:p>
          <a:endParaRPr lang="en-US"/>
        </a:p>
      </dgm:t>
    </dgm:pt>
    <dgm:pt modelId="{9B44A0D9-445C-45B0-8628-386651F458F9}" type="sibTrans" cxnId="{7096E22E-F0E8-4B97-A735-019EA791C877}">
      <dgm:prSet/>
      <dgm:spPr/>
      <dgm:t>
        <a:bodyPr/>
        <a:lstStyle/>
        <a:p>
          <a:endParaRPr lang="en-US"/>
        </a:p>
      </dgm:t>
    </dgm:pt>
    <dgm:pt modelId="{9AC9B9CF-3F7A-40B9-8F38-5E31503C1D9E}">
      <dgm:prSet/>
      <dgm:spPr/>
      <dgm:t>
        <a:bodyPr/>
        <a:lstStyle/>
        <a:p>
          <a:pPr rtl="0"/>
          <a:r>
            <a:rPr lang="en-IE" b="1" dirty="0"/>
            <a:t>D </a:t>
          </a:r>
          <a:r>
            <a:rPr lang="en-IE" b="1" dirty="0">
              <a:latin typeface="Avenir Next LT Pro"/>
            </a:rPr>
            <a:t>– </a:t>
          </a:r>
          <a:r>
            <a:rPr lang="en-IE" dirty="0">
              <a:latin typeface="Avenir Next LT Pro"/>
            </a:rPr>
            <a:t>is a section</a:t>
          </a:r>
          <a:r>
            <a:rPr lang="en-IE" dirty="0"/>
            <a:t> </a:t>
          </a:r>
          <a:r>
            <a:rPr lang="en-IE" dirty="0">
              <a:latin typeface="Avenir Next LT Pro"/>
            </a:rPr>
            <a:t>that </a:t>
          </a:r>
          <a:r>
            <a:rPr lang="en-IE" dirty="0"/>
            <a:t>shows how much dividend were given to shareholders and how much reserves (money left over) the company has.</a:t>
          </a:r>
          <a:r>
            <a:rPr lang="en-IE" dirty="0">
              <a:latin typeface="Avenir Next LT Pro"/>
            </a:rPr>
            <a:t> </a:t>
          </a:r>
          <a:endParaRPr lang="en-US" dirty="0"/>
        </a:p>
      </dgm:t>
    </dgm:pt>
    <dgm:pt modelId="{90BA8E8A-7E64-4C86-A7B6-479BE27B73EA}" type="parTrans" cxnId="{34AE8C50-819E-4CB0-B4C2-2BBA8B649123}">
      <dgm:prSet/>
      <dgm:spPr/>
      <dgm:t>
        <a:bodyPr/>
        <a:lstStyle/>
        <a:p>
          <a:endParaRPr lang="en-US"/>
        </a:p>
      </dgm:t>
    </dgm:pt>
    <dgm:pt modelId="{136F44E0-41D5-4EAA-A37D-0A7CBB0408AB}" type="sibTrans" cxnId="{34AE8C50-819E-4CB0-B4C2-2BBA8B649123}">
      <dgm:prSet/>
      <dgm:spPr/>
      <dgm:t>
        <a:bodyPr/>
        <a:lstStyle/>
        <a:p>
          <a:endParaRPr lang="en-US"/>
        </a:p>
      </dgm:t>
    </dgm:pt>
    <dgm:pt modelId="{9F2B01A9-383F-4AB9-A295-C4E22281905C}" type="pres">
      <dgm:prSet presAssocID="{486D99AD-E2A9-4962-A4BC-F53E21A0873D}" presName="linear" presStyleCnt="0">
        <dgm:presLayoutVars>
          <dgm:animLvl val="lvl"/>
          <dgm:resizeHandles val="exact"/>
        </dgm:presLayoutVars>
      </dgm:prSet>
      <dgm:spPr/>
    </dgm:pt>
    <dgm:pt modelId="{0292A9EC-CC19-4271-AAAD-914127D13F55}" type="pres">
      <dgm:prSet presAssocID="{0B2B6D53-44D5-4FC7-9EBA-AFA43911868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64300A39-B4CB-4CAD-AD0D-6DC874408E7A}" type="pres">
      <dgm:prSet presAssocID="{BC9EC478-A0C6-4D4D-BBDF-3F512374F36C}" presName="spacer" presStyleCnt="0"/>
      <dgm:spPr/>
    </dgm:pt>
    <dgm:pt modelId="{F104FACB-3D05-4C83-AB45-88062E6F88DA}" type="pres">
      <dgm:prSet presAssocID="{CFDB169F-17D9-48E5-8D5F-76C01A4D428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26992E4-969E-49B1-9C5D-0035C11C0E74}" type="pres">
      <dgm:prSet presAssocID="{8A74F734-1B71-4AE3-B661-50435518398D}" presName="spacer" presStyleCnt="0"/>
      <dgm:spPr/>
    </dgm:pt>
    <dgm:pt modelId="{FFF9C28F-3E49-4ED3-B70E-734256ED9F08}" type="pres">
      <dgm:prSet presAssocID="{EE5A8360-78E6-40E1-BB53-3915B1E3B95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B4F2A84-88F8-44E7-8158-3B9EF7EFC85D}" type="pres">
      <dgm:prSet presAssocID="{9B44A0D9-445C-45B0-8628-386651F458F9}" presName="spacer" presStyleCnt="0"/>
      <dgm:spPr/>
    </dgm:pt>
    <dgm:pt modelId="{AEF7F8F6-4D66-4F1F-A692-D3AD649C4BBF}" type="pres">
      <dgm:prSet presAssocID="{9AC9B9CF-3F7A-40B9-8F38-5E31503C1D9E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7096E22E-F0E8-4B97-A735-019EA791C877}" srcId="{486D99AD-E2A9-4962-A4BC-F53E21A0873D}" destId="{EE5A8360-78E6-40E1-BB53-3915B1E3B95F}" srcOrd="2" destOrd="0" parTransId="{F90620BA-07B6-431A-8081-2F2ABA06969A}" sibTransId="{9B44A0D9-445C-45B0-8628-386651F458F9}"/>
    <dgm:cxn modelId="{AFBB9362-36B5-465B-BB7E-C93B244FBC1F}" type="presOf" srcId="{CFDB169F-17D9-48E5-8D5F-76C01A4D428B}" destId="{F104FACB-3D05-4C83-AB45-88062E6F88DA}" srcOrd="0" destOrd="0" presId="urn:microsoft.com/office/officeart/2005/8/layout/vList2"/>
    <dgm:cxn modelId="{F6606869-9A35-4A7F-8888-C70610369D55}" srcId="{486D99AD-E2A9-4962-A4BC-F53E21A0873D}" destId="{CFDB169F-17D9-48E5-8D5F-76C01A4D428B}" srcOrd="1" destOrd="0" parTransId="{DDD2284F-E557-4C6F-A904-65CE84F9B5AF}" sibTransId="{8A74F734-1B71-4AE3-B661-50435518398D}"/>
    <dgm:cxn modelId="{796B364A-593C-4980-A9C8-8252918CB8E4}" type="presOf" srcId="{9AC9B9CF-3F7A-40B9-8F38-5E31503C1D9E}" destId="{AEF7F8F6-4D66-4F1F-A692-D3AD649C4BBF}" srcOrd="0" destOrd="0" presId="urn:microsoft.com/office/officeart/2005/8/layout/vList2"/>
    <dgm:cxn modelId="{34AE8C50-819E-4CB0-B4C2-2BBA8B649123}" srcId="{486D99AD-E2A9-4962-A4BC-F53E21A0873D}" destId="{9AC9B9CF-3F7A-40B9-8F38-5E31503C1D9E}" srcOrd="3" destOrd="0" parTransId="{90BA8E8A-7E64-4C86-A7B6-479BE27B73EA}" sibTransId="{136F44E0-41D5-4EAA-A37D-0A7CBB0408AB}"/>
    <dgm:cxn modelId="{FFA1907D-4929-4899-A3FD-E58663621E99}" type="presOf" srcId="{0B2B6D53-44D5-4FC7-9EBA-AFA439118689}" destId="{0292A9EC-CC19-4271-AAAD-914127D13F55}" srcOrd="0" destOrd="0" presId="urn:microsoft.com/office/officeart/2005/8/layout/vList2"/>
    <dgm:cxn modelId="{8461E5B3-F9F4-4DA4-99D7-D68CBC83CD62}" type="presOf" srcId="{EE5A8360-78E6-40E1-BB53-3915B1E3B95F}" destId="{FFF9C28F-3E49-4ED3-B70E-734256ED9F08}" srcOrd="0" destOrd="0" presId="urn:microsoft.com/office/officeart/2005/8/layout/vList2"/>
    <dgm:cxn modelId="{86EE91B7-59E8-4E1F-B3C7-FF9F435CEA26}" srcId="{486D99AD-E2A9-4962-A4BC-F53E21A0873D}" destId="{0B2B6D53-44D5-4FC7-9EBA-AFA439118689}" srcOrd="0" destOrd="0" parTransId="{52FFB55E-912A-4225-A8E5-400A90C9F168}" sibTransId="{BC9EC478-A0C6-4D4D-BBDF-3F512374F36C}"/>
    <dgm:cxn modelId="{FA2CB2F4-5504-4C47-A8AE-72CC6C6883A3}" type="presOf" srcId="{486D99AD-E2A9-4962-A4BC-F53E21A0873D}" destId="{9F2B01A9-383F-4AB9-A295-C4E22281905C}" srcOrd="0" destOrd="0" presId="urn:microsoft.com/office/officeart/2005/8/layout/vList2"/>
    <dgm:cxn modelId="{2DF3F591-0068-450A-AC3B-FE726B608AFE}" type="presParOf" srcId="{9F2B01A9-383F-4AB9-A295-C4E22281905C}" destId="{0292A9EC-CC19-4271-AAAD-914127D13F55}" srcOrd="0" destOrd="0" presId="urn:microsoft.com/office/officeart/2005/8/layout/vList2"/>
    <dgm:cxn modelId="{74B23177-8FDF-4B60-B3D2-4DAA7E5814C0}" type="presParOf" srcId="{9F2B01A9-383F-4AB9-A295-C4E22281905C}" destId="{64300A39-B4CB-4CAD-AD0D-6DC874408E7A}" srcOrd="1" destOrd="0" presId="urn:microsoft.com/office/officeart/2005/8/layout/vList2"/>
    <dgm:cxn modelId="{EEC699F0-87C8-4EEA-82A0-3D91C236264F}" type="presParOf" srcId="{9F2B01A9-383F-4AB9-A295-C4E22281905C}" destId="{F104FACB-3D05-4C83-AB45-88062E6F88DA}" srcOrd="2" destOrd="0" presId="urn:microsoft.com/office/officeart/2005/8/layout/vList2"/>
    <dgm:cxn modelId="{26170BE4-C3DB-4B5B-9486-87583BAADE20}" type="presParOf" srcId="{9F2B01A9-383F-4AB9-A295-C4E22281905C}" destId="{F26992E4-969E-49B1-9C5D-0035C11C0E74}" srcOrd="3" destOrd="0" presId="urn:microsoft.com/office/officeart/2005/8/layout/vList2"/>
    <dgm:cxn modelId="{DD9513FB-DE90-406A-ADA2-98BA061090B1}" type="presParOf" srcId="{9F2B01A9-383F-4AB9-A295-C4E22281905C}" destId="{FFF9C28F-3E49-4ED3-B70E-734256ED9F08}" srcOrd="4" destOrd="0" presId="urn:microsoft.com/office/officeart/2005/8/layout/vList2"/>
    <dgm:cxn modelId="{5D82607D-C971-417D-A8E8-16ADF8D87434}" type="presParOf" srcId="{9F2B01A9-383F-4AB9-A295-C4E22281905C}" destId="{DB4F2A84-88F8-44E7-8158-3B9EF7EFC85D}" srcOrd="5" destOrd="0" presId="urn:microsoft.com/office/officeart/2005/8/layout/vList2"/>
    <dgm:cxn modelId="{9F883DD3-F8AB-4F8F-8578-602B885354CE}" type="presParOf" srcId="{9F2B01A9-383F-4AB9-A295-C4E22281905C}" destId="{AEF7F8F6-4D66-4F1F-A692-D3AD649C4BB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86D99AD-E2A9-4962-A4BC-F53E21A0873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B2B6D53-44D5-4FC7-9EBA-AFA439118689}">
      <dgm:prSet/>
      <dgm:spPr/>
      <dgm:t>
        <a:bodyPr/>
        <a:lstStyle/>
        <a:p>
          <a:pPr rtl="0"/>
          <a:endParaRPr lang="en-IE" b="1" dirty="0"/>
        </a:p>
      </dgm:t>
    </dgm:pt>
    <dgm:pt modelId="{52FFB55E-912A-4225-A8E5-400A90C9F168}" type="parTrans" cxnId="{86EE91B7-59E8-4E1F-B3C7-FF9F435CEA26}">
      <dgm:prSet/>
      <dgm:spPr/>
      <dgm:t>
        <a:bodyPr/>
        <a:lstStyle/>
        <a:p>
          <a:endParaRPr lang="en-US"/>
        </a:p>
      </dgm:t>
    </dgm:pt>
    <dgm:pt modelId="{BC9EC478-A0C6-4D4D-BBDF-3F512374F36C}" type="sibTrans" cxnId="{86EE91B7-59E8-4E1F-B3C7-FF9F435CEA26}">
      <dgm:prSet/>
      <dgm:spPr/>
      <dgm:t>
        <a:bodyPr/>
        <a:lstStyle/>
        <a:p>
          <a:endParaRPr lang="en-US"/>
        </a:p>
      </dgm:t>
    </dgm:pt>
    <dgm:pt modelId="{EE5A8360-78E6-40E1-BB53-3915B1E3B95F}">
      <dgm:prSet/>
      <dgm:spPr/>
      <dgm:t>
        <a:bodyPr/>
        <a:lstStyle/>
        <a:p>
          <a:pPr rtl="0"/>
          <a:r>
            <a:rPr lang="en-IE" b="1" dirty="0"/>
            <a:t>C</a:t>
          </a:r>
          <a:r>
            <a:rPr lang="en-IE" dirty="0"/>
            <a:t>- </a:t>
          </a:r>
          <a:r>
            <a:rPr lang="en-IE" dirty="0">
              <a:latin typeface="Avenir Next LT Pro"/>
            </a:rPr>
            <a:t>also</a:t>
          </a:r>
          <a:r>
            <a:rPr lang="en-IE" dirty="0"/>
            <a:t> known as the expense section and is used to calculate the net </a:t>
          </a:r>
          <a:r>
            <a:rPr lang="en-IE" dirty="0">
              <a:latin typeface="Avenir Next LT Pro"/>
            </a:rPr>
            <a:t>profit</a:t>
          </a:r>
          <a:endParaRPr lang="en-US" dirty="0"/>
        </a:p>
      </dgm:t>
    </dgm:pt>
    <dgm:pt modelId="{F90620BA-07B6-431A-8081-2F2ABA06969A}" type="parTrans" cxnId="{7096E22E-F0E8-4B97-A735-019EA791C877}">
      <dgm:prSet/>
      <dgm:spPr/>
      <dgm:t>
        <a:bodyPr/>
        <a:lstStyle/>
        <a:p>
          <a:endParaRPr lang="en-US"/>
        </a:p>
      </dgm:t>
    </dgm:pt>
    <dgm:pt modelId="{9B44A0D9-445C-45B0-8628-386651F458F9}" type="sibTrans" cxnId="{7096E22E-F0E8-4B97-A735-019EA791C877}">
      <dgm:prSet/>
      <dgm:spPr/>
      <dgm:t>
        <a:bodyPr/>
        <a:lstStyle/>
        <a:p>
          <a:endParaRPr lang="en-US"/>
        </a:p>
      </dgm:t>
    </dgm:pt>
    <dgm:pt modelId="{FC3B822A-889F-495A-B28A-AC3618324964}">
      <dgm:prSet phldr="0"/>
      <dgm:spPr/>
      <dgm:t>
        <a:bodyPr/>
        <a:lstStyle/>
        <a:p>
          <a:endParaRPr lang="en-IE" b="1" dirty="0">
            <a:latin typeface="Avenir Next LT Pro"/>
          </a:endParaRPr>
        </a:p>
      </dgm:t>
    </dgm:pt>
    <dgm:pt modelId="{5E3EED41-7E2E-44F2-8EBD-68A59D1D6AF4}" type="parTrans" cxnId="{DCD19C7E-8DFD-4F3D-8973-23AE35D121BF}">
      <dgm:prSet/>
      <dgm:spPr/>
    </dgm:pt>
    <dgm:pt modelId="{F0F81496-DB13-4DF5-9DAA-C08792DF8BB8}" type="sibTrans" cxnId="{DCD19C7E-8DFD-4F3D-8973-23AE35D121BF}">
      <dgm:prSet/>
      <dgm:spPr/>
    </dgm:pt>
    <dgm:pt modelId="{D74C3CCD-EFB9-47D0-BE3C-0F10B2002A11}">
      <dgm:prSet phldr="0"/>
      <dgm:spPr/>
      <dgm:t>
        <a:bodyPr/>
        <a:lstStyle/>
        <a:p>
          <a:endParaRPr lang="en-IE" dirty="0">
            <a:latin typeface="Avenir Next LT Pro"/>
          </a:endParaRPr>
        </a:p>
      </dgm:t>
    </dgm:pt>
    <dgm:pt modelId="{C1EB9178-5423-4F99-88A7-A84B8DAD2355}" type="parTrans" cxnId="{9E021A77-4864-4E67-A510-AD74134DFABA}">
      <dgm:prSet/>
      <dgm:spPr/>
    </dgm:pt>
    <dgm:pt modelId="{9FDCDD4C-ACEE-424E-A6E8-2BD21D037CE0}" type="sibTrans" cxnId="{9E021A77-4864-4E67-A510-AD74134DFABA}">
      <dgm:prSet/>
      <dgm:spPr/>
    </dgm:pt>
    <dgm:pt modelId="{9F2B01A9-383F-4AB9-A295-C4E22281905C}" type="pres">
      <dgm:prSet presAssocID="{486D99AD-E2A9-4962-A4BC-F53E21A0873D}" presName="linear" presStyleCnt="0">
        <dgm:presLayoutVars>
          <dgm:animLvl val="lvl"/>
          <dgm:resizeHandles val="exact"/>
        </dgm:presLayoutVars>
      </dgm:prSet>
      <dgm:spPr/>
    </dgm:pt>
    <dgm:pt modelId="{0292A9EC-CC19-4271-AAAD-914127D13F55}" type="pres">
      <dgm:prSet presAssocID="{0B2B6D53-44D5-4FC7-9EBA-AFA43911868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64300A39-B4CB-4CAD-AD0D-6DC874408E7A}" type="pres">
      <dgm:prSet presAssocID="{BC9EC478-A0C6-4D4D-BBDF-3F512374F36C}" presName="spacer" presStyleCnt="0"/>
      <dgm:spPr/>
    </dgm:pt>
    <dgm:pt modelId="{7F207E3A-1483-49B1-99B1-57AD05FEB298}" type="pres">
      <dgm:prSet presAssocID="{FC3B822A-889F-495A-B28A-AC3618324964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631E1DAA-1439-4990-9BCA-4B7CF8000D08}" type="pres">
      <dgm:prSet presAssocID="{F0F81496-DB13-4DF5-9DAA-C08792DF8BB8}" presName="spacer" presStyleCnt="0"/>
      <dgm:spPr/>
    </dgm:pt>
    <dgm:pt modelId="{FFF9C28F-3E49-4ED3-B70E-734256ED9F08}" type="pres">
      <dgm:prSet presAssocID="{EE5A8360-78E6-40E1-BB53-3915B1E3B95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FE6ED7A9-FC26-48BB-8C02-206747BE6E56}" type="pres">
      <dgm:prSet presAssocID="{9B44A0D9-445C-45B0-8628-386651F458F9}" presName="spacer" presStyleCnt="0"/>
      <dgm:spPr/>
    </dgm:pt>
    <dgm:pt modelId="{2F427963-DFAA-48A9-90F7-26612F938AA8}" type="pres">
      <dgm:prSet presAssocID="{D74C3CCD-EFB9-47D0-BE3C-0F10B2002A11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D128462C-776E-46E0-A32C-10D66F00B4F3}" type="presOf" srcId="{EE5A8360-78E6-40E1-BB53-3915B1E3B95F}" destId="{FFF9C28F-3E49-4ED3-B70E-734256ED9F08}" srcOrd="0" destOrd="0" presId="urn:microsoft.com/office/officeart/2005/8/layout/vList2"/>
    <dgm:cxn modelId="{7096E22E-F0E8-4B97-A735-019EA791C877}" srcId="{486D99AD-E2A9-4962-A4BC-F53E21A0873D}" destId="{EE5A8360-78E6-40E1-BB53-3915B1E3B95F}" srcOrd="2" destOrd="0" parTransId="{F90620BA-07B6-431A-8081-2F2ABA06969A}" sibTransId="{9B44A0D9-445C-45B0-8628-386651F458F9}"/>
    <dgm:cxn modelId="{CEC0B83E-0195-4BFB-B229-17D3D6127D50}" type="presOf" srcId="{FC3B822A-889F-495A-B28A-AC3618324964}" destId="{7F207E3A-1483-49B1-99B1-57AD05FEB298}" srcOrd="0" destOrd="0" presId="urn:microsoft.com/office/officeart/2005/8/layout/vList2"/>
    <dgm:cxn modelId="{9C915049-43EB-4C33-8353-770909893B48}" type="presOf" srcId="{0B2B6D53-44D5-4FC7-9EBA-AFA439118689}" destId="{0292A9EC-CC19-4271-AAAD-914127D13F55}" srcOrd="0" destOrd="0" presId="urn:microsoft.com/office/officeart/2005/8/layout/vList2"/>
    <dgm:cxn modelId="{9E021A77-4864-4E67-A510-AD74134DFABA}" srcId="{486D99AD-E2A9-4962-A4BC-F53E21A0873D}" destId="{D74C3CCD-EFB9-47D0-BE3C-0F10B2002A11}" srcOrd="3" destOrd="0" parTransId="{C1EB9178-5423-4F99-88A7-A84B8DAD2355}" sibTransId="{9FDCDD4C-ACEE-424E-A6E8-2BD21D037CE0}"/>
    <dgm:cxn modelId="{DCD19C7E-8DFD-4F3D-8973-23AE35D121BF}" srcId="{486D99AD-E2A9-4962-A4BC-F53E21A0873D}" destId="{FC3B822A-889F-495A-B28A-AC3618324964}" srcOrd="1" destOrd="0" parTransId="{5E3EED41-7E2E-44F2-8EBD-68A59D1D6AF4}" sibTransId="{F0F81496-DB13-4DF5-9DAA-C08792DF8BB8}"/>
    <dgm:cxn modelId="{11B65298-8E0E-4AD2-8855-7D94AD1671C8}" type="presOf" srcId="{D74C3CCD-EFB9-47D0-BE3C-0F10B2002A11}" destId="{2F427963-DFAA-48A9-90F7-26612F938AA8}" srcOrd="0" destOrd="0" presId="urn:microsoft.com/office/officeart/2005/8/layout/vList2"/>
    <dgm:cxn modelId="{86EE91B7-59E8-4E1F-B3C7-FF9F435CEA26}" srcId="{486D99AD-E2A9-4962-A4BC-F53E21A0873D}" destId="{0B2B6D53-44D5-4FC7-9EBA-AFA439118689}" srcOrd="0" destOrd="0" parTransId="{52FFB55E-912A-4225-A8E5-400A90C9F168}" sibTransId="{BC9EC478-A0C6-4D4D-BBDF-3F512374F36C}"/>
    <dgm:cxn modelId="{FA2CB2F4-5504-4C47-A8AE-72CC6C6883A3}" type="presOf" srcId="{486D99AD-E2A9-4962-A4BC-F53E21A0873D}" destId="{9F2B01A9-383F-4AB9-A295-C4E22281905C}" srcOrd="0" destOrd="0" presId="urn:microsoft.com/office/officeart/2005/8/layout/vList2"/>
    <dgm:cxn modelId="{C04E30B3-AACA-48D1-A95C-6EF0DCFEFABD}" type="presParOf" srcId="{9F2B01A9-383F-4AB9-A295-C4E22281905C}" destId="{0292A9EC-CC19-4271-AAAD-914127D13F55}" srcOrd="0" destOrd="0" presId="urn:microsoft.com/office/officeart/2005/8/layout/vList2"/>
    <dgm:cxn modelId="{036A38A1-11B7-4033-87AD-DBFB84D57574}" type="presParOf" srcId="{9F2B01A9-383F-4AB9-A295-C4E22281905C}" destId="{64300A39-B4CB-4CAD-AD0D-6DC874408E7A}" srcOrd="1" destOrd="0" presId="urn:microsoft.com/office/officeart/2005/8/layout/vList2"/>
    <dgm:cxn modelId="{C447313B-ACB8-4E02-902F-605EC2BBD4CD}" type="presParOf" srcId="{9F2B01A9-383F-4AB9-A295-C4E22281905C}" destId="{7F207E3A-1483-49B1-99B1-57AD05FEB298}" srcOrd="2" destOrd="0" presId="urn:microsoft.com/office/officeart/2005/8/layout/vList2"/>
    <dgm:cxn modelId="{6D5DFA70-3147-4537-AD53-C90F98491128}" type="presParOf" srcId="{9F2B01A9-383F-4AB9-A295-C4E22281905C}" destId="{631E1DAA-1439-4990-9BCA-4B7CF8000D08}" srcOrd="3" destOrd="0" presId="urn:microsoft.com/office/officeart/2005/8/layout/vList2"/>
    <dgm:cxn modelId="{4415CA9B-B124-4615-817A-1F87F919A681}" type="presParOf" srcId="{9F2B01A9-383F-4AB9-A295-C4E22281905C}" destId="{FFF9C28F-3E49-4ED3-B70E-734256ED9F08}" srcOrd="4" destOrd="0" presId="urn:microsoft.com/office/officeart/2005/8/layout/vList2"/>
    <dgm:cxn modelId="{64D8B771-6969-4F87-9D7F-CDC4D07B064A}" type="presParOf" srcId="{9F2B01A9-383F-4AB9-A295-C4E22281905C}" destId="{FE6ED7A9-FC26-48BB-8C02-206747BE6E56}" srcOrd="5" destOrd="0" presId="urn:microsoft.com/office/officeart/2005/8/layout/vList2"/>
    <dgm:cxn modelId="{7453B93F-6A4C-4AED-945E-A264AEE2F887}" type="presParOf" srcId="{9F2B01A9-383F-4AB9-A295-C4E22281905C}" destId="{2F427963-DFAA-48A9-90F7-26612F938AA8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86D99AD-E2A9-4962-A4BC-F53E21A0873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0B2B6D53-44D5-4FC7-9EBA-AFA439118689}">
      <dgm:prSet/>
      <dgm:spPr/>
      <dgm:t>
        <a:bodyPr/>
        <a:lstStyle/>
        <a:p>
          <a:pPr rtl="0"/>
          <a:r>
            <a:rPr lang="en-IE" b="1" dirty="0"/>
            <a:t>A</a:t>
          </a:r>
          <a:r>
            <a:rPr lang="en-IE" dirty="0"/>
            <a:t> -</a:t>
          </a:r>
          <a:r>
            <a:rPr lang="en-IE" dirty="0">
              <a:latin typeface="Avenir Next LT Pro"/>
            </a:rPr>
            <a:t> </a:t>
          </a:r>
          <a:r>
            <a:rPr lang="en-IE" dirty="0"/>
            <a:t>made up of 3 </a:t>
          </a:r>
          <a:r>
            <a:rPr lang="en-IE" dirty="0">
              <a:latin typeface="Avenir Next LT Pro"/>
            </a:rPr>
            <a:t>accounts</a:t>
          </a:r>
          <a:r>
            <a:rPr lang="en-IE" dirty="0"/>
            <a:t> – 1. Trading Account, 2. Profit and loss account and </a:t>
          </a:r>
          <a:r>
            <a:rPr lang="en-IE" dirty="0">
              <a:latin typeface="Avenir Next LT Pro"/>
            </a:rPr>
            <a:t>3. the</a:t>
          </a:r>
          <a:r>
            <a:rPr lang="en-IE" dirty="0"/>
            <a:t> Appropriation account.</a:t>
          </a:r>
          <a:endParaRPr lang="en-US" dirty="0"/>
        </a:p>
      </dgm:t>
    </dgm:pt>
    <dgm:pt modelId="{52FFB55E-912A-4225-A8E5-400A90C9F168}" type="parTrans" cxnId="{86EE91B7-59E8-4E1F-B3C7-FF9F435CEA26}">
      <dgm:prSet/>
      <dgm:spPr/>
      <dgm:t>
        <a:bodyPr/>
        <a:lstStyle/>
        <a:p>
          <a:endParaRPr lang="en-US"/>
        </a:p>
      </dgm:t>
    </dgm:pt>
    <dgm:pt modelId="{BC9EC478-A0C6-4D4D-BBDF-3F512374F36C}" type="sibTrans" cxnId="{86EE91B7-59E8-4E1F-B3C7-FF9F435CEA26}">
      <dgm:prSet/>
      <dgm:spPr/>
      <dgm:t>
        <a:bodyPr/>
        <a:lstStyle/>
        <a:p>
          <a:endParaRPr lang="en-US"/>
        </a:p>
      </dgm:t>
    </dgm:pt>
    <dgm:pt modelId="{CFDB169F-17D9-48E5-8D5F-76C01A4D428B}">
      <dgm:prSet/>
      <dgm:spPr/>
      <dgm:t>
        <a:bodyPr/>
        <a:lstStyle/>
        <a:p>
          <a:pPr rtl="0"/>
          <a:r>
            <a:rPr lang="en-IE" b="1" dirty="0"/>
            <a:t>B</a:t>
          </a:r>
          <a:r>
            <a:rPr lang="en-IE" dirty="0"/>
            <a:t>- </a:t>
          </a:r>
          <a:r>
            <a:rPr lang="en-IE" dirty="0">
              <a:latin typeface="Avenir Next LT Pro"/>
            </a:rPr>
            <a:t>a section</a:t>
          </a:r>
          <a:r>
            <a:rPr lang="en-IE" dirty="0"/>
            <a:t> </a:t>
          </a:r>
          <a:r>
            <a:rPr lang="en-IE" dirty="0">
              <a:latin typeface="Avenir Next LT Pro"/>
            </a:rPr>
            <a:t>to calculate</a:t>
          </a:r>
          <a:r>
            <a:rPr lang="en-IE" dirty="0"/>
            <a:t> the gross profit (or loss) of the company.</a:t>
          </a:r>
          <a:r>
            <a:rPr lang="en-IE" dirty="0">
              <a:latin typeface="Avenir Next LT Pro"/>
            </a:rPr>
            <a:t> </a:t>
          </a:r>
          <a:endParaRPr lang="en-US" dirty="0"/>
        </a:p>
      </dgm:t>
    </dgm:pt>
    <dgm:pt modelId="{DDD2284F-E557-4C6F-A904-65CE84F9B5AF}" type="parTrans" cxnId="{F6606869-9A35-4A7F-8888-C70610369D55}">
      <dgm:prSet/>
      <dgm:spPr/>
      <dgm:t>
        <a:bodyPr/>
        <a:lstStyle/>
        <a:p>
          <a:endParaRPr lang="en-US"/>
        </a:p>
      </dgm:t>
    </dgm:pt>
    <dgm:pt modelId="{8A74F734-1B71-4AE3-B661-50435518398D}" type="sibTrans" cxnId="{F6606869-9A35-4A7F-8888-C70610369D55}">
      <dgm:prSet/>
      <dgm:spPr/>
      <dgm:t>
        <a:bodyPr/>
        <a:lstStyle/>
        <a:p>
          <a:endParaRPr lang="en-US"/>
        </a:p>
      </dgm:t>
    </dgm:pt>
    <dgm:pt modelId="{EE5A8360-78E6-40E1-BB53-3915B1E3B95F}">
      <dgm:prSet/>
      <dgm:spPr/>
      <dgm:t>
        <a:bodyPr/>
        <a:lstStyle/>
        <a:p>
          <a:pPr rtl="0"/>
          <a:r>
            <a:rPr lang="en-IE" b="1" dirty="0"/>
            <a:t>C</a:t>
          </a:r>
          <a:r>
            <a:rPr lang="en-IE" dirty="0"/>
            <a:t>- </a:t>
          </a:r>
          <a:r>
            <a:rPr lang="en-IE" dirty="0">
              <a:latin typeface="Avenir Next LT Pro"/>
            </a:rPr>
            <a:t>also</a:t>
          </a:r>
          <a:r>
            <a:rPr lang="en-IE" dirty="0"/>
            <a:t> known as the expense section and is used to calculate the net profit.</a:t>
          </a:r>
          <a:r>
            <a:rPr lang="en-IE" dirty="0">
              <a:latin typeface="Avenir Next LT Pro"/>
            </a:rPr>
            <a:t> </a:t>
          </a:r>
          <a:endParaRPr lang="en-US" dirty="0"/>
        </a:p>
      </dgm:t>
    </dgm:pt>
    <dgm:pt modelId="{F90620BA-07B6-431A-8081-2F2ABA06969A}" type="parTrans" cxnId="{7096E22E-F0E8-4B97-A735-019EA791C877}">
      <dgm:prSet/>
      <dgm:spPr/>
      <dgm:t>
        <a:bodyPr/>
        <a:lstStyle/>
        <a:p>
          <a:endParaRPr lang="en-US"/>
        </a:p>
      </dgm:t>
    </dgm:pt>
    <dgm:pt modelId="{9B44A0D9-445C-45B0-8628-386651F458F9}" type="sibTrans" cxnId="{7096E22E-F0E8-4B97-A735-019EA791C877}">
      <dgm:prSet/>
      <dgm:spPr/>
      <dgm:t>
        <a:bodyPr/>
        <a:lstStyle/>
        <a:p>
          <a:endParaRPr lang="en-US"/>
        </a:p>
      </dgm:t>
    </dgm:pt>
    <dgm:pt modelId="{9AC9B9CF-3F7A-40B9-8F38-5E31503C1D9E}">
      <dgm:prSet/>
      <dgm:spPr/>
      <dgm:t>
        <a:bodyPr/>
        <a:lstStyle/>
        <a:p>
          <a:pPr rtl="0"/>
          <a:r>
            <a:rPr lang="en-IE" b="1" dirty="0"/>
            <a:t>D </a:t>
          </a:r>
          <a:r>
            <a:rPr lang="en-IE" b="1" dirty="0">
              <a:latin typeface="Avenir Next LT Pro"/>
            </a:rPr>
            <a:t>– </a:t>
          </a:r>
          <a:r>
            <a:rPr lang="en-IE" dirty="0">
              <a:latin typeface="Avenir Next LT Pro"/>
            </a:rPr>
            <a:t>is a section</a:t>
          </a:r>
          <a:r>
            <a:rPr lang="en-IE" dirty="0"/>
            <a:t> </a:t>
          </a:r>
          <a:r>
            <a:rPr lang="en-IE" dirty="0">
              <a:latin typeface="Avenir Next LT Pro"/>
            </a:rPr>
            <a:t>that </a:t>
          </a:r>
          <a:r>
            <a:rPr lang="en-IE" dirty="0"/>
            <a:t>shows how much dividend were given to shareholders and how much reserves (money left over) the company has.</a:t>
          </a:r>
          <a:r>
            <a:rPr lang="en-IE" dirty="0">
              <a:latin typeface="Avenir Next LT Pro"/>
            </a:rPr>
            <a:t> </a:t>
          </a:r>
          <a:endParaRPr lang="en-US" dirty="0"/>
        </a:p>
      </dgm:t>
    </dgm:pt>
    <dgm:pt modelId="{90BA8E8A-7E64-4C86-A7B6-479BE27B73EA}" type="parTrans" cxnId="{34AE8C50-819E-4CB0-B4C2-2BBA8B649123}">
      <dgm:prSet/>
      <dgm:spPr/>
      <dgm:t>
        <a:bodyPr/>
        <a:lstStyle/>
        <a:p>
          <a:endParaRPr lang="en-US"/>
        </a:p>
      </dgm:t>
    </dgm:pt>
    <dgm:pt modelId="{136F44E0-41D5-4EAA-A37D-0A7CBB0408AB}" type="sibTrans" cxnId="{34AE8C50-819E-4CB0-B4C2-2BBA8B649123}">
      <dgm:prSet/>
      <dgm:spPr/>
      <dgm:t>
        <a:bodyPr/>
        <a:lstStyle/>
        <a:p>
          <a:endParaRPr lang="en-US"/>
        </a:p>
      </dgm:t>
    </dgm:pt>
    <dgm:pt modelId="{9F2B01A9-383F-4AB9-A295-C4E22281905C}" type="pres">
      <dgm:prSet presAssocID="{486D99AD-E2A9-4962-A4BC-F53E21A0873D}" presName="linear" presStyleCnt="0">
        <dgm:presLayoutVars>
          <dgm:animLvl val="lvl"/>
          <dgm:resizeHandles val="exact"/>
        </dgm:presLayoutVars>
      </dgm:prSet>
      <dgm:spPr/>
    </dgm:pt>
    <dgm:pt modelId="{0292A9EC-CC19-4271-AAAD-914127D13F55}" type="pres">
      <dgm:prSet presAssocID="{0B2B6D53-44D5-4FC7-9EBA-AFA43911868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64300A39-B4CB-4CAD-AD0D-6DC874408E7A}" type="pres">
      <dgm:prSet presAssocID="{BC9EC478-A0C6-4D4D-BBDF-3F512374F36C}" presName="spacer" presStyleCnt="0"/>
      <dgm:spPr/>
    </dgm:pt>
    <dgm:pt modelId="{F104FACB-3D05-4C83-AB45-88062E6F88DA}" type="pres">
      <dgm:prSet presAssocID="{CFDB169F-17D9-48E5-8D5F-76C01A4D428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26992E4-969E-49B1-9C5D-0035C11C0E74}" type="pres">
      <dgm:prSet presAssocID="{8A74F734-1B71-4AE3-B661-50435518398D}" presName="spacer" presStyleCnt="0"/>
      <dgm:spPr/>
    </dgm:pt>
    <dgm:pt modelId="{FFF9C28F-3E49-4ED3-B70E-734256ED9F08}" type="pres">
      <dgm:prSet presAssocID="{EE5A8360-78E6-40E1-BB53-3915B1E3B95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B4F2A84-88F8-44E7-8158-3B9EF7EFC85D}" type="pres">
      <dgm:prSet presAssocID="{9B44A0D9-445C-45B0-8628-386651F458F9}" presName="spacer" presStyleCnt="0"/>
      <dgm:spPr/>
    </dgm:pt>
    <dgm:pt modelId="{AEF7F8F6-4D66-4F1F-A692-D3AD649C4BBF}" type="pres">
      <dgm:prSet presAssocID="{9AC9B9CF-3F7A-40B9-8F38-5E31503C1D9E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7096E22E-F0E8-4B97-A735-019EA791C877}" srcId="{486D99AD-E2A9-4962-A4BC-F53E21A0873D}" destId="{EE5A8360-78E6-40E1-BB53-3915B1E3B95F}" srcOrd="2" destOrd="0" parTransId="{F90620BA-07B6-431A-8081-2F2ABA06969A}" sibTransId="{9B44A0D9-445C-45B0-8628-386651F458F9}"/>
    <dgm:cxn modelId="{AFBB9362-36B5-465B-BB7E-C93B244FBC1F}" type="presOf" srcId="{CFDB169F-17D9-48E5-8D5F-76C01A4D428B}" destId="{F104FACB-3D05-4C83-AB45-88062E6F88DA}" srcOrd="0" destOrd="0" presId="urn:microsoft.com/office/officeart/2005/8/layout/vList2"/>
    <dgm:cxn modelId="{F6606869-9A35-4A7F-8888-C70610369D55}" srcId="{486D99AD-E2A9-4962-A4BC-F53E21A0873D}" destId="{CFDB169F-17D9-48E5-8D5F-76C01A4D428B}" srcOrd="1" destOrd="0" parTransId="{DDD2284F-E557-4C6F-A904-65CE84F9B5AF}" sibTransId="{8A74F734-1B71-4AE3-B661-50435518398D}"/>
    <dgm:cxn modelId="{796B364A-593C-4980-A9C8-8252918CB8E4}" type="presOf" srcId="{9AC9B9CF-3F7A-40B9-8F38-5E31503C1D9E}" destId="{AEF7F8F6-4D66-4F1F-A692-D3AD649C4BBF}" srcOrd="0" destOrd="0" presId="urn:microsoft.com/office/officeart/2005/8/layout/vList2"/>
    <dgm:cxn modelId="{34AE8C50-819E-4CB0-B4C2-2BBA8B649123}" srcId="{486D99AD-E2A9-4962-A4BC-F53E21A0873D}" destId="{9AC9B9CF-3F7A-40B9-8F38-5E31503C1D9E}" srcOrd="3" destOrd="0" parTransId="{90BA8E8A-7E64-4C86-A7B6-479BE27B73EA}" sibTransId="{136F44E0-41D5-4EAA-A37D-0A7CBB0408AB}"/>
    <dgm:cxn modelId="{FFA1907D-4929-4899-A3FD-E58663621E99}" type="presOf" srcId="{0B2B6D53-44D5-4FC7-9EBA-AFA439118689}" destId="{0292A9EC-CC19-4271-AAAD-914127D13F55}" srcOrd="0" destOrd="0" presId="urn:microsoft.com/office/officeart/2005/8/layout/vList2"/>
    <dgm:cxn modelId="{8461E5B3-F9F4-4DA4-99D7-D68CBC83CD62}" type="presOf" srcId="{EE5A8360-78E6-40E1-BB53-3915B1E3B95F}" destId="{FFF9C28F-3E49-4ED3-B70E-734256ED9F08}" srcOrd="0" destOrd="0" presId="urn:microsoft.com/office/officeart/2005/8/layout/vList2"/>
    <dgm:cxn modelId="{86EE91B7-59E8-4E1F-B3C7-FF9F435CEA26}" srcId="{486D99AD-E2A9-4962-A4BC-F53E21A0873D}" destId="{0B2B6D53-44D5-4FC7-9EBA-AFA439118689}" srcOrd="0" destOrd="0" parTransId="{52FFB55E-912A-4225-A8E5-400A90C9F168}" sibTransId="{BC9EC478-A0C6-4D4D-BBDF-3F512374F36C}"/>
    <dgm:cxn modelId="{FA2CB2F4-5504-4C47-A8AE-72CC6C6883A3}" type="presOf" srcId="{486D99AD-E2A9-4962-A4BC-F53E21A0873D}" destId="{9F2B01A9-383F-4AB9-A295-C4E22281905C}" srcOrd="0" destOrd="0" presId="urn:microsoft.com/office/officeart/2005/8/layout/vList2"/>
    <dgm:cxn modelId="{2DF3F591-0068-450A-AC3B-FE726B608AFE}" type="presParOf" srcId="{9F2B01A9-383F-4AB9-A295-C4E22281905C}" destId="{0292A9EC-CC19-4271-AAAD-914127D13F55}" srcOrd="0" destOrd="0" presId="urn:microsoft.com/office/officeart/2005/8/layout/vList2"/>
    <dgm:cxn modelId="{74B23177-8FDF-4B60-B3D2-4DAA7E5814C0}" type="presParOf" srcId="{9F2B01A9-383F-4AB9-A295-C4E22281905C}" destId="{64300A39-B4CB-4CAD-AD0D-6DC874408E7A}" srcOrd="1" destOrd="0" presId="urn:microsoft.com/office/officeart/2005/8/layout/vList2"/>
    <dgm:cxn modelId="{EEC699F0-87C8-4EEA-82A0-3D91C236264F}" type="presParOf" srcId="{9F2B01A9-383F-4AB9-A295-C4E22281905C}" destId="{F104FACB-3D05-4C83-AB45-88062E6F88DA}" srcOrd="2" destOrd="0" presId="urn:microsoft.com/office/officeart/2005/8/layout/vList2"/>
    <dgm:cxn modelId="{26170BE4-C3DB-4B5B-9486-87583BAADE20}" type="presParOf" srcId="{9F2B01A9-383F-4AB9-A295-C4E22281905C}" destId="{F26992E4-969E-49B1-9C5D-0035C11C0E74}" srcOrd="3" destOrd="0" presId="urn:microsoft.com/office/officeart/2005/8/layout/vList2"/>
    <dgm:cxn modelId="{DD9513FB-DE90-406A-ADA2-98BA061090B1}" type="presParOf" srcId="{9F2B01A9-383F-4AB9-A295-C4E22281905C}" destId="{FFF9C28F-3E49-4ED3-B70E-734256ED9F08}" srcOrd="4" destOrd="0" presId="urn:microsoft.com/office/officeart/2005/8/layout/vList2"/>
    <dgm:cxn modelId="{5D82607D-C971-417D-A8E8-16ADF8D87434}" type="presParOf" srcId="{9F2B01A9-383F-4AB9-A295-C4E22281905C}" destId="{DB4F2A84-88F8-44E7-8158-3B9EF7EFC85D}" srcOrd="5" destOrd="0" presId="urn:microsoft.com/office/officeart/2005/8/layout/vList2"/>
    <dgm:cxn modelId="{9F883DD3-F8AB-4F8F-8578-602B885354CE}" type="presParOf" srcId="{9F2B01A9-383F-4AB9-A295-C4E22281905C}" destId="{AEF7F8F6-4D66-4F1F-A692-D3AD649C4BB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86D99AD-E2A9-4962-A4BC-F53E21A0873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0B2B6D53-44D5-4FC7-9EBA-AFA439118689}">
      <dgm:prSet/>
      <dgm:spPr/>
      <dgm:t>
        <a:bodyPr/>
        <a:lstStyle/>
        <a:p>
          <a:pPr rtl="0"/>
          <a:endParaRPr lang="en-IE" dirty="0"/>
        </a:p>
      </dgm:t>
    </dgm:pt>
    <dgm:pt modelId="{52FFB55E-912A-4225-A8E5-400A90C9F168}" type="parTrans" cxnId="{86EE91B7-59E8-4E1F-B3C7-FF9F435CEA26}">
      <dgm:prSet/>
      <dgm:spPr/>
      <dgm:t>
        <a:bodyPr/>
        <a:lstStyle/>
        <a:p>
          <a:endParaRPr lang="en-US"/>
        </a:p>
      </dgm:t>
    </dgm:pt>
    <dgm:pt modelId="{BC9EC478-A0C6-4D4D-BBDF-3F512374F36C}" type="sibTrans" cxnId="{86EE91B7-59E8-4E1F-B3C7-FF9F435CEA26}">
      <dgm:prSet/>
      <dgm:spPr/>
      <dgm:t>
        <a:bodyPr/>
        <a:lstStyle/>
        <a:p>
          <a:endParaRPr lang="en-US"/>
        </a:p>
      </dgm:t>
    </dgm:pt>
    <dgm:pt modelId="{CFDB169F-17D9-48E5-8D5F-76C01A4D428B}">
      <dgm:prSet/>
      <dgm:spPr/>
      <dgm:t>
        <a:bodyPr/>
        <a:lstStyle/>
        <a:p>
          <a:pPr rtl="0"/>
          <a:endParaRPr lang="en-IE" dirty="0"/>
        </a:p>
      </dgm:t>
    </dgm:pt>
    <dgm:pt modelId="{DDD2284F-E557-4C6F-A904-65CE84F9B5AF}" type="parTrans" cxnId="{F6606869-9A35-4A7F-8888-C70610369D55}">
      <dgm:prSet/>
      <dgm:spPr/>
      <dgm:t>
        <a:bodyPr/>
        <a:lstStyle/>
        <a:p>
          <a:endParaRPr lang="en-US"/>
        </a:p>
      </dgm:t>
    </dgm:pt>
    <dgm:pt modelId="{8A74F734-1B71-4AE3-B661-50435518398D}" type="sibTrans" cxnId="{F6606869-9A35-4A7F-8888-C70610369D55}">
      <dgm:prSet/>
      <dgm:spPr/>
      <dgm:t>
        <a:bodyPr/>
        <a:lstStyle/>
        <a:p>
          <a:endParaRPr lang="en-US"/>
        </a:p>
      </dgm:t>
    </dgm:pt>
    <dgm:pt modelId="{EE5A8360-78E6-40E1-BB53-3915B1E3B95F}">
      <dgm:prSet/>
      <dgm:spPr/>
      <dgm:t>
        <a:bodyPr/>
        <a:lstStyle/>
        <a:p>
          <a:pPr rtl="0"/>
          <a:endParaRPr lang="en-IE" dirty="0"/>
        </a:p>
      </dgm:t>
    </dgm:pt>
    <dgm:pt modelId="{F90620BA-07B6-431A-8081-2F2ABA06969A}" type="parTrans" cxnId="{7096E22E-F0E8-4B97-A735-019EA791C877}">
      <dgm:prSet/>
      <dgm:spPr/>
      <dgm:t>
        <a:bodyPr/>
        <a:lstStyle/>
        <a:p>
          <a:endParaRPr lang="en-US"/>
        </a:p>
      </dgm:t>
    </dgm:pt>
    <dgm:pt modelId="{9B44A0D9-445C-45B0-8628-386651F458F9}" type="sibTrans" cxnId="{7096E22E-F0E8-4B97-A735-019EA791C877}">
      <dgm:prSet/>
      <dgm:spPr/>
      <dgm:t>
        <a:bodyPr/>
        <a:lstStyle/>
        <a:p>
          <a:endParaRPr lang="en-US"/>
        </a:p>
      </dgm:t>
    </dgm:pt>
    <dgm:pt modelId="{9AC9B9CF-3F7A-40B9-8F38-5E31503C1D9E}">
      <dgm:prSet/>
      <dgm:spPr/>
      <dgm:t>
        <a:bodyPr/>
        <a:lstStyle/>
        <a:p>
          <a:pPr rtl="0"/>
          <a:r>
            <a:rPr lang="en-IE" b="1" dirty="0"/>
            <a:t>D </a:t>
          </a:r>
          <a:r>
            <a:rPr lang="en-IE" b="1" dirty="0">
              <a:latin typeface="Avenir Next LT Pro"/>
            </a:rPr>
            <a:t>– </a:t>
          </a:r>
          <a:r>
            <a:rPr lang="en-IE" dirty="0">
              <a:latin typeface="Avenir Next LT Pro"/>
            </a:rPr>
            <a:t>is a section</a:t>
          </a:r>
          <a:r>
            <a:rPr lang="en-IE" dirty="0"/>
            <a:t> </a:t>
          </a:r>
          <a:r>
            <a:rPr lang="en-IE" dirty="0">
              <a:latin typeface="Avenir Next LT Pro"/>
            </a:rPr>
            <a:t>that </a:t>
          </a:r>
          <a:r>
            <a:rPr lang="en-IE" dirty="0"/>
            <a:t>shows how much dividend were given to shareholders and how much reserves (money left over) the company has.</a:t>
          </a:r>
          <a:r>
            <a:rPr lang="en-IE" dirty="0">
              <a:latin typeface="Avenir Next LT Pro"/>
            </a:rPr>
            <a:t> </a:t>
          </a:r>
          <a:endParaRPr lang="en-US" dirty="0"/>
        </a:p>
      </dgm:t>
    </dgm:pt>
    <dgm:pt modelId="{90BA8E8A-7E64-4C86-A7B6-479BE27B73EA}" type="parTrans" cxnId="{34AE8C50-819E-4CB0-B4C2-2BBA8B649123}">
      <dgm:prSet/>
      <dgm:spPr/>
      <dgm:t>
        <a:bodyPr/>
        <a:lstStyle/>
        <a:p>
          <a:endParaRPr lang="en-US"/>
        </a:p>
      </dgm:t>
    </dgm:pt>
    <dgm:pt modelId="{136F44E0-41D5-4EAA-A37D-0A7CBB0408AB}" type="sibTrans" cxnId="{34AE8C50-819E-4CB0-B4C2-2BBA8B649123}">
      <dgm:prSet/>
      <dgm:spPr/>
      <dgm:t>
        <a:bodyPr/>
        <a:lstStyle/>
        <a:p>
          <a:endParaRPr lang="en-US"/>
        </a:p>
      </dgm:t>
    </dgm:pt>
    <dgm:pt modelId="{9F2B01A9-383F-4AB9-A295-C4E22281905C}" type="pres">
      <dgm:prSet presAssocID="{486D99AD-E2A9-4962-A4BC-F53E21A0873D}" presName="linear" presStyleCnt="0">
        <dgm:presLayoutVars>
          <dgm:animLvl val="lvl"/>
          <dgm:resizeHandles val="exact"/>
        </dgm:presLayoutVars>
      </dgm:prSet>
      <dgm:spPr/>
    </dgm:pt>
    <dgm:pt modelId="{0292A9EC-CC19-4271-AAAD-914127D13F55}" type="pres">
      <dgm:prSet presAssocID="{0B2B6D53-44D5-4FC7-9EBA-AFA43911868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64300A39-B4CB-4CAD-AD0D-6DC874408E7A}" type="pres">
      <dgm:prSet presAssocID="{BC9EC478-A0C6-4D4D-BBDF-3F512374F36C}" presName="spacer" presStyleCnt="0"/>
      <dgm:spPr/>
    </dgm:pt>
    <dgm:pt modelId="{F104FACB-3D05-4C83-AB45-88062E6F88DA}" type="pres">
      <dgm:prSet presAssocID="{CFDB169F-17D9-48E5-8D5F-76C01A4D428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26992E4-969E-49B1-9C5D-0035C11C0E74}" type="pres">
      <dgm:prSet presAssocID="{8A74F734-1B71-4AE3-B661-50435518398D}" presName="spacer" presStyleCnt="0"/>
      <dgm:spPr/>
    </dgm:pt>
    <dgm:pt modelId="{FFF9C28F-3E49-4ED3-B70E-734256ED9F08}" type="pres">
      <dgm:prSet presAssocID="{EE5A8360-78E6-40E1-BB53-3915B1E3B95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B4F2A84-88F8-44E7-8158-3B9EF7EFC85D}" type="pres">
      <dgm:prSet presAssocID="{9B44A0D9-445C-45B0-8628-386651F458F9}" presName="spacer" presStyleCnt="0"/>
      <dgm:spPr/>
    </dgm:pt>
    <dgm:pt modelId="{AEF7F8F6-4D66-4F1F-A692-D3AD649C4BBF}" type="pres">
      <dgm:prSet presAssocID="{9AC9B9CF-3F7A-40B9-8F38-5E31503C1D9E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7096E22E-F0E8-4B97-A735-019EA791C877}" srcId="{486D99AD-E2A9-4962-A4BC-F53E21A0873D}" destId="{EE5A8360-78E6-40E1-BB53-3915B1E3B95F}" srcOrd="2" destOrd="0" parTransId="{F90620BA-07B6-431A-8081-2F2ABA06969A}" sibTransId="{9B44A0D9-445C-45B0-8628-386651F458F9}"/>
    <dgm:cxn modelId="{AFBB9362-36B5-465B-BB7E-C93B244FBC1F}" type="presOf" srcId="{CFDB169F-17D9-48E5-8D5F-76C01A4D428B}" destId="{F104FACB-3D05-4C83-AB45-88062E6F88DA}" srcOrd="0" destOrd="0" presId="urn:microsoft.com/office/officeart/2005/8/layout/vList2"/>
    <dgm:cxn modelId="{F6606869-9A35-4A7F-8888-C70610369D55}" srcId="{486D99AD-E2A9-4962-A4BC-F53E21A0873D}" destId="{CFDB169F-17D9-48E5-8D5F-76C01A4D428B}" srcOrd="1" destOrd="0" parTransId="{DDD2284F-E557-4C6F-A904-65CE84F9B5AF}" sibTransId="{8A74F734-1B71-4AE3-B661-50435518398D}"/>
    <dgm:cxn modelId="{796B364A-593C-4980-A9C8-8252918CB8E4}" type="presOf" srcId="{9AC9B9CF-3F7A-40B9-8F38-5E31503C1D9E}" destId="{AEF7F8F6-4D66-4F1F-A692-D3AD649C4BBF}" srcOrd="0" destOrd="0" presId="urn:microsoft.com/office/officeart/2005/8/layout/vList2"/>
    <dgm:cxn modelId="{34AE8C50-819E-4CB0-B4C2-2BBA8B649123}" srcId="{486D99AD-E2A9-4962-A4BC-F53E21A0873D}" destId="{9AC9B9CF-3F7A-40B9-8F38-5E31503C1D9E}" srcOrd="3" destOrd="0" parTransId="{90BA8E8A-7E64-4C86-A7B6-479BE27B73EA}" sibTransId="{136F44E0-41D5-4EAA-A37D-0A7CBB0408AB}"/>
    <dgm:cxn modelId="{FFA1907D-4929-4899-A3FD-E58663621E99}" type="presOf" srcId="{0B2B6D53-44D5-4FC7-9EBA-AFA439118689}" destId="{0292A9EC-CC19-4271-AAAD-914127D13F55}" srcOrd="0" destOrd="0" presId="urn:microsoft.com/office/officeart/2005/8/layout/vList2"/>
    <dgm:cxn modelId="{8461E5B3-F9F4-4DA4-99D7-D68CBC83CD62}" type="presOf" srcId="{EE5A8360-78E6-40E1-BB53-3915B1E3B95F}" destId="{FFF9C28F-3E49-4ED3-B70E-734256ED9F08}" srcOrd="0" destOrd="0" presId="urn:microsoft.com/office/officeart/2005/8/layout/vList2"/>
    <dgm:cxn modelId="{86EE91B7-59E8-4E1F-B3C7-FF9F435CEA26}" srcId="{486D99AD-E2A9-4962-A4BC-F53E21A0873D}" destId="{0B2B6D53-44D5-4FC7-9EBA-AFA439118689}" srcOrd="0" destOrd="0" parTransId="{52FFB55E-912A-4225-A8E5-400A90C9F168}" sibTransId="{BC9EC478-A0C6-4D4D-BBDF-3F512374F36C}"/>
    <dgm:cxn modelId="{FA2CB2F4-5504-4C47-A8AE-72CC6C6883A3}" type="presOf" srcId="{486D99AD-E2A9-4962-A4BC-F53E21A0873D}" destId="{9F2B01A9-383F-4AB9-A295-C4E22281905C}" srcOrd="0" destOrd="0" presId="urn:microsoft.com/office/officeart/2005/8/layout/vList2"/>
    <dgm:cxn modelId="{2DF3F591-0068-450A-AC3B-FE726B608AFE}" type="presParOf" srcId="{9F2B01A9-383F-4AB9-A295-C4E22281905C}" destId="{0292A9EC-CC19-4271-AAAD-914127D13F55}" srcOrd="0" destOrd="0" presId="urn:microsoft.com/office/officeart/2005/8/layout/vList2"/>
    <dgm:cxn modelId="{74B23177-8FDF-4B60-B3D2-4DAA7E5814C0}" type="presParOf" srcId="{9F2B01A9-383F-4AB9-A295-C4E22281905C}" destId="{64300A39-B4CB-4CAD-AD0D-6DC874408E7A}" srcOrd="1" destOrd="0" presId="urn:microsoft.com/office/officeart/2005/8/layout/vList2"/>
    <dgm:cxn modelId="{EEC699F0-87C8-4EEA-82A0-3D91C236264F}" type="presParOf" srcId="{9F2B01A9-383F-4AB9-A295-C4E22281905C}" destId="{F104FACB-3D05-4C83-AB45-88062E6F88DA}" srcOrd="2" destOrd="0" presId="urn:microsoft.com/office/officeart/2005/8/layout/vList2"/>
    <dgm:cxn modelId="{26170BE4-C3DB-4B5B-9486-87583BAADE20}" type="presParOf" srcId="{9F2B01A9-383F-4AB9-A295-C4E22281905C}" destId="{F26992E4-969E-49B1-9C5D-0035C11C0E74}" srcOrd="3" destOrd="0" presId="urn:microsoft.com/office/officeart/2005/8/layout/vList2"/>
    <dgm:cxn modelId="{DD9513FB-DE90-406A-ADA2-98BA061090B1}" type="presParOf" srcId="{9F2B01A9-383F-4AB9-A295-C4E22281905C}" destId="{FFF9C28F-3E49-4ED3-B70E-734256ED9F08}" srcOrd="4" destOrd="0" presId="urn:microsoft.com/office/officeart/2005/8/layout/vList2"/>
    <dgm:cxn modelId="{5D82607D-C971-417D-A8E8-16ADF8D87434}" type="presParOf" srcId="{9F2B01A9-383F-4AB9-A295-C4E22281905C}" destId="{DB4F2A84-88F8-44E7-8158-3B9EF7EFC85D}" srcOrd="5" destOrd="0" presId="urn:microsoft.com/office/officeart/2005/8/layout/vList2"/>
    <dgm:cxn modelId="{9F883DD3-F8AB-4F8F-8578-602B885354CE}" type="presParOf" srcId="{9F2B01A9-383F-4AB9-A295-C4E22281905C}" destId="{AEF7F8F6-4D66-4F1F-A692-D3AD649C4BB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86D99AD-E2A9-4962-A4BC-F53E21A0873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0B2B6D53-44D5-4FC7-9EBA-AFA439118689}">
      <dgm:prSet/>
      <dgm:spPr/>
      <dgm:t>
        <a:bodyPr/>
        <a:lstStyle/>
        <a:p>
          <a:pPr rtl="0"/>
          <a:r>
            <a:rPr lang="en-IE" b="1" dirty="0"/>
            <a:t>A</a:t>
          </a:r>
          <a:r>
            <a:rPr lang="en-IE" dirty="0"/>
            <a:t> -</a:t>
          </a:r>
          <a:r>
            <a:rPr lang="en-IE" dirty="0">
              <a:latin typeface="Avenir Next LT Pro"/>
            </a:rPr>
            <a:t> </a:t>
          </a:r>
          <a:r>
            <a:rPr lang="en-IE" dirty="0"/>
            <a:t>when the expenses are less than the Gross Profit</a:t>
          </a:r>
          <a:endParaRPr lang="en-US" dirty="0"/>
        </a:p>
      </dgm:t>
    </dgm:pt>
    <dgm:pt modelId="{52FFB55E-912A-4225-A8E5-400A90C9F168}" type="parTrans" cxnId="{86EE91B7-59E8-4E1F-B3C7-FF9F435CEA26}">
      <dgm:prSet/>
      <dgm:spPr/>
      <dgm:t>
        <a:bodyPr/>
        <a:lstStyle/>
        <a:p>
          <a:endParaRPr lang="en-US"/>
        </a:p>
      </dgm:t>
    </dgm:pt>
    <dgm:pt modelId="{BC9EC478-A0C6-4D4D-BBDF-3F512374F36C}" type="sibTrans" cxnId="{86EE91B7-59E8-4E1F-B3C7-FF9F435CEA26}">
      <dgm:prSet/>
      <dgm:spPr/>
      <dgm:t>
        <a:bodyPr/>
        <a:lstStyle/>
        <a:p>
          <a:endParaRPr lang="en-US"/>
        </a:p>
      </dgm:t>
    </dgm:pt>
    <dgm:pt modelId="{CFDB169F-17D9-48E5-8D5F-76C01A4D428B}">
      <dgm:prSet/>
      <dgm:spPr/>
      <dgm:t>
        <a:bodyPr/>
        <a:lstStyle/>
        <a:p>
          <a:pPr rtl="0"/>
          <a:r>
            <a:rPr lang="en-IE" b="1" dirty="0"/>
            <a:t>B</a:t>
          </a:r>
          <a:r>
            <a:rPr lang="en-IE" dirty="0"/>
            <a:t>- when the expenses are greater than Gross Profit</a:t>
          </a:r>
          <a:endParaRPr lang="en-US" dirty="0"/>
        </a:p>
      </dgm:t>
    </dgm:pt>
    <dgm:pt modelId="{DDD2284F-E557-4C6F-A904-65CE84F9B5AF}" type="parTrans" cxnId="{F6606869-9A35-4A7F-8888-C70610369D55}">
      <dgm:prSet/>
      <dgm:spPr/>
      <dgm:t>
        <a:bodyPr/>
        <a:lstStyle/>
        <a:p>
          <a:endParaRPr lang="en-US"/>
        </a:p>
      </dgm:t>
    </dgm:pt>
    <dgm:pt modelId="{8A74F734-1B71-4AE3-B661-50435518398D}" type="sibTrans" cxnId="{F6606869-9A35-4A7F-8888-C70610369D55}">
      <dgm:prSet/>
      <dgm:spPr/>
      <dgm:t>
        <a:bodyPr/>
        <a:lstStyle/>
        <a:p>
          <a:endParaRPr lang="en-US"/>
        </a:p>
      </dgm:t>
    </dgm:pt>
    <dgm:pt modelId="{EE5A8360-78E6-40E1-BB53-3915B1E3B95F}">
      <dgm:prSet/>
      <dgm:spPr/>
      <dgm:t>
        <a:bodyPr/>
        <a:lstStyle/>
        <a:p>
          <a:pPr rtl="0"/>
          <a:r>
            <a:rPr lang="en-IE" b="1" dirty="0"/>
            <a:t>C</a:t>
          </a:r>
          <a:r>
            <a:rPr lang="en-IE" dirty="0"/>
            <a:t>- </a:t>
          </a:r>
          <a:r>
            <a:rPr lang="en-IE" dirty="0">
              <a:latin typeface="Avenir Next LT Pro"/>
            </a:rPr>
            <a:t>the</a:t>
          </a:r>
          <a:r>
            <a:rPr lang="en-IE" dirty="0"/>
            <a:t> money that is spent on items that will last for  a long time in the business. These items are also known as fixed assets and </a:t>
          </a:r>
          <a:r>
            <a:rPr lang="en-IE" dirty="0">
              <a:latin typeface="Avenir Next LT Pro"/>
            </a:rPr>
            <a:t>include </a:t>
          </a:r>
          <a:r>
            <a:rPr lang="en-IE" dirty="0"/>
            <a:t>– Premises</a:t>
          </a:r>
          <a:r>
            <a:rPr lang="en-IE" dirty="0">
              <a:latin typeface="Avenir Next LT Pro"/>
            </a:rPr>
            <a:t> </a:t>
          </a:r>
          <a:endParaRPr lang="en-US" dirty="0"/>
        </a:p>
      </dgm:t>
    </dgm:pt>
    <dgm:pt modelId="{F90620BA-07B6-431A-8081-2F2ABA06969A}" type="parTrans" cxnId="{7096E22E-F0E8-4B97-A735-019EA791C877}">
      <dgm:prSet/>
      <dgm:spPr/>
      <dgm:t>
        <a:bodyPr/>
        <a:lstStyle/>
        <a:p>
          <a:endParaRPr lang="en-US"/>
        </a:p>
      </dgm:t>
    </dgm:pt>
    <dgm:pt modelId="{9B44A0D9-445C-45B0-8628-386651F458F9}" type="sibTrans" cxnId="{7096E22E-F0E8-4B97-A735-019EA791C877}">
      <dgm:prSet/>
      <dgm:spPr/>
      <dgm:t>
        <a:bodyPr/>
        <a:lstStyle/>
        <a:p>
          <a:endParaRPr lang="en-US"/>
        </a:p>
      </dgm:t>
    </dgm:pt>
    <dgm:pt modelId="{9AC9B9CF-3F7A-40B9-8F38-5E31503C1D9E}">
      <dgm:prSet/>
      <dgm:spPr/>
      <dgm:t>
        <a:bodyPr/>
        <a:lstStyle/>
        <a:p>
          <a:pPr rtl="0"/>
          <a:r>
            <a:rPr lang="en-IE" b="1" dirty="0"/>
            <a:t>D </a:t>
          </a:r>
          <a:r>
            <a:rPr lang="en-IE" b="1" dirty="0">
              <a:latin typeface="Avenir Next LT Pro"/>
            </a:rPr>
            <a:t>– </a:t>
          </a:r>
          <a:r>
            <a:rPr lang="en-IE" dirty="0"/>
            <a:t> day to day expenses and are used to run the company. They are also known as revenue expenditure and examples include Wages</a:t>
          </a:r>
          <a:r>
            <a:rPr lang="en-IE" dirty="0">
              <a:latin typeface="Avenir Next LT Pro"/>
            </a:rPr>
            <a:t>.</a:t>
          </a:r>
          <a:endParaRPr lang="en-US" dirty="0"/>
        </a:p>
      </dgm:t>
    </dgm:pt>
    <dgm:pt modelId="{90BA8E8A-7E64-4C86-A7B6-479BE27B73EA}" type="parTrans" cxnId="{34AE8C50-819E-4CB0-B4C2-2BBA8B649123}">
      <dgm:prSet/>
      <dgm:spPr/>
      <dgm:t>
        <a:bodyPr/>
        <a:lstStyle/>
        <a:p>
          <a:endParaRPr lang="en-US"/>
        </a:p>
      </dgm:t>
    </dgm:pt>
    <dgm:pt modelId="{136F44E0-41D5-4EAA-A37D-0A7CBB0408AB}" type="sibTrans" cxnId="{34AE8C50-819E-4CB0-B4C2-2BBA8B649123}">
      <dgm:prSet/>
      <dgm:spPr/>
      <dgm:t>
        <a:bodyPr/>
        <a:lstStyle/>
        <a:p>
          <a:endParaRPr lang="en-US"/>
        </a:p>
      </dgm:t>
    </dgm:pt>
    <dgm:pt modelId="{9F2B01A9-383F-4AB9-A295-C4E22281905C}" type="pres">
      <dgm:prSet presAssocID="{486D99AD-E2A9-4962-A4BC-F53E21A0873D}" presName="linear" presStyleCnt="0">
        <dgm:presLayoutVars>
          <dgm:animLvl val="lvl"/>
          <dgm:resizeHandles val="exact"/>
        </dgm:presLayoutVars>
      </dgm:prSet>
      <dgm:spPr/>
    </dgm:pt>
    <dgm:pt modelId="{0292A9EC-CC19-4271-AAAD-914127D13F55}" type="pres">
      <dgm:prSet presAssocID="{0B2B6D53-44D5-4FC7-9EBA-AFA43911868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64300A39-B4CB-4CAD-AD0D-6DC874408E7A}" type="pres">
      <dgm:prSet presAssocID="{BC9EC478-A0C6-4D4D-BBDF-3F512374F36C}" presName="spacer" presStyleCnt="0"/>
      <dgm:spPr/>
    </dgm:pt>
    <dgm:pt modelId="{F104FACB-3D05-4C83-AB45-88062E6F88DA}" type="pres">
      <dgm:prSet presAssocID="{CFDB169F-17D9-48E5-8D5F-76C01A4D428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26992E4-969E-49B1-9C5D-0035C11C0E74}" type="pres">
      <dgm:prSet presAssocID="{8A74F734-1B71-4AE3-B661-50435518398D}" presName="spacer" presStyleCnt="0"/>
      <dgm:spPr/>
    </dgm:pt>
    <dgm:pt modelId="{FFF9C28F-3E49-4ED3-B70E-734256ED9F08}" type="pres">
      <dgm:prSet presAssocID="{EE5A8360-78E6-40E1-BB53-3915B1E3B95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B4F2A84-88F8-44E7-8158-3B9EF7EFC85D}" type="pres">
      <dgm:prSet presAssocID="{9B44A0D9-445C-45B0-8628-386651F458F9}" presName="spacer" presStyleCnt="0"/>
      <dgm:spPr/>
    </dgm:pt>
    <dgm:pt modelId="{AEF7F8F6-4D66-4F1F-A692-D3AD649C4BBF}" type="pres">
      <dgm:prSet presAssocID="{9AC9B9CF-3F7A-40B9-8F38-5E31503C1D9E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7096E22E-F0E8-4B97-A735-019EA791C877}" srcId="{486D99AD-E2A9-4962-A4BC-F53E21A0873D}" destId="{EE5A8360-78E6-40E1-BB53-3915B1E3B95F}" srcOrd="2" destOrd="0" parTransId="{F90620BA-07B6-431A-8081-2F2ABA06969A}" sibTransId="{9B44A0D9-445C-45B0-8628-386651F458F9}"/>
    <dgm:cxn modelId="{AFBB9362-36B5-465B-BB7E-C93B244FBC1F}" type="presOf" srcId="{CFDB169F-17D9-48E5-8D5F-76C01A4D428B}" destId="{F104FACB-3D05-4C83-AB45-88062E6F88DA}" srcOrd="0" destOrd="0" presId="urn:microsoft.com/office/officeart/2005/8/layout/vList2"/>
    <dgm:cxn modelId="{F6606869-9A35-4A7F-8888-C70610369D55}" srcId="{486D99AD-E2A9-4962-A4BC-F53E21A0873D}" destId="{CFDB169F-17D9-48E5-8D5F-76C01A4D428B}" srcOrd="1" destOrd="0" parTransId="{DDD2284F-E557-4C6F-A904-65CE84F9B5AF}" sibTransId="{8A74F734-1B71-4AE3-B661-50435518398D}"/>
    <dgm:cxn modelId="{796B364A-593C-4980-A9C8-8252918CB8E4}" type="presOf" srcId="{9AC9B9CF-3F7A-40B9-8F38-5E31503C1D9E}" destId="{AEF7F8F6-4D66-4F1F-A692-D3AD649C4BBF}" srcOrd="0" destOrd="0" presId="urn:microsoft.com/office/officeart/2005/8/layout/vList2"/>
    <dgm:cxn modelId="{34AE8C50-819E-4CB0-B4C2-2BBA8B649123}" srcId="{486D99AD-E2A9-4962-A4BC-F53E21A0873D}" destId="{9AC9B9CF-3F7A-40B9-8F38-5E31503C1D9E}" srcOrd="3" destOrd="0" parTransId="{90BA8E8A-7E64-4C86-A7B6-479BE27B73EA}" sibTransId="{136F44E0-41D5-4EAA-A37D-0A7CBB0408AB}"/>
    <dgm:cxn modelId="{FFA1907D-4929-4899-A3FD-E58663621E99}" type="presOf" srcId="{0B2B6D53-44D5-4FC7-9EBA-AFA439118689}" destId="{0292A9EC-CC19-4271-AAAD-914127D13F55}" srcOrd="0" destOrd="0" presId="urn:microsoft.com/office/officeart/2005/8/layout/vList2"/>
    <dgm:cxn modelId="{8461E5B3-F9F4-4DA4-99D7-D68CBC83CD62}" type="presOf" srcId="{EE5A8360-78E6-40E1-BB53-3915B1E3B95F}" destId="{FFF9C28F-3E49-4ED3-B70E-734256ED9F08}" srcOrd="0" destOrd="0" presId="urn:microsoft.com/office/officeart/2005/8/layout/vList2"/>
    <dgm:cxn modelId="{86EE91B7-59E8-4E1F-B3C7-FF9F435CEA26}" srcId="{486D99AD-E2A9-4962-A4BC-F53E21A0873D}" destId="{0B2B6D53-44D5-4FC7-9EBA-AFA439118689}" srcOrd="0" destOrd="0" parTransId="{52FFB55E-912A-4225-A8E5-400A90C9F168}" sibTransId="{BC9EC478-A0C6-4D4D-BBDF-3F512374F36C}"/>
    <dgm:cxn modelId="{FA2CB2F4-5504-4C47-A8AE-72CC6C6883A3}" type="presOf" srcId="{486D99AD-E2A9-4962-A4BC-F53E21A0873D}" destId="{9F2B01A9-383F-4AB9-A295-C4E22281905C}" srcOrd="0" destOrd="0" presId="urn:microsoft.com/office/officeart/2005/8/layout/vList2"/>
    <dgm:cxn modelId="{2DF3F591-0068-450A-AC3B-FE726B608AFE}" type="presParOf" srcId="{9F2B01A9-383F-4AB9-A295-C4E22281905C}" destId="{0292A9EC-CC19-4271-AAAD-914127D13F55}" srcOrd="0" destOrd="0" presId="urn:microsoft.com/office/officeart/2005/8/layout/vList2"/>
    <dgm:cxn modelId="{74B23177-8FDF-4B60-B3D2-4DAA7E5814C0}" type="presParOf" srcId="{9F2B01A9-383F-4AB9-A295-C4E22281905C}" destId="{64300A39-B4CB-4CAD-AD0D-6DC874408E7A}" srcOrd="1" destOrd="0" presId="urn:microsoft.com/office/officeart/2005/8/layout/vList2"/>
    <dgm:cxn modelId="{EEC699F0-87C8-4EEA-82A0-3D91C236264F}" type="presParOf" srcId="{9F2B01A9-383F-4AB9-A295-C4E22281905C}" destId="{F104FACB-3D05-4C83-AB45-88062E6F88DA}" srcOrd="2" destOrd="0" presId="urn:microsoft.com/office/officeart/2005/8/layout/vList2"/>
    <dgm:cxn modelId="{26170BE4-C3DB-4B5B-9486-87583BAADE20}" type="presParOf" srcId="{9F2B01A9-383F-4AB9-A295-C4E22281905C}" destId="{F26992E4-969E-49B1-9C5D-0035C11C0E74}" srcOrd="3" destOrd="0" presId="urn:microsoft.com/office/officeart/2005/8/layout/vList2"/>
    <dgm:cxn modelId="{DD9513FB-DE90-406A-ADA2-98BA061090B1}" type="presParOf" srcId="{9F2B01A9-383F-4AB9-A295-C4E22281905C}" destId="{FFF9C28F-3E49-4ED3-B70E-734256ED9F08}" srcOrd="4" destOrd="0" presId="urn:microsoft.com/office/officeart/2005/8/layout/vList2"/>
    <dgm:cxn modelId="{5D82607D-C971-417D-A8E8-16ADF8D87434}" type="presParOf" srcId="{9F2B01A9-383F-4AB9-A295-C4E22281905C}" destId="{DB4F2A84-88F8-44E7-8158-3B9EF7EFC85D}" srcOrd="5" destOrd="0" presId="urn:microsoft.com/office/officeart/2005/8/layout/vList2"/>
    <dgm:cxn modelId="{9F883DD3-F8AB-4F8F-8578-602B885354CE}" type="presParOf" srcId="{9F2B01A9-383F-4AB9-A295-C4E22281905C}" destId="{AEF7F8F6-4D66-4F1F-A692-D3AD649C4BB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92A9EC-CC19-4271-AAAD-914127D13F55}">
      <dsp:nvSpPr>
        <dsp:cNvPr id="0" name=""/>
        <dsp:cNvSpPr/>
      </dsp:nvSpPr>
      <dsp:spPr>
        <a:xfrm>
          <a:off x="0" y="27432"/>
          <a:ext cx="6812280" cy="131975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b="1" kern="1200" dirty="0"/>
            <a:t>A</a:t>
          </a:r>
          <a:r>
            <a:rPr lang="en-IE" sz="2400" kern="1200" dirty="0"/>
            <a:t> -</a:t>
          </a:r>
          <a:r>
            <a:rPr lang="en-IE" sz="2400" kern="1200" dirty="0">
              <a:latin typeface="Avenir Next LT Pro"/>
            </a:rPr>
            <a:t> </a:t>
          </a:r>
          <a:r>
            <a:rPr lang="en-IE" sz="2400" kern="1200" dirty="0"/>
            <a:t>made up of 3 </a:t>
          </a:r>
          <a:r>
            <a:rPr lang="en-IE" sz="2400" kern="1200" dirty="0">
              <a:latin typeface="Avenir Next LT Pro"/>
            </a:rPr>
            <a:t>accounts</a:t>
          </a:r>
          <a:r>
            <a:rPr lang="en-IE" sz="2400" kern="1200" dirty="0"/>
            <a:t> – 1. Trading Account, 2. Profit and loss account and </a:t>
          </a:r>
          <a:r>
            <a:rPr lang="en-IE" sz="2400" kern="1200" dirty="0">
              <a:latin typeface="Avenir Next LT Pro"/>
            </a:rPr>
            <a:t>3. the</a:t>
          </a:r>
          <a:r>
            <a:rPr lang="en-IE" sz="2400" kern="1200" dirty="0"/>
            <a:t> Appropriation account.</a:t>
          </a:r>
          <a:endParaRPr lang="en-US" sz="2400" kern="1200" dirty="0"/>
        </a:p>
      </dsp:txBody>
      <dsp:txXfrm>
        <a:off x="64425" y="91857"/>
        <a:ext cx="6683430" cy="1190909"/>
      </dsp:txXfrm>
    </dsp:sp>
    <dsp:sp modelId="{F104FACB-3D05-4C83-AB45-88062E6F88DA}">
      <dsp:nvSpPr>
        <dsp:cNvPr id="0" name=""/>
        <dsp:cNvSpPr/>
      </dsp:nvSpPr>
      <dsp:spPr>
        <a:xfrm>
          <a:off x="0" y="1416312"/>
          <a:ext cx="6812280" cy="1319759"/>
        </a:xfrm>
        <a:prstGeom prst="roundRect">
          <a:avLst/>
        </a:prstGeom>
        <a:solidFill>
          <a:schemeClr val="accent5">
            <a:hueOff val="-498923"/>
            <a:satOff val="225"/>
            <a:lumOff val="-23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b="1" kern="1200" dirty="0"/>
            <a:t>B</a:t>
          </a:r>
          <a:r>
            <a:rPr lang="en-IE" sz="2400" kern="1200" dirty="0"/>
            <a:t>- </a:t>
          </a:r>
          <a:r>
            <a:rPr lang="en-IE" sz="2400" kern="1200" dirty="0">
              <a:latin typeface="Avenir Next LT Pro"/>
            </a:rPr>
            <a:t>a section</a:t>
          </a:r>
          <a:r>
            <a:rPr lang="en-IE" sz="2400" kern="1200" dirty="0"/>
            <a:t> </a:t>
          </a:r>
          <a:r>
            <a:rPr lang="en-IE" sz="2400" kern="1200" dirty="0">
              <a:latin typeface="Avenir Next LT Pro"/>
            </a:rPr>
            <a:t>to calculate</a:t>
          </a:r>
          <a:r>
            <a:rPr lang="en-IE" sz="2400" kern="1200" dirty="0"/>
            <a:t> the gross profit (or loss) of the company.</a:t>
          </a:r>
          <a:r>
            <a:rPr lang="en-IE" sz="2400" kern="1200" dirty="0">
              <a:latin typeface="Avenir Next LT Pro"/>
            </a:rPr>
            <a:t> </a:t>
          </a:r>
          <a:endParaRPr lang="en-US" sz="2400" kern="1200" dirty="0"/>
        </a:p>
      </dsp:txBody>
      <dsp:txXfrm>
        <a:off x="64425" y="1480737"/>
        <a:ext cx="6683430" cy="1190909"/>
      </dsp:txXfrm>
    </dsp:sp>
    <dsp:sp modelId="{FFF9C28F-3E49-4ED3-B70E-734256ED9F08}">
      <dsp:nvSpPr>
        <dsp:cNvPr id="0" name=""/>
        <dsp:cNvSpPr/>
      </dsp:nvSpPr>
      <dsp:spPr>
        <a:xfrm>
          <a:off x="0" y="2805192"/>
          <a:ext cx="6812280" cy="1319759"/>
        </a:xfrm>
        <a:prstGeom prst="roundRect">
          <a:avLst/>
        </a:prstGeom>
        <a:solidFill>
          <a:schemeClr val="accent5">
            <a:hueOff val="-997845"/>
            <a:satOff val="449"/>
            <a:lumOff val="-47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b="1" kern="1200" dirty="0"/>
            <a:t>C</a:t>
          </a:r>
          <a:r>
            <a:rPr lang="en-IE" sz="2400" kern="1200" dirty="0"/>
            <a:t>- </a:t>
          </a:r>
          <a:r>
            <a:rPr lang="en-IE" sz="2400" kern="1200" dirty="0">
              <a:latin typeface="Avenir Next LT Pro"/>
            </a:rPr>
            <a:t>also</a:t>
          </a:r>
          <a:r>
            <a:rPr lang="en-IE" sz="2400" kern="1200" dirty="0"/>
            <a:t> known as the expense section and is used to calculate the net profit.</a:t>
          </a:r>
          <a:r>
            <a:rPr lang="en-IE" sz="2400" kern="1200" dirty="0">
              <a:latin typeface="Avenir Next LT Pro"/>
            </a:rPr>
            <a:t> </a:t>
          </a:r>
          <a:endParaRPr lang="en-US" sz="2400" kern="1200" dirty="0"/>
        </a:p>
      </dsp:txBody>
      <dsp:txXfrm>
        <a:off x="64425" y="2869617"/>
        <a:ext cx="6683430" cy="1190909"/>
      </dsp:txXfrm>
    </dsp:sp>
    <dsp:sp modelId="{AEF7F8F6-4D66-4F1F-A692-D3AD649C4BBF}">
      <dsp:nvSpPr>
        <dsp:cNvPr id="0" name=""/>
        <dsp:cNvSpPr/>
      </dsp:nvSpPr>
      <dsp:spPr>
        <a:xfrm>
          <a:off x="0" y="4194072"/>
          <a:ext cx="6812280" cy="1319759"/>
        </a:xfrm>
        <a:prstGeom prst="roundRect">
          <a:avLst/>
        </a:prstGeom>
        <a:solidFill>
          <a:schemeClr val="accent5">
            <a:hueOff val="-1496768"/>
            <a:satOff val="674"/>
            <a:lumOff val="-70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b="1" kern="1200" dirty="0"/>
            <a:t>D </a:t>
          </a:r>
          <a:r>
            <a:rPr lang="en-IE" sz="2400" b="1" kern="1200" dirty="0">
              <a:latin typeface="Avenir Next LT Pro"/>
            </a:rPr>
            <a:t>– </a:t>
          </a:r>
          <a:r>
            <a:rPr lang="en-IE" sz="2400" kern="1200" dirty="0">
              <a:latin typeface="Avenir Next LT Pro"/>
            </a:rPr>
            <a:t>is a section</a:t>
          </a:r>
          <a:r>
            <a:rPr lang="en-IE" sz="2400" kern="1200" dirty="0"/>
            <a:t> </a:t>
          </a:r>
          <a:r>
            <a:rPr lang="en-IE" sz="2400" kern="1200" dirty="0">
              <a:latin typeface="Avenir Next LT Pro"/>
            </a:rPr>
            <a:t>that </a:t>
          </a:r>
          <a:r>
            <a:rPr lang="en-IE" sz="2400" kern="1200" dirty="0"/>
            <a:t>shows how much dividend were given to shareholders and how much reserves (money left over) the company has.</a:t>
          </a:r>
          <a:r>
            <a:rPr lang="en-IE" sz="2400" kern="1200" dirty="0">
              <a:latin typeface="Avenir Next LT Pro"/>
            </a:rPr>
            <a:t> </a:t>
          </a:r>
          <a:endParaRPr lang="en-US" sz="2400" kern="1200" dirty="0"/>
        </a:p>
      </dsp:txBody>
      <dsp:txXfrm>
        <a:off x="64425" y="4258497"/>
        <a:ext cx="6683430" cy="119090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92A9EC-CC19-4271-AAAD-914127D13F55}">
      <dsp:nvSpPr>
        <dsp:cNvPr id="0" name=""/>
        <dsp:cNvSpPr/>
      </dsp:nvSpPr>
      <dsp:spPr>
        <a:xfrm>
          <a:off x="0" y="2591"/>
          <a:ext cx="6812280" cy="13127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3300" b="1" kern="1200" dirty="0"/>
            <a:t>A</a:t>
          </a:r>
          <a:r>
            <a:rPr lang="en-IE" sz="3300" kern="1200" dirty="0"/>
            <a:t> -</a:t>
          </a:r>
          <a:r>
            <a:rPr lang="en-IE" sz="3300" kern="1200" dirty="0">
              <a:latin typeface="Avenir Next LT Pro"/>
            </a:rPr>
            <a:t> </a:t>
          </a:r>
          <a:r>
            <a:rPr lang="en-IE" sz="3300" kern="1200" dirty="0"/>
            <a:t>when the expenses are less than the Gross Profit</a:t>
          </a:r>
          <a:endParaRPr lang="en-US" sz="3300" kern="1200" dirty="0"/>
        </a:p>
      </dsp:txBody>
      <dsp:txXfrm>
        <a:off x="64083" y="66674"/>
        <a:ext cx="6684114" cy="1184574"/>
      </dsp:txXfrm>
    </dsp:sp>
    <dsp:sp modelId="{F104FACB-3D05-4C83-AB45-88062E6F88DA}">
      <dsp:nvSpPr>
        <dsp:cNvPr id="0" name=""/>
        <dsp:cNvSpPr/>
      </dsp:nvSpPr>
      <dsp:spPr>
        <a:xfrm>
          <a:off x="0" y="1410371"/>
          <a:ext cx="6812280" cy="1312740"/>
        </a:xfrm>
        <a:prstGeom prst="roundRect">
          <a:avLst/>
        </a:prstGeom>
        <a:solidFill>
          <a:schemeClr val="accent5">
            <a:hueOff val="-498923"/>
            <a:satOff val="225"/>
            <a:lumOff val="-23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3300" kern="1200" dirty="0"/>
        </a:p>
      </dsp:txBody>
      <dsp:txXfrm>
        <a:off x="64083" y="1474454"/>
        <a:ext cx="6684114" cy="1184574"/>
      </dsp:txXfrm>
    </dsp:sp>
    <dsp:sp modelId="{FFF9C28F-3E49-4ED3-B70E-734256ED9F08}">
      <dsp:nvSpPr>
        <dsp:cNvPr id="0" name=""/>
        <dsp:cNvSpPr/>
      </dsp:nvSpPr>
      <dsp:spPr>
        <a:xfrm>
          <a:off x="0" y="2818152"/>
          <a:ext cx="6812280" cy="1312740"/>
        </a:xfrm>
        <a:prstGeom prst="roundRect">
          <a:avLst/>
        </a:prstGeom>
        <a:solidFill>
          <a:schemeClr val="accent5">
            <a:hueOff val="-997845"/>
            <a:satOff val="449"/>
            <a:lumOff val="-47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3300" kern="1200" dirty="0"/>
        </a:p>
      </dsp:txBody>
      <dsp:txXfrm>
        <a:off x="64083" y="2882235"/>
        <a:ext cx="6684114" cy="1184574"/>
      </dsp:txXfrm>
    </dsp:sp>
    <dsp:sp modelId="{AEF7F8F6-4D66-4F1F-A692-D3AD649C4BBF}">
      <dsp:nvSpPr>
        <dsp:cNvPr id="0" name=""/>
        <dsp:cNvSpPr/>
      </dsp:nvSpPr>
      <dsp:spPr>
        <a:xfrm>
          <a:off x="0" y="4225932"/>
          <a:ext cx="6812280" cy="1312740"/>
        </a:xfrm>
        <a:prstGeom prst="roundRect">
          <a:avLst/>
        </a:prstGeom>
        <a:solidFill>
          <a:schemeClr val="accent5">
            <a:hueOff val="-1496768"/>
            <a:satOff val="674"/>
            <a:lumOff val="-70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3300" kern="1200" dirty="0"/>
        </a:p>
      </dsp:txBody>
      <dsp:txXfrm>
        <a:off x="64083" y="4290015"/>
        <a:ext cx="6684114" cy="118457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92A9EC-CC19-4271-AAAD-914127D13F55}">
      <dsp:nvSpPr>
        <dsp:cNvPr id="0" name=""/>
        <dsp:cNvSpPr/>
      </dsp:nvSpPr>
      <dsp:spPr>
        <a:xfrm>
          <a:off x="0" y="235118"/>
          <a:ext cx="6812280" cy="122023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200" b="1" kern="1200" dirty="0"/>
            <a:t>A</a:t>
          </a:r>
          <a:r>
            <a:rPr lang="en-IE" sz="2200" kern="1200" dirty="0"/>
            <a:t> -</a:t>
          </a:r>
          <a:r>
            <a:rPr lang="en-IE" sz="2200" kern="1200" dirty="0">
              <a:latin typeface="Avenir Next LT Pro"/>
            </a:rPr>
            <a:t> </a:t>
          </a:r>
          <a:r>
            <a:rPr lang="en-IE" sz="2200" kern="1200" dirty="0"/>
            <a:t>when the expenses are less than the Gross Profit</a:t>
          </a:r>
          <a:endParaRPr lang="en-US" sz="2200" kern="1200" dirty="0"/>
        </a:p>
      </dsp:txBody>
      <dsp:txXfrm>
        <a:off x="59567" y="294685"/>
        <a:ext cx="6693146" cy="1101102"/>
      </dsp:txXfrm>
    </dsp:sp>
    <dsp:sp modelId="{F104FACB-3D05-4C83-AB45-88062E6F88DA}">
      <dsp:nvSpPr>
        <dsp:cNvPr id="0" name=""/>
        <dsp:cNvSpPr/>
      </dsp:nvSpPr>
      <dsp:spPr>
        <a:xfrm>
          <a:off x="0" y="1518715"/>
          <a:ext cx="6812280" cy="1220236"/>
        </a:xfrm>
        <a:prstGeom prst="roundRect">
          <a:avLst/>
        </a:prstGeom>
        <a:solidFill>
          <a:schemeClr val="accent5">
            <a:hueOff val="-498923"/>
            <a:satOff val="225"/>
            <a:lumOff val="-23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200" b="1" kern="1200" dirty="0"/>
            <a:t>B</a:t>
          </a:r>
          <a:r>
            <a:rPr lang="en-IE" sz="2200" kern="1200" dirty="0"/>
            <a:t>- when the expenses are greater than Gross Profit</a:t>
          </a:r>
          <a:endParaRPr lang="en-US" sz="2200" kern="1200" dirty="0"/>
        </a:p>
      </dsp:txBody>
      <dsp:txXfrm>
        <a:off x="59567" y="1578282"/>
        <a:ext cx="6693146" cy="1101102"/>
      </dsp:txXfrm>
    </dsp:sp>
    <dsp:sp modelId="{FFF9C28F-3E49-4ED3-B70E-734256ED9F08}">
      <dsp:nvSpPr>
        <dsp:cNvPr id="0" name=""/>
        <dsp:cNvSpPr/>
      </dsp:nvSpPr>
      <dsp:spPr>
        <a:xfrm>
          <a:off x="0" y="2802312"/>
          <a:ext cx="6812280" cy="1220236"/>
        </a:xfrm>
        <a:prstGeom prst="roundRect">
          <a:avLst/>
        </a:prstGeom>
        <a:solidFill>
          <a:schemeClr val="accent5">
            <a:hueOff val="-997845"/>
            <a:satOff val="449"/>
            <a:lumOff val="-47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200" b="1" kern="1200" dirty="0"/>
            <a:t>C</a:t>
          </a:r>
          <a:r>
            <a:rPr lang="en-IE" sz="2200" kern="1200" dirty="0"/>
            <a:t>- </a:t>
          </a:r>
          <a:r>
            <a:rPr lang="en-IE" sz="2200" kern="1200" dirty="0">
              <a:latin typeface="Avenir Next LT Pro"/>
            </a:rPr>
            <a:t>the</a:t>
          </a:r>
          <a:r>
            <a:rPr lang="en-IE" sz="2200" kern="1200" dirty="0"/>
            <a:t> money that is spent on items that will last for  a long time in the business. These items are also known as fixed assets and </a:t>
          </a:r>
          <a:r>
            <a:rPr lang="en-IE" sz="2200" kern="1200" dirty="0">
              <a:latin typeface="Avenir Next LT Pro"/>
            </a:rPr>
            <a:t>include </a:t>
          </a:r>
          <a:r>
            <a:rPr lang="en-IE" sz="2200" kern="1200" dirty="0"/>
            <a:t>– Premises</a:t>
          </a:r>
          <a:r>
            <a:rPr lang="en-IE" sz="2200" kern="1200" dirty="0">
              <a:latin typeface="Avenir Next LT Pro"/>
            </a:rPr>
            <a:t> </a:t>
          </a:r>
          <a:endParaRPr lang="en-US" sz="2200" kern="1200" dirty="0"/>
        </a:p>
      </dsp:txBody>
      <dsp:txXfrm>
        <a:off x="59567" y="2861879"/>
        <a:ext cx="6693146" cy="1101102"/>
      </dsp:txXfrm>
    </dsp:sp>
    <dsp:sp modelId="{AEF7F8F6-4D66-4F1F-A692-D3AD649C4BBF}">
      <dsp:nvSpPr>
        <dsp:cNvPr id="0" name=""/>
        <dsp:cNvSpPr/>
      </dsp:nvSpPr>
      <dsp:spPr>
        <a:xfrm>
          <a:off x="0" y="4085908"/>
          <a:ext cx="6812280" cy="1220236"/>
        </a:xfrm>
        <a:prstGeom prst="roundRect">
          <a:avLst/>
        </a:prstGeom>
        <a:solidFill>
          <a:schemeClr val="accent5">
            <a:hueOff val="-1496768"/>
            <a:satOff val="674"/>
            <a:lumOff val="-70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200" b="1" kern="1200" dirty="0"/>
            <a:t>D </a:t>
          </a:r>
          <a:r>
            <a:rPr lang="en-IE" sz="2200" b="1" kern="1200" dirty="0">
              <a:latin typeface="Avenir Next LT Pro"/>
            </a:rPr>
            <a:t>– </a:t>
          </a:r>
          <a:r>
            <a:rPr lang="en-IE" sz="2200" kern="1200" dirty="0"/>
            <a:t> day to day expenses and are used to run the company. They are also known as revenue expenditure and examples include Wages</a:t>
          </a:r>
          <a:r>
            <a:rPr lang="en-IE" sz="2200" kern="1200" dirty="0">
              <a:latin typeface="Avenir Next LT Pro"/>
            </a:rPr>
            <a:t>.</a:t>
          </a:r>
          <a:endParaRPr lang="en-US" sz="2200" kern="1200" dirty="0"/>
        </a:p>
      </dsp:txBody>
      <dsp:txXfrm>
        <a:off x="59567" y="4145475"/>
        <a:ext cx="6693146" cy="110110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92A9EC-CC19-4271-AAAD-914127D13F55}">
      <dsp:nvSpPr>
        <dsp:cNvPr id="0" name=""/>
        <dsp:cNvSpPr/>
      </dsp:nvSpPr>
      <dsp:spPr>
        <a:xfrm>
          <a:off x="0" y="2591"/>
          <a:ext cx="6812280" cy="13127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3300" kern="1200" dirty="0"/>
        </a:p>
      </dsp:txBody>
      <dsp:txXfrm>
        <a:off x="64083" y="66674"/>
        <a:ext cx="6684114" cy="1184574"/>
      </dsp:txXfrm>
    </dsp:sp>
    <dsp:sp modelId="{F104FACB-3D05-4C83-AB45-88062E6F88DA}">
      <dsp:nvSpPr>
        <dsp:cNvPr id="0" name=""/>
        <dsp:cNvSpPr/>
      </dsp:nvSpPr>
      <dsp:spPr>
        <a:xfrm>
          <a:off x="0" y="1410371"/>
          <a:ext cx="6812280" cy="1312740"/>
        </a:xfrm>
        <a:prstGeom prst="roundRect">
          <a:avLst/>
        </a:prstGeom>
        <a:solidFill>
          <a:schemeClr val="accent5">
            <a:hueOff val="-498923"/>
            <a:satOff val="225"/>
            <a:lumOff val="-23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3300" b="1" kern="1200" dirty="0"/>
            <a:t>B</a:t>
          </a:r>
          <a:r>
            <a:rPr lang="en-IE" sz="3300" kern="1200" dirty="0"/>
            <a:t>- when the expenses are greater than Gross Profit</a:t>
          </a:r>
          <a:endParaRPr lang="en-US" sz="3300" kern="1200" dirty="0"/>
        </a:p>
      </dsp:txBody>
      <dsp:txXfrm>
        <a:off x="64083" y="1474454"/>
        <a:ext cx="6684114" cy="1184574"/>
      </dsp:txXfrm>
    </dsp:sp>
    <dsp:sp modelId="{FFF9C28F-3E49-4ED3-B70E-734256ED9F08}">
      <dsp:nvSpPr>
        <dsp:cNvPr id="0" name=""/>
        <dsp:cNvSpPr/>
      </dsp:nvSpPr>
      <dsp:spPr>
        <a:xfrm>
          <a:off x="0" y="2818152"/>
          <a:ext cx="6812280" cy="1312740"/>
        </a:xfrm>
        <a:prstGeom prst="roundRect">
          <a:avLst/>
        </a:prstGeom>
        <a:solidFill>
          <a:schemeClr val="accent5">
            <a:hueOff val="-997845"/>
            <a:satOff val="449"/>
            <a:lumOff val="-47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3300" kern="1200" dirty="0">
              <a:latin typeface="Avenir Next LT Pro"/>
            </a:rPr>
            <a:t> </a:t>
          </a:r>
          <a:endParaRPr lang="en-US" sz="3300" kern="1200" dirty="0"/>
        </a:p>
      </dsp:txBody>
      <dsp:txXfrm>
        <a:off x="64083" y="2882235"/>
        <a:ext cx="6684114" cy="1184574"/>
      </dsp:txXfrm>
    </dsp:sp>
    <dsp:sp modelId="{AEF7F8F6-4D66-4F1F-A692-D3AD649C4BBF}">
      <dsp:nvSpPr>
        <dsp:cNvPr id="0" name=""/>
        <dsp:cNvSpPr/>
      </dsp:nvSpPr>
      <dsp:spPr>
        <a:xfrm>
          <a:off x="0" y="4225932"/>
          <a:ext cx="6812280" cy="1312740"/>
        </a:xfrm>
        <a:prstGeom prst="roundRect">
          <a:avLst/>
        </a:prstGeom>
        <a:solidFill>
          <a:schemeClr val="accent5">
            <a:hueOff val="-1496768"/>
            <a:satOff val="674"/>
            <a:lumOff val="-70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3300" kern="1200" dirty="0"/>
        </a:p>
      </dsp:txBody>
      <dsp:txXfrm>
        <a:off x="64083" y="4290015"/>
        <a:ext cx="6684114" cy="1184574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92A9EC-CC19-4271-AAAD-914127D13F55}">
      <dsp:nvSpPr>
        <dsp:cNvPr id="0" name=""/>
        <dsp:cNvSpPr/>
      </dsp:nvSpPr>
      <dsp:spPr>
        <a:xfrm>
          <a:off x="0" y="235118"/>
          <a:ext cx="6812280" cy="122023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200" b="1" kern="1200" dirty="0"/>
            <a:t>A</a:t>
          </a:r>
          <a:r>
            <a:rPr lang="en-IE" sz="2200" kern="1200" dirty="0"/>
            <a:t> -</a:t>
          </a:r>
          <a:r>
            <a:rPr lang="en-IE" sz="2200" kern="1200" dirty="0">
              <a:latin typeface="Avenir Next LT Pro"/>
            </a:rPr>
            <a:t> </a:t>
          </a:r>
          <a:r>
            <a:rPr lang="en-IE" sz="2200" kern="1200" dirty="0"/>
            <a:t>when the expenses are less than the Gross Profit</a:t>
          </a:r>
          <a:endParaRPr lang="en-US" sz="2200" kern="1200" dirty="0"/>
        </a:p>
      </dsp:txBody>
      <dsp:txXfrm>
        <a:off x="59567" y="294685"/>
        <a:ext cx="6693146" cy="1101102"/>
      </dsp:txXfrm>
    </dsp:sp>
    <dsp:sp modelId="{F104FACB-3D05-4C83-AB45-88062E6F88DA}">
      <dsp:nvSpPr>
        <dsp:cNvPr id="0" name=""/>
        <dsp:cNvSpPr/>
      </dsp:nvSpPr>
      <dsp:spPr>
        <a:xfrm>
          <a:off x="0" y="1518715"/>
          <a:ext cx="6812280" cy="1220236"/>
        </a:xfrm>
        <a:prstGeom prst="roundRect">
          <a:avLst/>
        </a:prstGeom>
        <a:solidFill>
          <a:schemeClr val="accent5">
            <a:hueOff val="-498923"/>
            <a:satOff val="225"/>
            <a:lumOff val="-23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200" b="1" kern="1200" dirty="0"/>
            <a:t>B</a:t>
          </a:r>
          <a:r>
            <a:rPr lang="en-IE" sz="2200" kern="1200" dirty="0"/>
            <a:t>- when the expenses are greater than Gross Profit</a:t>
          </a:r>
          <a:endParaRPr lang="en-US" sz="2200" kern="1200" dirty="0"/>
        </a:p>
      </dsp:txBody>
      <dsp:txXfrm>
        <a:off x="59567" y="1578282"/>
        <a:ext cx="6693146" cy="1101102"/>
      </dsp:txXfrm>
    </dsp:sp>
    <dsp:sp modelId="{FFF9C28F-3E49-4ED3-B70E-734256ED9F08}">
      <dsp:nvSpPr>
        <dsp:cNvPr id="0" name=""/>
        <dsp:cNvSpPr/>
      </dsp:nvSpPr>
      <dsp:spPr>
        <a:xfrm>
          <a:off x="0" y="2802312"/>
          <a:ext cx="6812280" cy="1220236"/>
        </a:xfrm>
        <a:prstGeom prst="roundRect">
          <a:avLst/>
        </a:prstGeom>
        <a:solidFill>
          <a:schemeClr val="accent5">
            <a:hueOff val="-997845"/>
            <a:satOff val="449"/>
            <a:lumOff val="-47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200" b="1" kern="1200" dirty="0"/>
            <a:t>C</a:t>
          </a:r>
          <a:r>
            <a:rPr lang="en-IE" sz="2200" kern="1200" dirty="0"/>
            <a:t>- </a:t>
          </a:r>
          <a:r>
            <a:rPr lang="en-IE" sz="2200" kern="1200" dirty="0">
              <a:latin typeface="Avenir Next LT Pro"/>
            </a:rPr>
            <a:t>the</a:t>
          </a:r>
          <a:r>
            <a:rPr lang="en-IE" sz="2200" kern="1200" dirty="0"/>
            <a:t> money that is spent on items that will last for  a long time in the business. These items are also known as fixed assets and </a:t>
          </a:r>
          <a:r>
            <a:rPr lang="en-IE" sz="2200" kern="1200" dirty="0">
              <a:latin typeface="Avenir Next LT Pro"/>
            </a:rPr>
            <a:t>include </a:t>
          </a:r>
          <a:r>
            <a:rPr lang="en-IE" sz="2200" kern="1200" dirty="0"/>
            <a:t>– Premises</a:t>
          </a:r>
          <a:r>
            <a:rPr lang="en-IE" sz="2200" kern="1200" dirty="0">
              <a:latin typeface="Avenir Next LT Pro"/>
            </a:rPr>
            <a:t> </a:t>
          </a:r>
          <a:endParaRPr lang="en-US" sz="2200" kern="1200" dirty="0"/>
        </a:p>
      </dsp:txBody>
      <dsp:txXfrm>
        <a:off x="59567" y="2861879"/>
        <a:ext cx="6693146" cy="1101102"/>
      </dsp:txXfrm>
    </dsp:sp>
    <dsp:sp modelId="{AEF7F8F6-4D66-4F1F-A692-D3AD649C4BBF}">
      <dsp:nvSpPr>
        <dsp:cNvPr id="0" name=""/>
        <dsp:cNvSpPr/>
      </dsp:nvSpPr>
      <dsp:spPr>
        <a:xfrm>
          <a:off x="0" y="4085908"/>
          <a:ext cx="6812280" cy="1220236"/>
        </a:xfrm>
        <a:prstGeom prst="roundRect">
          <a:avLst/>
        </a:prstGeom>
        <a:solidFill>
          <a:schemeClr val="accent5">
            <a:hueOff val="-1496768"/>
            <a:satOff val="674"/>
            <a:lumOff val="-70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200" b="1" kern="1200" dirty="0"/>
            <a:t>D </a:t>
          </a:r>
          <a:r>
            <a:rPr lang="en-IE" sz="2200" b="1" kern="1200" dirty="0">
              <a:latin typeface="Avenir Next LT Pro"/>
            </a:rPr>
            <a:t>– </a:t>
          </a:r>
          <a:r>
            <a:rPr lang="en-IE" sz="2200" kern="1200" dirty="0"/>
            <a:t> day to day expenses and are used to run the company. They are also known as revenue expenditure and examples include Wages</a:t>
          </a:r>
          <a:r>
            <a:rPr lang="en-IE" sz="2200" kern="1200" dirty="0">
              <a:latin typeface="Avenir Next LT Pro"/>
            </a:rPr>
            <a:t>.</a:t>
          </a:r>
          <a:endParaRPr lang="en-US" sz="2200" kern="1200" dirty="0"/>
        </a:p>
      </dsp:txBody>
      <dsp:txXfrm>
        <a:off x="59567" y="4145475"/>
        <a:ext cx="6693146" cy="1101102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92A9EC-CC19-4271-AAAD-914127D13F55}">
      <dsp:nvSpPr>
        <dsp:cNvPr id="0" name=""/>
        <dsp:cNvSpPr/>
      </dsp:nvSpPr>
      <dsp:spPr>
        <a:xfrm>
          <a:off x="0" y="256031"/>
          <a:ext cx="6812280" cy="12097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2200" kern="1200" dirty="0"/>
        </a:p>
      </dsp:txBody>
      <dsp:txXfrm>
        <a:off x="59057" y="315088"/>
        <a:ext cx="6694166" cy="1091666"/>
      </dsp:txXfrm>
    </dsp:sp>
    <dsp:sp modelId="{F104FACB-3D05-4C83-AB45-88062E6F88DA}">
      <dsp:nvSpPr>
        <dsp:cNvPr id="0" name=""/>
        <dsp:cNvSpPr/>
      </dsp:nvSpPr>
      <dsp:spPr>
        <a:xfrm>
          <a:off x="0" y="1529171"/>
          <a:ext cx="6812280" cy="1209780"/>
        </a:xfrm>
        <a:prstGeom prst="roundRect">
          <a:avLst/>
        </a:prstGeom>
        <a:solidFill>
          <a:schemeClr val="accent5">
            <a:hueOff val="-498923"/>
            <a:satOff val="225"/>
            <a:lumOff val="-23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2200" kern="1200" dirty="0"/>
        </a:p>
      </dsp:txBody>
      <dsp:txXfrm>
        <a:off x="59057" y="1588228"/>
        <a:ext cx="6694166" cy="1091666"/>
      </dsp:txXfrm>
    </dsp:sp>
    <dsp:sp modelId="{FFF9C28F-3E49-4ED3-B70E-734256ED9F08}">
      <dsp:nvSpPr>
        <dsp:cNvPr id="0" name=""/>
        <dsp:cNvSpPr/>
      </dsp:nvSpPr>
      <dsp:spPr>
        <a:xfrm>
          <a:off x="0" y="2802312"/>
          <a:ext cx="6812280" cy="1209780"/>
        </a:xfrm>
        <a:prstGeom prst="roundRect">
          <a:avLst/>
        </a:prstGeom>
        <a:solidFill>
          <a:schemeClr val="accent5">
            <a:hueOff val="-997845"/>
            <a:satOff val="449"/>
            <a:lumOff val="-47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200" b="1" kern="1200" dirty="0"/>
            <a:t>C</a:t>
          </a:r>
          <a:r>
            <a:rPr lang="en-IE" sz="2200" kern="1200" dirty="0"/>
            <a:t>- </a:t>
          </a:r>
          <a:r>
            <a:rPr lang="en-IE" sz="2200" kern="1200" dirty="0">
              <a:latin typeface="Avenir Next LT Pro"/>
            </a:rPr>
            <a:t>the</a:t>
          </a:r>
          <a:r>
            <a:rPr lang="en-IE" sz="2200" kern="1200" dirty="0"/>
            <a:t> money that is spent on items that will last for  a long time in the business. These items are also known as fixed assets and </a:t>
          </a:r>
          <a:r>
            <a:rPr lang="en-IE" sz="2200" kern="1200" dirty="0">
              <a:latin typeface="Avenir Next LT Pro"/>
            </a:rPr>
            <a:t>include </a:t>
          </a:r>
          <a:r>
            <a:rPr lang="en-IE" sz="2200" kern="1200" dirty="0"/>
            <a:t>– Premises</a:t>
          </a:r>
          <a:r>
            <a:rPr lang="en-IE" sz="2200" kern="1200" dirty="0">
              <a:latin typeface="Avenir Next LT Pro"/>
            </a:rPr>
            <a:t> </a:t>
          </a:r>
          <a:endParaRPr lang="en-US" sz="2200" kern="1200" dirty="0"/>
        </a:p>
      </dsp:txBody>
      <dsp:txXfrm>
        <a:off x="59057" y="2861369"/>
        <a:ext cx="6694166" cy="1091666"/>
      </dsp:txXfrm>
    </dsp:sp>
    <dsp:sp modelId="{AEF7F8F6-4D66-4F1F-A692-D3AD649C4BBF}">
      <dsp:nvSpPr>
        <dsp:cNvPr id="0" name=""/>
        <dsp:cNvSpPr/>
      </dsp:nvSpPr>
      <dsp:spPr>
        <a:xfrm>
          <a:off x="0" y="4075452"/>
          <a:ext cx="6812280" cy="1209780"/>
        </a:xfrm>
        <a:prstGeom prst="roundRect">
          <a:avLst/>
        </a:prstGeom>
        <a:solidFill>
          <a:schemeClr val="accent5">
            <a:hueOff val="-1496768"/>
            <a:satOff val="674"/>
            <a:lumOff val="-70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2200" kern="1200" dirty="0"/>
        </a:p>
      </dsp:txBody>
      <dsp:txXfrm>
        <a:off x="59057" y="4134509"/>
        <a:ext cx="6694166" cy="1091666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92A9EC-CC19-4271-AAAD-914127D13F55}">
      <dsp:nvSpPr>
        <dsp:cNvPr id="0" name=""/>
        <dsp:cNvSpPr/>
      </dsp:nvSpPr>
      <dsp:spPr>
        <a:xfrm>
          <a:off x="0" y="235118"/>
          <a:ext cx="6812280" cy="122023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200" b="1" kern="1200" dirty="0"/>
            <a:t>A</a:t>
          </a:r>
          <a:r>
            <a:rPr lang="en-IE" sz="2200" kern="1200" dirty="0"/>
            <a:t> -</a:t>
          </a:r>
          <a:r>
            <a:rPr lang="en-IE" sz="2200" kern="1200" dirty="0">
              <a:latin typeface="Avenir Next LT Pro"/>
            </a:rPr>
            <a:t> </a:t>
          </a:r>
          <a:r>
            <a:rPr lang="en-IE" sz="2200" kern="1200" dirty="0"/>
            <a:t>when the expenses are less than the Gross Profit</a:t>
          </a:r>
          <a:endParaRPr lang="en-US" sz="2200" kern="1200" dirty="0"/>
        </a:p>
      </dsp:txBody>
      <dsp:txXfrm>
        <a:off x="59567" y="294685"/>
        <a:ext cx="6693146" cy="1101102"/>
      </dsp:txXfrm>
    </dsp:sp>
    <dsp:sp modelId="{F104FACB-3D05-4C83-AB45-88062E6F88DA}">
      <dsp:nvSpPr>
        <dsp:cNvPr id="0" name=""/>
        <dsp:cNvSpPr/>
      </dsp:nvSpPr>
      <dsp:spPr>
        <a:xfrm>
          <a:off x="0" y="1518715"/>
          <a:ext cx="6812280" cy="1220236"/>
        </a:xfrm>
        <a:prstGeom prst="roundRect">
          <a:avLst/>
        </a:prstGeom>
        <a:solidFill>
          <a:schemeClr val="accent5">
            <a:hueOff val="-498923"/>
            <a:satOff val="225"/>
            <a:lumOff val="-23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200" b="1" kern="1200" dirty="0"/>
            <a:t>B</a:t>
          </a:r>
          <a:r>
            <a:rPr lang="en-IE" sz="2200" kern="1200" dirty="0"/>
            <a:t>- when the expenses are greater than Gross Profit</a:t>
          </a:r>
          <a:endParaRPr lang="en-US" sz="2200" kern="1200" dirty="0"/>
        </a:p>
      </dsp:txBody>
      <dsp:txXfrm>
        <a:off x="59567" y="1578282"/>
        <a:ext cx="6693146" cy="1101102"/>
      </dsp:txXfrm>
    </dsp:sp>
    <dsp:sp modelId="{FFF9C28F-3E49-4ED3-B70E-734256ED9F08}">
      <dsp:nvSpPr>
        <dsp:cNvPr id="0" name=""/>
        <dsp:cNvSpPr/>
      </dsp:nvSpPr>
      <dsp:spPr>
        <a:xfrm>
          <a:off x="0" y="2802312"/>
          <a:ext cx="6812280" cy="1220236"/>
        </a:xfrm>
        <a:prstGeom prst="roundRect">
          <a:avLst/>
        </a:prstGeom>
        <a:solidFill>
          <a:schemeClr val="accent5">
            <a:hueOff val="-997845"/>
            <a:satOff val="449"/>
            <a:lumOff val="-47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200" b="1" kern="1200" dirty="0"/>
            <a:t>C</a:t>
          </a:r>
          <a:r>
            <a:rPr lang="en-IE" sz="2200" kern="1200" dirty="0"/>
            <a:t>- </a:t>
          </a:r>
          <a:r>
            <a:rPr lang="en-IE" sz="2200" kern="1200" dirty="0">
              <a:latin typeface="Avenir Next LT Pro"/>
            </a:rPr>
            <a:t>the</a:t>
          </a:r>
          <a:r>
            <a:rPr lang="en-IE" sz="2200" kern="1200" dirty="0"/>
            <a:t> money that is spent on items that will last for  a long time in the business. These items are also known as fixed assets and </a:t>
          </a:r>
          <a:r>
            <a:rPr lang="en-IE" sz="2200" kern="1200" dirty="0">
              <a:latin typeface="Avenir Next LT Pro"/>
            </a:rPr>
            <a:t>include </a:t>
          </a:r>
          <a:r>
            <a:rPr lang="en-IE" sz="2200" kern="1200" dirty="0"/>
            <a:t>– Premises</a:t>
          </a:r>
          <a:r>
            <a:rPr lang="en-IE" sz="2200" kern="1200" dirty="0">
              <a:latin typeface="Avenir Next LT Pro"/>
            </a:rPr>
            <a:t> </a:t>
          </a:r>
          <a:endParaRPr lang="en-US" sz="2200" kern="1200" dirty="0"/>
        </a:p>
      </dsp:txBody>
      <dsp:txXfrm>
        <a:off x="59567" y="2861879"/>
        <a:ext cx="6693146" cy="1101102"/>
      </dsp:txXfrm>
    </dsp:sp>
    <dsp:sp modelId="{AEF7F8F6-4D66-4F1F-A692-D3AD649C4BBF}">
      <dsp:nvSpPr>
        <dsp:cNvPr id="0" name=""/>
        <dsp:cNvSpPr/>
      </dsp:nvSpPr>
      <dsp:spPr>
        <a:xfrm>
          <a:off x="0" y="4085908"/>
          <a:ext cx="6812280" cy="1220236"/>
        </a:xfrm>
        <a:prstGeom prst="roundRect">
          <a:avLst/>
        </a:prstGeom>
        <a:solidFill>
          <a:schemeClr val="accent5">
            <a:hueOff val="-1496768"/>
            <a:satOff val="674"/>
            <a:lumOff val="-70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200" b="1" kern="1200" dirty="0"/>
            <a:t>D </a:t>
          </a:r>
          <a:r>
            <a:rPr lang="en-IE" sz="2200" b="1" kern="1200" dirty="0">
              <a:latin typeface="Avenir Next LT Pro"/>
            </a:rPr>
            <a:t>– </a:t>
          </a:r>
          <a:r>
            <a:rPr lang="en-IE" sz="2200" kern="1200" dirty="0"/>
            <a:t> day to day expenses and are used to run the company. They are also known as revenue expenditure and examples include Wages</a:t>
          </a:r>
          <a:r>
            <a:rPr lang="en-IE" sz="2200" kern="1200" dirty="0">
              <a:latin typeface="Avenir Next LT Pro"/>
            </a:rPr>
            <a:t>.</a:t>
          </a:r>
          <a:endParaRPr lang="en-US" sz="2200" kern="1200" dirty="0"/>
        </a:p>
      </dsp:txBody>
      <dsp:txXfrm>
        <a:off x="59567" y="4145475"/>
        <a:ext cx="6693146" cy="1101102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92A9EC-CC19-4271-AAAD-914127D13F55}">
      <dsp:nvSpPr>
        <dsp:cNvPr id="0" name=""/>
        <dsp:cNvSpPr/>
      </dsp:nvSpPr>
      <dsp:spPr>
        <a:xfrm>
          <a:off x="0" y="27432"/>
          <a:ext cx="6812280" cy="131975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2400" kern="1200" dirty="0"/>
        </a:p>
      </dsp:txBody>
      <dsp:txXfrm>
        <a:off x="64425" y="91857"/>
        <a:ext cx="6683430" cy="1190909"/>
      </dsp:txXfrm>
    </dsp:sp>
    <dsp:sp modelId="{F104FACB-3D05-4C83-AB45-88062E6F88DA}">
      <dsp:nvSpPr>
        <dsp:cNvPr id="0" name=""/>
        <dsp:cNvSpPr/>
      </dsp:nvSpPr>
      <dsp:spPr>
        <a:xfrm>
          <a:off x="0" y="1416312"/>
          <a:ext cx="6812280" cy="1319759"/>
        </a:xfrm>
        <a:prstGeom prst="roundRect">
          <a:avLst/>
        </a:prstGeom>
        <a:solidFill>
          <a:schemeClr val="accent5">
            <a:hueOff val="-498923"/>
            <a:satOff val="225"/>
            <a:lumOff val="-23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2400" kern="1200" dirty="0"/>
        </a:p>
      </dsp:txBody>
      <dsp:txXfrm>
        <a:off x="64425" y="1480737"/>
        <a:ext cx="6683430" cy="1190909"/>
      </dsp:txXfrm>
    </dsp:sp>
    <dsp:sp modelId="{FFF9C28F-3E49-4ED3-B70E-734256ED9F08}">
      <dsp:nvSpPr>
        <dsp:cNvPr id="0" name=""/>
        <dsp:cNvSpPr/>
      </dsp:nvSpPr>
      <dsp:spPr>
        <a:xfrm>
          <a:off x="0" y="2805192"/>
          <a:ext cx="6812280" cy="1319759"/>
        </a:xfrm>
        <a:prstGeom prst="roundRect">
          <a:avLst/>
        </a:prstGeom>
        <a:solidFill>
          <a:schemeClr val="accent5">
            <a:hueOff val="-997845"/>
            <a:satOff val="449"/>
            <a:lumOff val="-47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2400" kern="1200" dirty="0"/>
        </a:p>
      </dsp:txBody>
      <dsp:txXfrm>
        <a:off x="64425" y="2869617"/>
        <a:ext cx="6683430" cy="1190909"/>
      </dsp:txXfrm>
    </dsp:sp>
    <dsp:sp modelId="{AEF7F8F6-4D66-4F1F-A692-D3AD649C4BBF}">
      <dsp:nvSpPr>
        <dsp:cNvPr id="0" name=""/>
        <dsp:cNvSpPr/>
      </dsp:nvSpPr>
      <dsp:spPr>
        <a:xfrm>
          <a:off x="0" y="4194072"/>
          <a:ext cx="6812280" cy="1319759"/>
        </a:xfrm>
        <a:prstGeom prst="roundRect">
          <a:avLst/>
        </a:prstGeom>
        <a:solidFill>
          <a:schemeClr val="accent5">
            <a:hueOff val="-1496768"/>
            <a:satOff val="674"/>
            <a:lumOff val="-70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b="1" kern="1200" dirty="0"/>
            <a:t>D </a:t>
          </a:r>
          <a:r>
            <a:rPr lang="en-IE" sz="2400" b="1" kern="1200" dirty="0">
              <a:latin typeface="Avenir Next LT Pro"/>
            </a:rPr>
            <a:t>– </a:t>
          </a:r>
          <a:r>
            <a:rPr lang="en-IE" sz="2400" kern="1200" dirty="0"/>
            <a:t> day to day expenses and are used to run the company. They are also known as revenue expenditure and examples include Wages</a:t>
          </a:r>
          <a:r>
            <a:rPr lang="en-IE" sz="2400" kern="1200" dirty="0">
              <a:latin typeface="Avenir Next LT Pro"/>
            </a:rPr>
            <a:t>.</a:t>
          </a:r>
          <a:endParaRPr lang="en-US" sz="2400" kern="1200" dirty="0"/>
        </a:p>
      </dsp:txBody>
      <dsp:txXfrm>
        <a:off x="64425" y="4258497"/>
        <a:ext cx="6683430" cy="1190909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92A9EC-CC19-4271-AAAD-914127D13F55}">
      <dsp:nvSpPr>
        <dsp:cNvPr id="0" name=""/>
        <dsp:cNvSpPr/>
      </dsp:nvSpPr>
      <dsp:spPr>
        <a:xfrm>
          <a:off x="0" y="27432"/>
          <a:ext cx="6812280" cy="131975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b="1" kern="1200" dirty="0"/>
            <a:t>A</a:t>
          </a:r>
          <a:r>
            <a:rPr lang="en-IE" sz="2400" kern="1200" dirty="0"/>
            <a:t> -</a:t>
          </a:r>
          <a:r>
            <a:rPr lang="en-IE" sz="2400" kern="1200" dirty="0">
              <a:latin typeface="Avenir Next LT Pro"/>
            </a:rPr>
            <a:t> the</a:t>
          </a:r>
          <a:r>
            <a:rPr lang="en-IE" sz="2400" kern="1200" dirty="0"/>
            <a:t> money that the business is given. It can come from a loan, selling shares or retained earnings</a:t>
          </a:r>
          <a:endParaRPr lang="en-US" sz="2400" kern="1200" dirty="0"/>
        </a:p>
      </dsp:txBody>
      <dsp:txXfrm>
        <a:off x="64425" y="91857"/>
        <a:ext cx="6683430" cy="1190909"/>
      </dsp:txXfrm>
    </dsp:sp>
    <dsp:sp modelId="{F104FACB-3D05-4C83-AB45-88062E6F88DA}">
      <dsp:nvSpPr>
        <dsp:cNvPr id="0" name=""/>
        <dsp:cNvSpPr/>
      </dsp:nvSpPr>
      <dsp:spPr>
        <a:xfrm>
          <a:off x="0" y="1416312"/>
          <a:ext cx="6812280" cy="1319759"/>
        </a:xfrm>
        <a:prstGeom prst="roundRect">
          <a:avLst/>
        </a:prstGeom>
        <a:solidFill>
          <a:schemeClr val="accent5">
            <a:hueOff val="-498923"/>
            <a:satOff val="225"/>
            <a:lumOff val="-23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b="1" kern="1200" dirty="0"/>
            <a:t>B</a:t>
          </a:r>
          <a:r>
            <a:rPr lang="en-IE" sz="2400" kern="1200" dirty="0"/>
            <a:t>-</a:t>
          </a:r>
          <a:r>
            <a:rPr lang="en-IE" sz="2400" kern="1200" dirty="0">
              <a:latin typeface="Avenir Next LT Pro"/>
            </a:rPr>
            <a:t> </a:t>
          </a:r>
          <a:r>
            <a:rPr lang="en-IE" sz="2400" kern="1200" dirty="0"/>
            <a:t> items that a business has for long term use. They depreciate over time and include premises, Machinery, fixture and fittings.</a:t>
          </a:r>
          <a:endParaRPr lang="en-US" sz="2400" kern="1200" dirty="0"/>
        </a:p>
      </dsp:txBody>
      <dsp:txXfrm>
        <a:off x="64425" y="1480737"/>
        <a:ext cx="6683430" cy="1190909"/>
      </dsp:txXfrm>
    </dsp:sp>
    <dsp:sp modelId="{FFF9C28F-3E49-4ED3-B70E-734256ED9F08}">
      <dsp:nvSpPr>
        <dsp:cNvPr id="0" name=""/>
        <dsp:cNvSpPr/>
      </dsp:nvSpPr>
      <dsp:spPr>
        <a:xfrm>
          <a:off x="0" y="2805192"/>
          <a:ext cx="6812280" cy="1319759"/>
        </a:xfrm>
        <a:prstGeom prst="roundRect">
          <a:avLst/>
        </a:prstGeom>
        <a:solidFill>
          <a:schemeClr val="accent5">
            <a:hueOff val="-997845"/>
            <a:satOff val="449"/>
            <a:lumOff val="-47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b="1" kern="1200" dirty="0"/>
            <a:t>C</a:t>
          </a:r>
          <a:r>
            <a:rPr lang="en-IE" sz="2400" kern="1200" dirty="0"/>
            <a:t>- </a:t>
          </a:r>
          <a:r>
            <a:rPr lang="en-IE" sz="2400" kern="1200" dirty="0">
              <a:latin typeface="Avenir Next LT Pro"/>
            </a:rPr>
            <a:t>assets</a:t>
          </a:r>
          <a:r>
            <a:rPr lang="en-IE" sz="2400" kern="1200" dirty="0"/>
            <a:t> that can be quickly converted into cash – usually within one year. Example include – Closing Stock, Debtors, Cash and bank</a:t>
          </a:r>
          <a:endParaRPr lang="en-US" sz="2400" kern="1200" dirty="0"/>
        </a:p>
      </dsp:txBody>
      <dsp:txXfrm>
        <a:off x="64425" y="2869617"/>
        <a:ext cx="6683430" cy="1190909"/>
      </dsp:txXfrm>
    </dsp:sp>
    <dsp:sp modelId="{AEF7F8F6-4D66-4F1F-A692-D3AD649C4BBF}">
      <dsp:nvSpPr>
        <dsp:cNvPr id="0" name=""/>
        <dsp:cNvSpPr/>
      </dsp:nvSpPr>
      <dsp:spPr>
        <a:xfrm>
          <a:off x="0" y="4194072"/>
          <a:ext cx="6812280" cy="1319759"/>
        </a:xfrm>
        <a:prstGeom prst="roundRect">
          <a:avLst/>
        </a:prstGeom>
        <a:solidFill>
          <a:schemeClr val="accent5">
            <a:hueOff val="-1496768"/>
            <a:satOff val="674"/>
            <a:lumOff val="-70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b="1" kern="1200" dirty="0"/>
            <a:t>D </a:t>
          </a:r>
          <a:r>
            <a:rPr lang="en-IE" sz="2400" b="1" kern="1200" dirty="0">
              <a:latin typeface="Avenir Next LT Pro"/>
            </a:rPr>
            <a:t>– </a:t>
          </a:r>
          <a:r>
            <a:rPr lang="en-IE" sz="2400" kern="1200" dirty="0">
              <a:latin typeface="Avenir Next LT Pro"/>
            </a:rPr>
            <a:t> </a:t>
          </a:r>
          <a:r>
            <a:rPr lang="en-IE" sz="2400" kern="1200" dirty="0"/>
            <a:t>short-term debts owed by the business. They include</a:t>
          </a:r>
          <a:r>
            <a:rPr lang="en-IE" sz="2400" kern="1200" dirty="0">
              <a:latin typeface="Avenir Next LT Pro"/>
            </a:rPr>
            <a:t> </a:t>
          </a:r>
          <a:r>
            <a:rPr lang="en-IE" sz="2400" kern="1200" dirty="0"/>
            <a:t>Bank overdraft, Unpaid bills and Creditors</a:t>
          </a:r>
          <a:endParaRPr lang="en-US" sz="2400" kern="1200" dirty="0"/>
        </a:p>
      </dsp:txBody>
      <dsp:txXfrm>
        <a:off x="64425" y="4258497"/>
        <a:ext cx="6683430" cy="1190909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92A9EC-CC19-4271-AAAD-914127D13F55}">
      <dsp:nvSpPr>
        <dsp:cNvPr id="0" name=""/>
        <dsp:cNvSpPr/>
      </dsp:nvSpPr>
      <dsp:spPr>
        <a:xfrm>
          <a:off x="0" y="27432"/>
          <a:ext cx="6812280" cy="131975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b="1" kern="1200" dirty="0"/>
            <a:t>A</a:t>
          </a:r>
          <a:r>
            <a:rPr lang="en-IE" sz="2400" kern="1200" dirty="0"/>
            <a:t> -</a:t>
          </a:r>
          <a:r>
            <a:rPr lang="en-IE" sz="2400" kern="1200" dirty="0">
              <a:latin typeface="Avenir Next LT Pro"/>
            </a:rPr>
            <a:t> the</a:t>
          </a:r>
          <a:r>
            <a:rPr lang="en-IE" sz="2400" kern="1200" dirty="0"/>
            <a:t> money that the business is given. It can come from a loan, selling shares or retained earnings</a:t>
          </a:r>
          <a:endParaRPr lang="en-US" sz="2400" kern="1200" dirty="0"/>
        </a:p>
      </dsp:txBody>
      <dsp:txXfrm>
        <a:off x="64425" y="91857"/>
        <a:ext cx="6683430" cy="1190909"/>
      </dsp:txXfrm>
    </dsp:sp>
    <dsp:sp modelId="{AEF7F8F6-4D66-4F1F-A692-D3AD649C4BBF}">
      <dsp:nvSpPr>
        <dsp:cNvPr id="0" name=""/>
        <dsp:cNvSpPr/>
      </dsp:nvSpPr>
      <dsp:spPr>
        <a:xfrm>
          <a:off x="0" y="1416312"/>
          <a:ext cx="6812280" cy="1319759"/>
        </a:xfrm>
        <a:prstGeom prst="roundRect">
          <a:avLst/>
        </a:prstGeom>
        <a:solidFill>
          <a:schemeClr val="accent5">
            <a:hueOff val="-498923"/>
            <a:satOff val="225"/>
            <a:lumOff val="-23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2400" kern="1200" dirty="0"/>
        </a:p>
      </dsp:txBody>
      <dsp:txXfrm>
        <a:off x="64425" y="1480737"/>
        <a:ext cx="6683430" cy="1190909"/>
      </dsp:txXfrm>
    </dsp:sp>
    <dsp:sp modelId="{0ED65282-A7F0-4F43-A4B8-278932553577}">
      <dsp:nvSpPr>
        <dsp:cNvPr id="0" name=""/>
        <dsp:cNvSpPr/>
      </dsp:nvSpPr>
      <dsp:spPr>
        <a:xfrm>
          <a:off x="0" y="2805192"/>
          <a:ext cx="6812280" cy="1319759"/>
        </a:xfrm>
        <a:prstGeom prst="roundRect">
          <a:avLst/>
        </a:prstGeom>
        <a:solidFill>
          <a:schemeClr val="accent5">
            <a:hueOff val="-997845"/>
            <a:satOff val="449"/>
            <a:lumOff val="-47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2400" kern="1200" dirty="0">
            <a:latin typeface="Avenir Next LT Pro"/>
          </a:endParaRPr>
        </a:p>
      </dsp:txBody>
      <dsp:txXfrm>
        <a:off x="64425" y="2869617"/>
        <a:ext cx="6683430" cy="1190909"/>
      </dsp:txXfrm>
    </dsp:sp>
    <dsp:sp modelId="{A27C20B2-027E-4037-BD2C-9A626A19669A}">
      <dsp:nvSpPr>
        <dsp:cNvPr id="0" name=""/>
        <dsp:cNvSpPr/>
      </dsp:nvSpPr>
      <dsp:spPr>
        <a:xfrm>
          <a:off x="0" y="4194072"/>
          <a:ext cx="6812280" cy="1319759"/>
        </a:xfrm>
        <a:prstGeom prst="roundRect">
          <a:avLst/>
        </a:prstGeom>
        <a:solidFill>
          <a:schemeClr val="accent5">
            <a:hueOff val="-1496768"/>
            <a:satOff val="674"/>
            <a:lumOff val="-70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2400" kern="1200" dirty="0">
            <a:latin typeface="Avenir Next LT Pro"/>
          </a:endParaRPr>
        </a:p>
      </dsp:txBody>
      <dsp:txXfrm>
        <a:off x="64425" y="4258497"/>
        <a:ext cx="6683430" cy="1190909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92A9EC-CC19-4271-AAAD-914127D13F55}">
      <dsp:nvSpPr>
        <dsp:cNvPr id="0" name=""/>
        <dsp:cNvSpPr/>
      </dsp:nvSpPr>
      <dsp:spPr>
        <a:xfrm>
          <a:off x="0" y="27432"/>
          <a:ext cx="6812280" cy="131975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b="1" kern="1200" dirty="0"/>
            <a:t>A</a:t>
          </a:r>
          <a:r>
            <a:rPr lang="en-IE" sz="2400" kern="1200" dirty="0"/>
            <a:t> -</a:t>
          </a:r>
          <a:r>
            <a:rPr lang="en-IE" sz="2400" kern="1200" dirty="0">
              <a:latin typeface="Avenir Next LT Pro"/>
            </a:rPr>
            <a:t> the</a:t>
          </a:r>
          <a:r>
            <a:rPr lang="en-IE" sz="2400" kern="1200" dirty="0"/>
            <a:t> money that the business is given. It can come from a loan, selling shares or retained earnings</a:t>
          </a:r>
          <a:endParaRPr lang="en-US" sz="2400" kern="1200" dirty="0"/>
        </a:p>
      </dsp:txBody>
      <dsp:txXfrm>
        <a:off x="64425" y="91857"/>
        <a:ext cx="6683430" cy="1190909"/>
      </dsp:txXfrm>
    </dsp:sp>
    <dsp:sp modelId="{F104FACB-3D05-4C83-AB45-88062E6F88DA}">
      <dsp:nvSpPr>
        <dsp:cNvPr id="0" name=""/>
        <dsp:cNvSpPr/>
      </dsp:nvSpPr>
      <dsp:spPr>
        <a:xfrm>
          <a:off x="0" y="1416312"/>
          <a:ext cx="6812280" cy="1319759"/>
        </a:xfrm>
        <a:prstGeom prst="roundRect">
          <a:avLst/>
        </a:prstGeom>
        <a:solidFill>
          <a:schemeClr val="accent5">
            <a:hueOff val="-498923"/>
            <a:satOff val="225"/>
            <a:lumOff val="-23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b="1" kern="1200" dirty="0"/>
            <a:t>B</a:t>
          </a:r>
          <a:r>
            <a:rPr lang="en-IE" sz="2400" kern="1200" dirty="0"/>
            <a:t>-</a:t>
          </a:r>
          <a:r>
            <a:rPr lang="en-IE" sz="2400" kern="1200" dirty="0">
              <a:latin typeface="Avenir Next LT Pro"/>
            </a:rPr>
            <a:t> </a:t>
          </a:r>
          <a:r>
            <a:rPr lang="en-IE" sz="2400" kern="1200" dirty="0"/>
            <a:t> items that a business has for long term use. They depreciate over time and include premises, Machinery, fixture and fittings.</a:t>
          </a:r>
          <a:endParaRPr lang="en-US" sz="2400" kern="1200" dirty="0"/>
        </a:p>
      </dsp:txBody>
      <dsp:txXfrm>
        <a:off x="64425" y="1480737"/>
        <a:ext cx="6683430" cy="1190909"/>
      </dsp:txXfrm>
    </dsp:sp>
    <dsp:sp modelId="{FFF9C28F-3E49-4ED3-B70E-734256ED9F08}">
      <dsp:nvSpPr>
        <dsp:cNvPr id="0" name=""/>
        <dsp:cNvSpPr/>
      </dsp:nvSpPr>
      <dsp:spPr>
        <a:xfrm>
          <a:off x="0" y="2805192"/>
          <a:ext cx="6812280" cy="1319759"/>
        </a:xfrm>
        <a:prstGeom prst="roundRect">
          <a:avLst/>
        </a:prstGeom>
        <a:solidFill>
          <a:schemeClr val="accent5">
            <a:hueOff val="-997845"/>
            <a:satOff val="449"/>
            <a:lumOff val="-47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b="1" kern="1200" dirty="0"/>
            <a:t>C</a:t>
          </a:r>
          <a:r>
            <a:rPr lang="en-IE" sz="2400" kern="1200" dirty="0"/>
            <a:t>- </a:t>
          </a:r>
          <a:r>
            <a:rPr lang="en-IE" sz="2400" kern="1200" dirty="0">
              <a:latin typeface="Avenir Next LT Pro"/>
            </a:rPr>
            <a:t>assets</a:t>
          </a:r>
          <a:r>
            <a:rPr lang="en-IE" sz="2400" kern="1200" dirty="0"/>
            <a:t> that can be quickly converted into cash – usually within one year. Example include – Closing Stock, Debtors, Cash and bank</a:t>
          </a:r>
          <a:endParaRPr lang="en-US" sz="2400" kern="1200" dirty="0"/>
        </a:p>
      </dsp:txBody>
      <dsp:txXfrm>
        <a:off x="64425" y="2869617"/>
        <a:ext cx="6683430" cy="1190909"/>
      </dsp:txXfrm>
    </dsp:sp>
    <dsp:sp modelId="{AEF7F8F6-4D66-4F1F-A692-D3AD649C4BBF}">
      <dsp:nvSpPr>
        <dsp:cNvPr id="0" name=""/>
        <dsp:cNvSpPr/>
      </dsp:nvSpPr>
      <dsp:spPr>
        <a:xfrm>
          <a:off x="0" y="4194072"/>
          <a:ext cx="6812280" cy="1319759"/>
        </a:xfrm>
        <a:prstGeom prst="roundRect">
          <a:avLst/>
        </a:prstGeom>
        <a:solidFill>
          <a:schemeClr val="accent5">
            <a:hueOff val="-1496768"/>
            <a:satOff val="674"/>
            <a:lumOff val="-70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b="1" kern="1200" dirty="0"/>
            <a:t>D </a:t>
          </a:r>
          <a:r>
            <a:rPr lang="en-IE" sz="2400" b="1" kern="1200" dirty="0">
              <a:latin typeface="Avenir Next LT Pro"/>
            </a:rPr>
            <a:t>– </a:t>
          </a:r>
          <a:r>
            <a:rPr lang="en-IE" sz="2400" kern="1200" dirty="0">
              <a:latin typeface="Avenir Next LT Pro"/>
            </a:rPr>
            <a:t> </a:t>
          </a:r>
          <a:r>
            <a:rPr lang="en-IE" sz="2400" kern="1200" dirty="0"/>
            <a:t>short-term debts owed by the business. They include</a:t>
          </a:r>
          <a:r>
            <a:rPr lang="en-IE" sz="2400" kern="1200" dirty="0">
              <a:latin typeface="Avenir Next LT Pro"/>
            </a:rPr>
            <a:t> </a:t>
          </a:r>
          <a:r>
            <a:rPr lang="en-IE" sz="2400" kern="1200" dirty="0"/>
            <a:t>Bank overdraft, Unpaid bills and Creditors</a:t>
          </a:r>
          <a:endParaRPr lang="en-US" sz="2400" kern="1200" dirty="0"/>
        </a:p>
      </dsp:txBody>
      <dsp:txXfrm>
        <a:off x="64425" y="4258497"/>
        <a:ext cx="6683430" cy="11909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92A9EC-CC19-4271-AAAD-914127D13F55}">
      <dsp:nvSpPr>
        <dsp:cNvPr id="0" name=""/>
        <dsp:cNvSpPr/>
      </dsp:nvSpPr>
      <dsp:spPr>
        <a:xfrm>
          <a:off x="0" y="27432"/>
          <a:ext cx="6812280" cy="131975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b="1" kern="1200" dirty="0"/>
            <a:t>A</a:t>
          </a:r>
          <a:r>
            <a:rPr lang="en-IE" sz="2400" kern="1200" dirty="0"/>
            <a:t> - made up of 3 </a:t>
          </a:r>
          <a:r>
            <a:rPr lang="en-IE" sz="2400" kern="1200" dirty="0">
              <a:latin typeface="Avenir Next LT Pro"/>
            </a:rPr>
            <a:t>accounts</a:t>
          </a:r>
          <a:r>
            <a:rPr lang="en-IE" sz="2400" kern="1200" dirty="0"/>
            <a:t> – 1. Trading Account, 2. Profit and loss account and </a:t>
          </a:r>
          <a:r>
            <a:rPr lang="en-IE" sz="2400" kern="1200" dirty="0">
              <a:latin typeface="Avenir Next LT Pro"/>
            </a:rPr>
            <a:t>3. the</a:t>
          </a:r>
          <a:r>
            <a:rPr lang="en-IE" sz="2400" kern="1200" dirty="0"/>
            <a:t> Appropriation account.</a:t>
          </a:r>
          <a:endParaRPr lang="en-US" sz="2400" kern="1200" dirty="0"/>
        </a:p>
      </dsp:txBody>
      <dsp:txXfrm>
        <a:off x="64425" y="91857"/>
        <a:ext cx="6683430" cy="1190909"/>
      </dsp:txXfrm>
    </dsp:sp>
    <dsp:sp modelId="{F104FACB-3D05-4C83-AB45-88062E6F88DA}">
      <dsp:nvSpPr>
        <dsp:cNvPr id="0" name=""/>
        <dsp:cNvSpPr/>
      </dsp:nvSpPr>
      <dsp:spPr>
        <a:xfrm>
          <a:off x="0" y="1416312"/>
          <a:ext cx="6812280" cy="1319759"/>
        </a:xfrm>
        <a:prstGeom prst="roundRect">
          <a:avLst/>
        </a:prstGeom>
        <a:solidFill>
          <a:schemeClr val="accent5">
            <a:hueOff val="-498923"/>
            <a:satOff val="225"/>
            <a:lumOff val="-23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2400" kern="1200" dirty="0"/>
        </a:p>
      </dsp:txBody>
      <dsp:txXfrm>
        <a:off x="64425" y="1480737"/>
        <a:ext cx="6683430" cy="1190909"/>
      </dsp:txXfrm>
    </dsp:sp>
    <dsp:sp modelId="{FFF9C28F-3E49-4ED3-B70E-734256ED9F08}">
      <dsp:nvSpPr>
        <dsp:cNvPr id="0" name=""/>
        <dsp:cNvSpPr/>
      </dsp:nvSpPr>
      <dsp:spPr>
        <a:xfrm>
          <a:off x="0" y="2805192"/>
          <a:ext cx="6812280" cy="1319759"/>
        </a:xfrm>
        <a:prstGeom prst="roundRect">
          <a:avLst/>
        </a:prstGeom>
        <a:solidFill>
          <a:schemeClr val="accent5">
            <a:hueOff val="-997845"/>
            <a:satOff val="449"/>
            <a:lumOff val="-47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kern="1200" dirty="0">
              <a:latin typeface="Avenir Next LT Pro"/>
            </a:rPr>
            <a:t> </a:t>
          </a:r>
          <a:endParaRPr lang="en-US" sz="2400" kern="1200" dirty="0"/>
        </a:p>
      </dsp:txBody>
      <dsp:txXfrm>
        <a:off x="64425" y="2869617"/>
        <a:ext cx="6683430" cy="1190909"/>
      </dsp:txXfrm>
    </dsp:sp>
    <dsp:sp modelId="{AEF7F8F6-4D66-4F1F-A692-D3AD649C4BBF}">
      <dsp:nvSpPr>
        <dsp:cNvPr id="0" name=""/>
        <dsp:cNvSpPr/>
      </dsp:nvSpPr>
      <dsp:spPr>
        <a:xfrm>
          <a:off x="0" y="4194072"/>
          <a:ext cx="6812280" cy="1319759"/>
        </a:xfrm>
        <a:prstGeom prst="roundRect">
          <a:avLst/>
        </a:prstGeom>
        <a:solidFill>
          <a:schemeClr val="accent5">
            <a:hueOff val="-1496768"/>
            <a:satOff val="674"/>
            <a:lumOff val="-70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2400" kern="1200" dirty="0"/>
        </a:p>
      </dsp:txBody>
      <dsp:txXfrm>
        <a:off x="64425" y="4258497"/>
        <a:ext cx="6683430" cy="1190909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24EE34-1F2C-4968-B7F8-31E4D405BA06}">
      <dsp:nvSpPr>
        <dsp:cNvPr id="0" name=""/>
        <dsp:cNvSpPr/>
      </dsp:nvSpPr>
      <dsp:spPr>
        <a:xfrm>
          <a:off x="0" y="27432"/>
          <a:ext cx="6812280" cy="131975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2400" b="1" kern="1200" dirty="0">
            <a:latin typeface="Avenir Next LT Pro"/>
          </a:endParaRPr>
        </a:p>
      </dsp:txBody>
      <dsp:txXfrm>
        <a:off x="64425" y="91857"/>
        <a:ext cx="6683430" cy="1190909"/>
      </dsp:txXfrm>
    </dsp:sp>
    <dsp:sp modelId="{F104FACB-3D05-4C83-AB45-88062E6F88DA}">
      <dsp:nvSpPr>
        <dsp:cNvPr id="0" name=""/>
        <dsp:cNvSpPr/>
      </dsp:nvSpPr>
      <dsp:spPr>
        <a:xfrm>
          <a:off x="0" y="1416312"/>
          <a:ext cx="6812280" cy="1319759"/>
        </a:xfrm>
        <a:prstGeom prst="roundRect">
          <a:avLst/>
        </a:prstGeom>
        <a:solidFill>
          <a:schemeClr val="accent5">
            <a:hueOff val="-498923"/>
            <a:satOff val="225"/>
            <a:lumOff val="-23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b="1" kern="1200" dirty="0"/>
            <a:t>B</a:t>
          </a:r>
          <a:r>
            <a:rPr lang="en-IE" sz="2400" kern="1200" dirty="0"/>
            <a:t>-</a:t>
          </a:r>
          <a:r>
            <a:rPr lang="en-IE" sz="2400" kern="1200" dirty="0">
              <a:latin typeface="Avenir Next LT Pro"/>
            </a:rPr>
            <a:t> </a:t>
          </a:r>
          <a:r>
            <a:rPr lang="en-IE" sz="2400" kern="1200" dirty="0"/>
            <a:t> items that a business has for long term use. They depreciate over time and include premises, Machinery, fixture and fittings.</a:t>
          </a:r>
          <a:endParaRPr lang="en-US" sz="2400" kern="1200" dirty="0"/>
        </a:p>
      </dsp:txBody>
      <dsp:txXfrm>
        <a:off x="64425" y="1480737"/>
        <a:ext cx="6683430" cy="1190909"/>
      </dsp:txXfrm>
    </dsp:sp>
    <dsp:sp modelId="{21BF41CA-D56A-479E-8A8F-19B29047177D}">
      <dsp:nvSpPr>
        <dsp:cNvPr id="0" name=""/>
        <dsp:cNvSpPr/>
      </dsp:nvSpPr>
      <dsp:spPr>
        <a:xfrm>
          <a:off x="0" y="2805192"/>
          <a:ext cx="6812280" cy="1319759"/>
        </a:xfrm>
        <a:prstGeom prst="roundRect">
          <a:avLst/>
        </a:prstGeom>
        <a:solidFill>
          <a:schemeClr val="accent5">
            <a:hueOff val="-997845"/>
            <a:satOff val="449"/>
            <a:lumOff val="-47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2400" kern="1200" dirty="0">
            <a:latin typeface="Avenir Next LT Pro"/>
          </a:endParaRPr>
        </a:p>
      </dsp:txBody>
      <dsp:txXfrm>
        <a:off x="64425" y="2869617"/>
        <a:ext cx="6683430" cy="1190909"/>
      </dsp:txXfrm>
    </dsp:sp>
    <dsp:sp modelId="{7CA66D3C-8972-476C-8660-294E0ADE4765}">
      <dsp:nvSpPr>
        <dsp:cNvPr id="0" name=""/>
        <dsp:cNvSpPr/>
      </dsp:nvSpPr>
      <dsp:spPr>
        <a:xfrm>
          <a:off x="0" y="4194072"/>
          <a:ext cx="6812280" cy="1319759"/>
        </a:xfrm>
        <a:prstGeom prst="roundRect">
          <a:avLst/>
        </a:prstGeom>
        <a:solidFill>
          <a:schemeClr val="accent5">
            <a:hueOff val="-1496768"/>
            <a:satOff val="674"/>
            <a:lumOff val="-70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2400" kern="1200" dirty="0">
            <a:latin typeface="Avenir Next LT Pro"/>
          </a:endParaRPr>
        </a:p>
      </dsp:txBody>
      <dsp:txXfrm>
        <a:off x="64425" y="4258497"/>
        <a:ext cx="6683430" cy="1190909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92A9EC-CC19-4271-AAAD-914127D13F55}">
      <dsp:nvSpPr>
        <dsp:cNvPr id="0" name=""/>
        <dsp:cNvSpPr/>
      </dsp:nvSpPr>
      <dsp:spPr>
        <a:xfrm>
          <a:off x="0" y="27432"/>
          <a:ext cx="6812280" cy="131975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b="1" kern="1200" dirty="0"/>
            <a:t>A</a:t>
          </a:r>
          <a:r>
            <a:rPr lang="en-IE" sz="2400" kern="1200" dirty="0"/>
            <a:t> -</a:t>
          </a:r>
          <a:r>
            <a:rPr lang="en-IE" sz="2400" kern="1200" dirty="0">
              <a:latin typeface="Avenir Next LT Pro"/>
            </a:rPr>
            <a:t> the</a:t>
          </a:r>
          <a:r>
            <a:rPr lang="en-IE" sz="2400" kern="1200" dirty="0"/>
            <a:t> money that the business is given. It can come from a loan, selling shares or retained earnings</a:t>
          </a:r>
          <a:endParaRPr lang="en-US" sz="2400" kern="1200" dirty="0"/>
        </a:p>
      </dsp:txBody>
      <dsp:txXfrm>
        <a:off x="64425" y="91857"/>
        <a:ext cx="6683430" cy="1190909"/>
      </dsp:txXfrm>
    </dsp:sp>
    <dsp:sp modelId="{F104FACB-3D05-4C83-AB45-88062E6F88DA}">
      <dsp:nvSpPr>
        <dsp:cNvPr id="0" name=""/>
        <dsp:cNvSpPr/>
      </dsp:nvSpPr>
      <dsp:spPr>
        <a:xfrm>
          <a:off x="0" y="1416312"/>
          <a:ext cx="6812280" cy="1319759"/>
        </a:xfrm>
        <a:prstGeom prst="roundRect">
          <a:avLst/>
        </a:prstGeom>
        <a:solidFill>
          <a:schemeClr val="accent5">
            <a:hueOff val="-498923"/>
            <a:satOff val="225"/>
            <a:lumOff val="-23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b="1" kern="1200" dirty="0"/>
            <a:t>B</a:t>
          </a:r>
          <a:r>
            <a:rPr lang="en-IE" sz="2400" kern="1200" dirty="0"/>
            <a:t>-</a:t>
          </a:r>
          <a:r>
            <a:rPr lang="en-IE" sz="2400" kern="1200" dirty="0">
              <a:latin typeface="Avenir Next LT Pro"/>
            </a:rPr>
            <a:t> </a:t>
          </a:r>
          <a:r>
            <a:rPr lang="en-IE" sz="2400" kern="1200" dirty="0"/>
            <a:t> items that a business has for long term use. They depreciate over time and include premises, Machinery, fixture and fittings.</a:t>
          </a:r>
          <a:endParaRPr lang="en-US" sz="2400" kern="1200" dirty="0"/>
        </a:p>
      </dsp:txBody>
      <dsp:txXfrm>
        <a:off x="64425" y="1480737"/>
        <a:ext cx="6683430" cy="1190909"/>
      </dsp:txXfrm>
    </dsp:sp>
    <dsp:sp modelId="{FFF9C28F-3E49-4ED3-B70E-734256ED9F08}">
      <dsp:nvSpPr>
        <dsp:cNvPr id="0" name=""/>
        <dsp:cNvSpPr/>
      </dsp:nvSpPr>
      <dsp:spPr>
        <a:xfrm>
          <a:off x="0" y="2805192"/>
          <a:ext cx="6812280" cy="1319759"/>
        </a:xfrm>
        <a:prstGeom prst="roundRect">
          <a:avLst/>
        </a:prstGeom>
        <a:solidFill>
          <a:schemeClr val="accent5">
            <a:hueOff val="-997845"/>
            <a:satOff val="449"/>
            <a:lumOff val="-47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b="1" kern="1200" dirty="0"/>
            <a:t>C</a:t>
          </a:r>
          <a:r>
            <a:rPr lang="en-IE" sz="2400" kern="1200" dirty="0"/>
            <a:t>- </a:t>
          </a:r>
          <a:r>
            <a:rPr lang="en-IE" sz="2400" kern="1200" dirty="0">
              <a:latin typeface="Avenir Next LT Pro"/>
            </a:rPr>
            <a:t>assets</a:t>
          </a:r>
          <a:r>
            <a:rPr lang="en-IE" sz="2400" kern="1200" dirty="0"/>
            <a:t> that can be quickly converted into cash – usually within one year. Example include – Closing Stock, Debtors, Cash and bank</a:t>
          </a:r>
          <a:endParaRPr lang="en-US" sz="2400" kern="1200" dirty="0"/>
        </a:p>
      </dsp:txBody>
      <dsp:txXfrm>
        <a:off x="64425" y="2869617"/>
        <a:ext cx="6683430" cy="1190909"/>
      </dsp:txXfrm>
    </dsp:sp>
    <dsp:sp modelId="{AEF7F8F6-4D66-4F1F-A692-D3AD649C4BBF}">
      <dsp:nvSpPr>
        <dsp:cNvPr id="0" name=""/>
        <dsp:cNvSpPr/>
      </dsp:nvSpPr>
      <dsp:spPr>
        <a:xfrm>
          <a:off x="0" y="4194072"/>
          <a:ext cx="6812280" cy="1319759"/>
        </a:xfrm>
        <a:prstGeom prst="roundRect">
          <a:avLst/>
        </a:prstGeom>
        <a:solidFill>
          <a:schemeClr val="accent5">
            <a:hueOff val="-1496768"/>
            <a:satOff val="674"/>
            <a:lumOff val="-70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b="1" kern="1200" dirty="0"/>
            <a:t>D </a:t>
          </a:r>
          <a:r>
            <a:rPr lang="en-IE" sz="2400" b="1" kern="1200" dirty="0">
              <a:latin typeface="Avenir Next LT Pro"/>
            </a:rPr>
            <a:t>– </a:t>
          </a:r>
          <a:r>
            <a:rPr lang="en-IE" sz="2400" kern="1200" dirty="0">
              <a:latin typeface="Avenir Next LT Pro"/>
            </a:rPr>
            <a:t> </a:t>
          </a:r>
          <a:r>
            <a:rPr lang="en-IE" sz="2400" kern="1200" dirty="0"/>
            <a:t>short-term debts owed by the business. They include</a:t>
          </a:r>
          <a:r>
            <a:rPr lang="en-IE" sz="2400" kern="1200" dirty="0">
              <a:latin typeface="Avenir Next LT Pro"/>
            </a:rPr>
            <a:t> </a:t>
          </a:r>
          <a:r>
            <a:rPr lang="en-IE" sz="2400" kern="1200" dirty="0"/>
            <a:t>Bank overdraft, Unpaid bills and Creditors</a:t>
          </a:r>
          <a:endParaRPr lang="en-US" sz="2400" kern="1200" dirty="0"/>
        </a:p>
      </dsp:txBody>
      <dsp:txXfrm>
        <a:off x="64425" y="4258497"/>
        <a:ext cx="6683430" cy="1190909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92A9EC-CC19-4271-AAAD-914127D13F55}">
      <dsp:nvSpPr>
        <dsp:cNvPr id="0" name=""/>
        <dsp:cNvSpPr/>
      </dsp:nvSpPr>
      <dsp:spPr>
        <a:xfrm>
          <a:off x="0" y="27432"/>
          <a:ext cx="6812280" cy="131975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2400" kern="1200" dirty="0"/>
        </a:p>
      </dsp:txBody>
      <dsp:txXfrm>
        <a:off x="64425" y="91857"/>
        <a:ext cx="6683430" cy="1190909"/>
      </dsp:txXfrm>
    </dsp:sp>
    <dsp:sp modelId="{F104FACB-3D05-4C83-AB45-88062E6F88DA}">
      <dsp:nvSpPr>
        <dsp:cNvPr id="0" name=""/>
        <dsp:cNvSpPr/>
      </dsp:nvSpPr>
      <dsp:spPr>
        <a:xfrm>
          <a:off x="0" y="1416312"/>
          <a:ext cx="6812280" cy="1319759"/>
        </a:xfrm>
        <a:prstGeom prst="roundRect">
          <a:avLst/>
        </a:prstGeom>
        <a:solidFill>
          <a:schemeClr val="accent5">
            <a:hueOff val="-498923"/>
            <a:satOff val="225"/>
            <a:lumOff val="-23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2400" kern="1200" dirty="0"/>
        </a:p>
      </dsp:txBody>
      <dsp:txXfrm>
        <a:off x="64425" y="1480737"/>
        <a:ext cx="6683430" cy="1190909"/>
      </dsp:txXfrm>
    </dsp:sp>
    <dsp:sp modelId="{FFF9C28F-3E49-4ED3-B70E-734256ED9F08}">
      <dsp:nvSpPr>
        <dsp:cNvPr id="0" name=""/>
        <dsp:cNvSpPr/>
      </dsp:nvSpPr>
      <dsp:spPr>
        <a:xfrm>
          <a:off x="0" y="2805192"/>
          <a:ext cx="6812280" cy="1319759"/>
        </a:xfrm>
        <a:prstGeom prst="roundRect">
          <a:avLst/>
        </a:prstGeom>
        <a:solidFill>
          <a:schemeClr val="accent5">
            <a:hueOff val="-997845"/>
            <a:satOff val="449"/>
            <a:lumOff val="-47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b="1" kern="1200" dirty="0"/>
            <a:t>C</a:t>
          </a:r>
          <a:r>
            <a:rPr lang="en-IE" sz="2400" kern="1200" dirty="0"/>
            <a:t>- </a:t>
          </a:r>
          <a:r>
            <a:rPr lang="en-IE" sz="2400" kern="1200" dirty="0">
              <a:latin typeface="Avenir Next LT Pro"/>
            </a:rPr>
            <a:t>assets</a:t>
          </a:r>
          <a:r>
            <a:rPr lang="en-IE" sz="2400" kern="1200" dirty="0"/>
            <a:t> that can be quickly converted into cash – usually within one year. Example include – Closing Stock, Debtors, Cash and bank</a:t>
          </a:r>
          <a:endParaRPr lang="en-US" sz="2400" kern="1200" dirty="0"/>
        </a:p>
      </dsp:txBody>
      <dsp:txXfrm>
        <a:off x="64425" y="2869617"/>
        <a:ext cx="6683430" cy="1190909"/>
      </dsp:txXfrm>
    </dsp:sp>
    <dsp:sp modelId="{AEF7F8F6-4D66-4F1F-A692-D3AD649C4BBF}">
      <dsp:nvSpPr>
        <dsp:cNvPr id="0" name=""/>
        <dsp:cNvSpPr/>
      </dsp:nvSpPr>
      <dsp:spPr>
        <a:xfrm>
          <a:off x="0" y="4194072"/>
          <a:ext cx="6812280" cy="1319759"/>
        </a:xfrm>
        <a:prstGeom prst="roundRect">
          <a:avLst/>
        </a:prstGeom>
        <a:solidFill>
          <a:schemeClr val="accent5">
            <a:hueOff val="-1496768"/>
            <a:satOff val="674"/>
            <a:lumOff val="-70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2400" kern="1200" dirty="0"/>
        </a:p>
      </dsp:txBody>
      <dsp:txXfrm>
        <a:off x="64425" y="4258497"/>
        <a:ext cx="6683430" cy="1190909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92A9EC-CC19-4271-AAAD-914127D13F55}">
      <dsp:nvSpPr>
        <dsp:cNvPr id="0" name=""/>
        <dsp:cNvSpPr/>
      </dsp:nvSpPr>
      <dsp:spPr>
        <a:xfrm>
          <a:off x="0" y="27432"/>
          <a:ext cx="6812280" cy="131975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b="1" kern="1200" dirty="0"/>
            <a:t>A</a:t>
          </a:r>
          <a:r>
            <a:rPr lang="en-IE" sz="2400" kern="1200" dirty="0"/>
            <a:t> -</a:t>
          </a:r>
          <a:r>
            <a:rPr lang="en-IE" sz="2400" kern="1200" dirty="0">
              <a:latin typeface="Avenir Next LT Pro"/>
            </a:rPr>
            <a:t> the</a:t>
          </a:r>
          <a:r>
            <a:rPr lang="en-IE" sz="2400" kern="1200" dirty="0"/>
            <a:t> money that the business is given. It can come from a loan, selling shares or retained earnings</a:t>
          </a:r>
          <a:endParaRPr lang="en-US" sz="2400" kern="1200" dirty="0"/>
        </a:p>
      </dsp:txBody>
      <dsp:txXfrm>
        <a:off x="64425" y="91857"/>
        <a:ext cx="6683430" cy="1190909"/>
      </dsp:txXfrm>
    </dsp:sp>
    <dsp:sp modelId="{F104FACB-3D05-4C83-AB45-88062E6F88DA}">
      <dsp:nvSpPr>
        <dsp:cNvPr id="0" name=""/>
        <dsp:cNvSpPr/>
      </dsp:nvSpPr>
      <dsp:spPr>
        <a:xfrm>
          <a:off x="0" y="1416312"/>
          <a:ext cx="6812280" cy="1319759"/>
        </a:xfrm>
        <a:prstGeom prst="roundRect">
          <a:avLst/>
        </a:prstGeom>
        <a:solidFill>
          <a:schemeClr val="accent5">
            <a:hueOff val="-498923"/>
            <a:satOff val="225"/>
            <a:lumOff val="-23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b="1" kern="1200" dirty="0"/>
            <a:t>B</a:t>
          </a:r>
          <a:r>
            <a:rPr lang="en-IE" sz="2400" kern="1200" dirty="0"/>
            <a:t>-</a:t>
          </a:r>
          <a:r>
            <a:rPr lang="en-IE" sz="2400" kern="1200" dirty="0">
              <a:latin typeface="Avenir Next LT Pro"/>
            </a:rPr>
            <a:t> </a:t>
          </a:r>
          <a:r>
            <a:rPr lang="en-IE" sz="2400" kern="1200" dirty="0"/>
            <a:t> items that a business has for long term use. They depreciate over time and include premises, Machinery, fixture and fittings.</a:t>
          </a:r>
          <a:endParaRPr lang="en-US" sz="2400" kern="1200" dirty="0"/>
        </a:p>
      </dsp:txBody>
      <dsp:txXfrm>
        <a:off x="64425" y="1480737"/>
        <a:ext cx="6683430" cy="1190909"/>
      </dsp:txXfrm>
    </dsp:sp>
    <dsp:sp modelId="{FFF9C28F-3E49-4ED3-B70E-734256ED9F08}">
      <dsp:nvSpPr>
        <dsp:cNvPr id="0" name=""/>
        <dsp:cNvSpPr/>
      </dsp:nvSpPr>
      <dsp:spPr>
        <a:xfrm>
          <a:off x="0" y="2805192"/>
          <a:ext cx="6812280" cy="1319759"/>
        </a:xfrm>
        <a:prstGeom prst="roundRect">
          <a:avLst/>
        </a:prstGeom>
        <a:solidFill>
          <a:schemeClr val="accent5">
            <a:hueOff val="-997845"/>
            <a:satOff val="449"/>
            <a:lumOff val="-47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b="1" kern="1200" dirty="0"/>
            <a:t>C</a:t>
          </a:r>
          <a:r>
            <a:rPr lang="en-IE" sz="2400" kern="1200" dirty="0"/>
            <a:t>- </a:t>
          </a:r>
          <a:r>
            <a:rPr lang="en-IE" sz="2400" kern="1200" dirty="0">
              <a:latin typeface="Avenir Next LT Pro"/>
            </a:rPr>
            <a:t>assets</a:t>
          </a:r>
          <a:r>
            <a:rPr lang="en-IE" sz="2400" kern="1200" dirty="0"/>
            <a:t> that can be quickly converted into cash – usually within one year. Example include – Closing Stock, Debtors, Cash and bank</a:t>
          </a:r>
          <a:endParaRPr lang="en-US" sz="2400" kern="1200" dirty="0"/>
        </a:p>
      </dsp:txBody>
      <dsp:txXfrm>
        <a:off x="64425" y="2869617"/>
        <a:ext cx="6683430" cy="1190909"/>
      </dsp:txXfrm>
    </dsp:sp>
    <dsp:sp modelId="{AEF7F8F6-4D66-4F1F-A692-D3AD649C4BBF}">
      <dsp:nvSpPr>
        <dsp:cNvPr id="0" name=""/>
        <dsp:cNvSpPr/>
      </dsp:nvSpPr>
      <dsp:spPr>
        <a:xfrm>
          <a:off x="0" y="4194072"/>
          <a:ext cx="6812280" cy="1319759"/>
        </a:xfrm>
        <a:prstGeom prst="roundRect">
          <a:avLst/>
        </a:prstGeom>
        <a:solidFill>
          <a:schemeClr val="accent5">
            <a:hueOff val="-1496768"/>
            <a:satOff val="674"/>
            <a:lumOff val="-70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b="1" kern="1200" dirty="0"/>
            <a:t>D </a:t>
          </a:r>
          <a:r>
            <a:rPr lang="en-IE" sz="2400" b="1" kern="1200" dirty="0">
              <a:latin typeface="Avenir Next LT Pro"/>
            </a:rPr>
            <a:t>– </a:t>
          </a:r>
          <a:r>
            <a:rPr lang="en-IE" sz="2400" kern="1200" dirty="0">
              <a:latin typeface="Avenir Next LT Pro"/>
            </a:rPr>
            <a:t> </a:t>
          </a:r>
          <a:r>
            <a:rPr lang="en-IE" sz="2400" kern="1200" dirty="0"/>
            <a:t>short-term debts owed by the business. They include</a:t>
          </a:r>
          <a:r>
            <a:rPr lang="en-IE" sz="2400" kern="1200" dirty="0">
              <a:latin typeface="Avenir Next LT Pro"/>
            </a:rPr>
            <a:t> </a:t>
          </a:r>
          <a:r>
            <a:rPr lang="en-IE" sz="2400" kern="1200" dirty="0"/>
            <a:t>Bank overdraft, Unpaid bills and Creditors</a:t>
          </a:r>
          <a:endParaRPr lang="en-US" sz="2400" kern="1200" dirty="0"/>
        </a:p>
      </dsp:txBody>
      <dsp:txXfrm>
        <a:off x="64425" y="4258497"/>
        <a:ext cx="6683430" cy="1190909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92A9EC-CC19-4271-AAAD-914127D13F55}">
      <dsp:nvSpPr>
        <dsp:cNvPr id="0" name=""/>
        <dsp:cNvSpPr/>
      </dsp:nvSpPr>
      <dsp:spPr>
        <a:xfrm>
          <a:off x="0" y="27432"/>
          <a:ext cx="6812280" cy="131975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2400" b="1" kern="1200" dirty="0"/>
        </a:p>
      </dsp:txBody>
      <dsp:txXfrm>
        <a:off x="64425" y="91857"/>
        <a:ext cx="6683430" cy="1190909"/>
      </dsp:txXfrm>
    </dsp:sp>
    <dsp:sp modelId="{F104FACB-3D05-4C83-AB45-88062E6F88DA}">
      <dsp:nvSpPr>
        <dsp:cNvPr id="0" name=""/>
        <dsp:cNvSpPr/>
      </dsp:nvSpPr>
      <dsp:spPr>
        <a:xfrm>
          <a:off x="0" y="1416312"/>
          <a:ext cx="6812280" cy="1319759"/>
        </a:xfrm>
        <a:prstGeom prst="roundRect">
          <a:avLst/>
        </a:prstGeom>
        <a:solidFill>
          <a:schemeClr val="accent5">
            <a:hueOff val="-498923"/>
            <a:satOff val="225"/>
            <a:lumOff val="-23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2400" b="1" kern="1200" dirty="0"/>
        </a:p>
      </dsp:txBody>
      <dsp:txXfrm>
        <a:off x="64425" y="1480737"/>
        <a:ext cx="6683430" cy="1190909"/>
      </dsp:txXfrm>
    </dsp:sp>
    <dsp:sp modelId="{FFF9C28F-3E49-4ED3-B70E-734256ED9F08}">
      <dsp:nvSpPr>
        <dsp:cNvPr id="0" name=""/>
        <dsp:cNvSpPr/>
      </dsp:nvSpPr>
      <dsp:spPr>
        <a:xfrm>
          <a:off x="0" y="2805192"/>
          <a:ext cx="6812280" cy="1319759"/>
        </a:xfrm>
        <a:prstGeom prst="roundRect">
          <a:avLst/>
        </a:prstGeom>
        <a:solidFill>
          <a:schemeClr val="accent5">
            <a:hueOff val="-997845"/>
            <a:satOff val="449"/>
            <a:lumOff val="-47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2400" b="1" kern="1200" dirty="0"/>
        </a:p>
      </dsp:txBody>
      <dsp:txXfrm>
        <a:off x="64425" y="2869617"/>
        <a:ext cx="6683430" cy="1190909"/>
      </dsp:txXfrm>
    </dsp:sp>
    <dsp:sp modelId="{AEF7F8F6-4D66-4F1F-A692-D3AD649C4BBF}">
      <dsp:nvSpPr>
        <dsp:cNvPr id="0" name=""/>
        <dsp:cNvSpPr/>
      </dsp:nvSpPr>
      <dsp:spPr>
        <a:xfrm>
          <a:off x="0" y="4194072"/>
          <a:ext cx="6812280" cy="1319759"/>
        </a:xfrm>
        <a:prstGeom prst="roundRect">
          <a:avLst/>
        </a:prstGeom>
        <a:solidFill>
          <a:schemeClr val="accent5">
            <a:hueOff val="-1496768"/>
            <a:satOff val="674"/>
            <a:lumOff val="-70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b="1" kern="1200" dirty="0"/>
            <a:t>D </a:t>
          </a:r>
          <a:r>
            <a:rPr lang="en-IE" sz="2400" b="1" kern="1200" dirty="0">
              <a:latin typeface="Avenir Next LT Pro"/>
            </a:rPr>
            <a:t>– </a:t>
          </a:r>
          <a:r>
            <a:rPr lang="en-IE" sz="2400" kern="1200" dirty="0">
              <a:latin typeface="Avenir Next LT Pro"/>
            </a:rPr>
            <a:t> </a:t>
          </a:r>
          <a:r>
            <a:rPr lang="en-IE" sz="2400" kern="1200" dirty="0"/>
            <a:t>short-term debts owed by the business. They include</a:t>
          </a:r>
          <a:r>
            <a:rPr lang="en-IE" sz="2400" kern="1200" dirty="0">
              <a:latin typeface="Avenir Next LT Pro"/>
            </a:rPr>
            <a:t> </a:t>
          </a:r>
          <a:r>
            <a:rPr lang="en-IE" sz="2400" kern="1200" dirty="0"/>
            <a:t>Bank overdraft, Unpaid bills and Creditors</a:t>
          </a:r>
          <a:endParaRPr lang="en-US" sz="2400" kern="1200" dirty="0"/>
        </a:p>
      </dsp:txBody>
      <dsp:txXfrm>
        <a:off x="64425" y="4258497"/>
        <a:ext cx="6683430" cy="1190909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92A9EC-CC19-4271-AAAD-914127D13F55}">
      <dsp:nvSpPr>
        <dsp:cNvPr id="0" name=""/>
        <dsp:cNvSpPr/>
      </dsp:nvSpPr>
      <dsp:spPr>
        <a:xfrm>
          <a:off x="0" y="27432"/>
          <a:ext cx="6812280" cy="131975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b="1" kern="1200" dirty="0"/>
            <a:t>A</a:t>
          </a:r>
          <a:r>
            <a:rPr lang="en-IE" sz="2400" kern="1200" dirty="0"/>
            <a:t> -</a:t>
          </a:r>
          <a:r>
            <a:rPr lang="en-IE" sz="2400" kern="1200" dirty="0">
              <a:latin typeface="Avenir Next LT Pro"/>
            </a:rPr>
            <a:t> the</a:t>
          </a:r>
          <a:r>
            <a:rPr lang="en-IE" sz="2400" kern="1200" dirty="0"/>
            <a:t> different between Current Assets and Creditors failing due within one year. It also set out the liquidity of the business.  </a:t>
          </a:r>
        </a:p>
      </dsp:txBody>
      <dsp:txXfrm>
        <a:off x="64425" y="91857"/>
        <a:ext cx="6683430" cy="1190909"/>
      </dsp:txXfrm>
    </dsp:sp>
    <dsp:sp modelId="{F104FACB-3D05-4C83-AB45-88062E6F88DA}">
      <dsp:nvSpPr>
        <dsp:cNvPr id="0" name=""/>
        <dsp:cNvSpPr/>
      </dsp:nvSpPr>
      <dsp:spPr>
        <a:xfrm>
          <a:off x="0" y="1416312"/>
          <a:ext cx="6812280" cy="1319759"/>
        </a:xfrm>
        <a:prstGeom prst="roundRect">
          <a:avLst/>
        </a:prstGeom>
        <a:solidFill>
          <a:schemeClr val="accent5">
            <a:hueOff val="-498923"/>
            <a:satOff val="225"/>
            <a:lumOff val="-23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b="1" kern="1200" dirty="0">
              <a:latin typeface="Avenir Next LT Pro"/>
            </a:rPr>
            <a:t>B </a:t>
          </a:r>
          <a:r>
            <a:rPr lang="en-IE" sz="2400" kern="1200" dirty="0">
              <a:latin typeface="Avenir Next LT Pro"/>
            </a:rPr>
            <a:t>- the </a:t>
          </a:r>
          <a:r>
            <a:rPr lang="en-IE" sz="2400" kern="1200" dirty="0"/>
            <a:t>net worth of the business and is calculate by adding the Fixed assets to the working capital.</a:t>
          </a:r>
          <a:r>
            <a:rPr lang="en-IE" sz="2400" kern="1200" dirty="0">
              <a:latin typeface="Avenir Next LT Pro"/>
            </a:rPr>
            <a:t> </a:t>
          </a:r>
          <a:endParaRPr lang="en-US" sz="2400" kern="1200" dirty="0"/>
        </a:p>
      </dsp:txBody>
      <dsp:txXfrm>
        <a:off x="64425" y="1480737"/>
        <a:ext cx="6683430" cy="1190909"/>
      </dsp:txXfrm>
    </dsp:sp>
    <dsp:sp modelId="{FFF9C28F-3E49-4ED3-B70E-734256ED9F08}">
      <dsp:nvSpPr>
        <dsp:cNvPr id="0" name=""/>
        <dsp:cNvSpPr/>
      </dsp:nvSpPr>
      <dsp:spPr>
        <a:xfrm>
          <a:off x="0" y="2805192"/>
          <a:ext cx="6812280" cy="1319759"/>
        </a:xfrm>
        <a:prstGeom prst="roundRect">
          <a:avLst/>
        </a:prstGeom>
        <a:solidFill>
          <a:schemeClr val="accent5">
            <a:hueOff val="-997845"/>
            <a:satOff val="449"/>
            <a:lumOff val="-47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b="1" kern="1200" dirty="0">
              <a:latin typeface="Avenir Next LT Pro"/>
            </a:rPr>
            <a:t>C </a:t>
          </a:r>
          <a:r>
            <a:rPr lang="en-IE" sz="2400" kern="1200" dirty="0">
              <a:latin typeface="Avenir Next LT Pro"/>
            </a:rPr>
            <a:t>- made</a:t>
          </a:r>
          <a:r>
            <a:rPr lang="en-IE" sz="2400" kern="1200" dirty="0"/>
            <a:t> up of Long-term loans, share capital (Authorised and Issued) and Closing reserve form the Income Statement</a:t>
          </a:r>
          <a:endParaRPr lang="en-US" sz="2400" kern="1200" dirty="0"/>
        </a:p>
      </dsp:txBody>
      <dsp:txXfrm>
        <a:off x="64425" y="2869617"/>
        <a:ext cx="6683430" cy="1190909"/>
      </dsp:txXfrm>
    </dsp:sp>
    <dsp:sp modelId="{AEF7F8F6-4D66-4F1F-A692-D3AD649C4BBF}">
      <dsp:nvSpPr>
        <dsp:cNvPr id="0" name=""/>
        <dsp:cNvSpPr/>
      </dsp:nvSpPr>
      <dsp:spPr>
        <a:xfrm>
          <a:off x="0" y="4194072"/>
          <a:ext cx="6812280" cy="1319759"/>
        </a:xfrm>
        <a:prstGeom prst="roundRect">
          <a:avLst/>
        </a:prstGeom>
        <a:solidFill>
          <a:schemeClr val="accent5">
            <a:hueOff val="-1496768"/>
            <a:satOff val="674"/>
            <a:lumOff val="-70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b="1" kern="1200" dirty="0"/>
            <a:t>D </a:t>
          </a:r>
          <a:r>
            <a:rPr lang="en-IE" sz="2400" b="1" kern="1200" dirty="0">
              <a:latin typeface="Avenir Next LT Pro"/>
            </a:rPr>
            <a:t>– </a:t>
          </a:r>
          <a:r>
            <a:rPr lang="en-IE" sz="2400" kern="1200" dirty="0">
              <a:latin typeface="Avenir Next LT Pro"/>
            </a:rPr>
            <a:t>the</a:t>
          </a:r>
          <a:r>
            <a:rPr lang="en-IE" sz="2400" kern="1200" dirty="0"/>
            <a:t> money that is invested into a business and used to generate income.</a:t>
          </a:r>
          <a:endParaRPr lang="en-US" sz="2400" kern="1200" dirty="0"/>
        </a:p>
      </dsp:txBody>
      <dsp:txXfrm>
        <a:off x="64425" y="4258497"/>
        <a:ext cx="6683430" cy="1190909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92A9EC-CC19-4271-AAAD-914127D13F55}">
      <dsp:nvSpPr>
        <dsp:cNvPr id="0" name=""/>
        <dsp:cNvSpPr/>
      </dsp:nvSpPr>
      <dsp:spPr>
        <a:xfrm>
          <a:off x="0" y="27432"/>
          <a:ext cx="6812280" cy="131975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b="1" kern="1200" dirty="0"/>
            <a:t>A</a:t>
          </a:r>
          <a:r>
            <a:rPr lang="en-IE" sz="2400" kern="1200" dirty="0"/>
            <a:t> -</a:t>
          </a:r>
          <a:r>
            <a:rPr lang="en-IE" sz="2400" kern="1200" dirty="0">
              <a:latin typeface="Avenir Next LT Pro"/>
            </a:rPr>
            <a:t> the</a:t>
          </a:r>
          <a:r>
            <a:rPr lang="en-IE" sz="2400" kern="1200" dirty="0"/>
            <a:t> different between Current Assets and Creditors failing due within one year. It also set out the liquidity of the business.  </a:t>
          </a:r>
        </a:p>
      </dsp:txBody>
      <dsp:txXfrm>
        <a:off x="64425" y="91857"/>
        <a:ext cx="6683430" cy="1190909"/>
      </dsp:txXfrm>
    </dsp:sp>
    <dsp:sp modelId="{F104FACB-3D05-4C83-AB45-88062E6F88DA}">
      <dsp:nvSpPr>
        <dsp:cNvPr id="0" name=""/>
        <dsp:cNvSpPr/>
      </dsp:nvSpPr>
      <dsp:spPr>
        <a:xfrm>
          <a:off x="0" y="1416312"/>
          <a:ext cx="6812280" cy="1319759"/>
        </a:xfrm>
        <a:prstGeom prst="roundRect">
          <a:avLst/>
        </a:prstGeom>
        <a:solidFill>
          <a:schemeClr val="accent5">
            <a:hueOff val="-498923"/>
            <a:satOff val="225"/>
            <a:lumOff val="-23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b="0" kern="1200" dirty="0">
              <a:latin typeface="Avenir Next LT Pro"/>
            </a:rPr>
            <a:t> </a:t>
          </a:r>
          <a:endParaRPr lang="en-US" sz="2400" b="0" kern="1200" dirty="0"/>
        </a:p>
      </dsp:txBody>
      <dsp:txXfrm>
        <a:off x="64425" y="1480737"/>
        <a:ext cx="6683430" cy="1190909"/>
      </dsp:txXfrm>
    </dsp:sp>
    <dsp:sp modelId="{FFF9C28F-3E49-4ED3-B70E-734256ED9F08}">
      <dsp:nvSpPr>
        <dsp:cNvPr id="0" name=""/>
        <dsp:cNvSpPr/>
      </dsp:nvSpPr>
      <dsp:spPr>
        <a:xfrm>
          <a:off x="0" y="2805192"/>
          <a:ext cx="6812280" cy="1319759"/>
        </a:xfrm>
        <a:prstGeom prst="roundRect">
          <a:avLst/>
        </a:prstGeom>
        <a:solidFill>
          <a:schemeClr val="accent5">
            <a:hueOff val="-997845"/>
            <a:satOff val="449"/>
            <a:lumOff val="-47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2400" kern="1200" dirty="0"/>
        </a:p>
      </dsp:txBody>
      <dsp:txXfrm>
        <a:off x="64425" y="2869617"/>
        <a:ext cx="6683430" cy="1190909"/>
      </dsp:txXfrm>
    </dsp:sp>
    <dsp:sp modelId="{AEF7F8F6-4D66-4F1F-A692-D3AD649C4BBF}">
      <dsp:nvSpPr>
        <dsp:cNvPr id="0" name=""/>
        <dsp:cNvSpPr/>
      </dsp:nvSpPr>
      <dsp:spPr>
        <a:xfrm>
          <a:off x="0" y="4194072"/>
          <a:ext cx="6812280" cy="1319759"/>
        </a:xfrm>
        <a:prstGeom prst="roundRect">
          <a:avLst/>
        </a:prstGeom>
        <a:solidFill>
          <a:schemeClr val="accent5">
            <a:hueOff val="-1496768"/>
            <a:satOff val="674"/>
            <a:lumOff val="-70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2400" kern="1200" dirty="0"/>
        </a:p>
      </dsp:txBody>
      <dsp:txXfrm>
        <a:off x="64425" y="4258497"/>
        <a:ext cx="6683430" cy="1190909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92A9EC-CC19-4271-AAAD-914127D13F55}">
      <dsp:nvSpPr>
        <dsp:cNvPr id="0" name=""/>
        <dsp:cNvSpPr/>
      </dsp:nvSpPr>
      <dsp:spPr>
        <a:xfrm>
          <a:off x="0" y="27432"/>
          <a:ext cx="6812280" cy="131975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b="1" kern="1200" dirty="0"/>
            <a:t>A</a:t>
          </a:r>
          <a:r>
            <a:rPr lang="en-IE" sz="2400" kern="1200" dirty="0"/>
            <a:t> -</a:t>
          </a:r>
          <a:r>
            <a:rPr lang="en-IE" sz="2400" kern="1200" dirty="0">
              <a:latin typeface="Avenir Next LT Pro"/>
            </a:rPr>
            <a:t> the</a:t>
          </a:r>
          <a:r>
            <a:rPr lang="en-IE" sz="2400" kern="1200" dirty="0"/>
            <a:t> different between Current Assets and Creditors failing due within one year. It also set out the liquidity of the business.  </a:t>
          </a:r>
        </a:p>
      </dsp:txBody>
      <dsp:txXfrm>
        <a:off x="64425" y="91857"/>
        <a:ext cx="6683430" cy="1190909"/>
      </dsp:txXfrm>
    </dsp:sp>
    <dsp:sp modelId="{F104FACB-3D05-4C83-AB45-88062E6F88DA}">
      <dsp:nvSpPr>
        <dsp:cNvPr id="0" name=""/>
        <dsp:cNvSpPr/>
      </dsp:nvSpPr>
      <dsp:spPr>
        <a:xfrm>
          <a:off x="0" y="1416312"/>
          <a:ext cx="6812280" cy="1319759"/>
        </a:xfrm>
        <a:prstGeom prst="roundRect">
          <a:avLst/>
        </a:prstGeom>
        <a:solidFill>
          <a:schemeClr val="accent5">
            <a:hueOff val="-498923"/>
            <a:satOff val="225"/>
            <a:lumOff val="-23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b="1" kern="1200" dirty="0">
              <a:latin typeface="Avenir Next LT Pro"/>
            </a:rPr>
            <a:t>B </a:t>
          </a:r>
          <a:r>
            <a:rPr lang="en-IE" sz="2400" kern="1200" dirty="0">
              <a:latin typeface="Avenir Next LT Pro"/>
            </a:rPr>
            <a:t>- the </a:t>
          </a:r>
          <a:r>
            <a:rPr lang="en-IE" sz="2400" kern="1200" dirty="0"/>
            <a:t>net worth of the business and is calculate by adding the Fixed assets to the working capital.</a:t>
          </a:r>
          <a:r>
            <a:rPr lang="en-IE" sz="2400" kern="1200" dirty="0">
              <a:latin typeface="Avenir Next LT Pro"/>
            </a:rPr>
            <a:t> </a:t>
          </a:r>
          <a:endParaRPr lang="en-US" sz="2400" kern="1200" dirty="0"/>
        </a:p>
      </dsp:txBody>
      <dsp:txXfrm>
        <a:off x="64425" y="1480737"/>
        <a:ext cx="6683430" cy="1190909"/>
      </dsp:txXfrm>
    </dsp:sp>
    <dsp:sp modelId="{FFF9C28F-3E49-4ED3-B70E-734256ED9F08}">
      <dsp:nvSpPr>
        <dsp:cNvPr id="0" name=""/>
        <dsp:cNvSpPr/>
      </dsp:nvSpPr>
      <dsp:spPr>
        <a:xfrm>
          <a:off x="0" y="2805192"/>
          <a:ext cx="6812280" cy="1319759"/>
        </a:xfrm>
        <a:prstGeom prst="roundRect">
          <a:avLst/>
        </a:prstGeom>
        <a:solidFill>
          <a:schemeClr val="accent5">
            <a:hueOff val="-997845"/>
            <a:satOff val="449"/>
            <a:lumOff val="-47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b="1" kern="1200" dirty="0">
              <a:latin typeface="Avenir Next LT Pro"/>
            </a:rPr>
            <a:t>C </a:t>
          </a:r>
          <a:r>
            <a:rPr lang="en-IE" sz="2400" kern="1200" dirty="0">
              <a:latin typeface="Avenir Next LT Pro"/>
            </a:rPr>
            <a:t>- made</a:t>
          </a:r>
          <a:r>
            <a:rPr lang="en-IE" sz="2400" kern="1200" dirty="0"/>
            <a:t> up of Long-term loans, share capital (Authorised and Issued) and Closing reserve form the Income Statement</a:t>
          </a:r>
          <a:endParaRPr lang="en-US" sz="2400" kern="1200" dirty="0"/>
        </a:p>
      </dsp:txBody>
      <dsp:txXfrm>
        <a:off x="64425" y="2869617"/>
        <a:ext cx="6683430" cy="1190909"/>
      </dsp:txXfrm>
    </dsp:sp>
    <dsp:sp modelId="{AEF7F8F6-4D66-4F1F-A692-D3AD649C4BBF}">
      <dsp:nvSpPr>
        <dsp:cNvPr id="0" name=""/>
        <dsp:cNvSpPr/>
      </dsp:nvSpPr>
      <dsp:spPr>
        <a:xfrm>
          <a:off x="0" y="4194072"/>
          <a:ext cx="6812280" cy="1319759"/>
        </a:xfrm>
        <a:prstGeom prst="roundRect">
          <a:avLst/>
        </a:prstGeom>
        <a:solidFill>
          <a:schemeClr val="accent5">
            <a:hueOff val="-1496768"/>
            <a:satOff val="674"/>
            <a:lumOff val="-70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b="1" kern="1200" dirty="0"/>
            <a:t>D </a:t>
          </a:r>
          <a:r>
            <a:rPr lang="en-IE" sz="2400" b="1" kern="1200" dirty="0">
              <a:latin typeface="Avenir Next LT Pro"/>
            </a:rPr>
            <a:t>– </a:t>
          </a:r>
          <a:r>
            <a:rPr lang="en-IE" sz="2400" kern="1200" dirty="0">
              <a:latin typeface="Avenir Next LT Pro"/>
            </a:rPr>
            <a:t>the</a:t>
          </a:r>
          <a:r>
            <a:rPr lang="en-IE" sz="2400" kern="1200" dirty="0"/>
            <a:t> money that is invested into a business and used to generate income.</a:t>
          </a:r>
          <a:endParaRPr lang="en-US" sz="2400" kern="1200" dirty="0"/>
        </a:p>
      </dsp:txBody>
      <dsp:txXfrm>
        <a:off x="64425" y="4258497"/>
        <a:ext cx="6683430" cy="1190909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92A9EC-CC19-4271-AAAD-914127D13F55}">
      <dsp:nvSpPr>
        <dsp:cNvPr id="0" name=""/>
        <dsp:cNvSpPr/>
      </dsp:nvSpPr>
      <dsp:spPr>
        <a:xfrm>
          <a:off x="0" y="4617"/>
          <a:ext cx="6812280" cy="133116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kern="1200" dirty="0"/>
            <a:t> </a:t>
          </a:r>
        </a:p>
      </dsp:txBody>
      <dsp:txXfrm>
        <a:off x="64982" y="69599"/>
        <a:ext cx="6682316" cy="1201203"/>
      </dsp:txXfrm>
    </dsp:sp>
    <dsp:sp modelId="{F104FACB-3D05-4C83-AB45-88062E6F88DA}">
      <dsp:nvSpPr>
        <dsp:cNvPr id="0" name=""/>
        <dsp:cNvSpPr/>
      </dsp:nvSpPr>
      <dsp:spPr>
        <a:xfrm>
          <a:off x="0" y="1404904"/>
          <a:ext cx="6812280" cy="1331167"/>
        </a:xfrm>
        <a:prstGeom prst="roundRect">
          <a:avLst/>
        </a:prstGeom>
        <a:solidFill>
          <a:schemeClr val="accent5">
            <a:hueOff val="-498923"/>
            <a:satOff val="225"/>
            <a:lumOff val="-23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b="1" kern="1200" dirty="0">
              <a:latin typeface="Avenir Next LT Pro"/>
            </a:rPr>
            <a:t>B </a:t>
          </a:r>
          <a:r>
            <a:rPr lang="en-IE" sz="2400" kern="1200" dirty="0">
              <a:latin typeface="Avenir Next LT Pro"/>
            </a:rPr>
            <a:t>- the </a:t>
          </a:r>
          <a:r>
            <a:rPr lang="en-IE" sz="2400" kern="1200" dirty="0"/>
            <a:t>net worth of the business and is calculate by adding the Fixed assets to the working capital.</a:t>
          </a:r>
          <a:r>
            <a:rPr lang="en-IE" sz="2400" kern="1200" dirty="0">
              <a:latin typeface="Avenir Next LT Pro"/>
            </a:rPr>
            <a:t> </a:t>
          </a:r>
          <a:endParaRPr lang="en-US" sz="2400" kern="1200" dirty="0"/>
        </a:p>
      </dsp:txBody>
      <dsp:txXfrm>
        <a:off x="64982" y="1469886"/>
        <a:ext cx="6682316" cy="1201203"/>
      </dsp:txXfrm>
    </dsp:sp>
    <dsp:sp modelId="{FFF9C28F-3E49-4ED3-B70E-734256ED9F08}">
      <dsp:nvSpPr>
        <dsp:cNvPr id="0" name=""/>
        <dsp:cNvSpPr/>
      </dsp:nvSpPr>
      <dsp:spPr>
        <a:xfrm>
          <a:off x="0" y="2805192"/>
          <a:ext cx="6812280" cy="1331167"/>
        </a:xfrm>
        <a:prstGeom prst="roundRect">
          <a:avLst/>
        </a:prstGeom>
        <a:solidFill>
          <a:schemeClr val="accent5">
            <a:hueOff val="-997845"/>
            <a:satOff val="449"/>
            <a:lumOff val="-47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2400" b="1" kern="1200" dirty="0"/>
        </a:p>
      </dsp:txBody>
      <dsp:txXfrm>
        <a:off x="64982" y="2870174"/>
        <a:ext cx="6682316" cy="1201203"/>
      </dsp:txXfrm>
    </dsp:sp>
    <dsp:sp modelId="{AEF7F8F6-4D66-4F1F-A692-D3AD649C4BBF}">
      <dsp:nvSpPr>
        <dsp:cNvPr id="0" name=""/>
        <dsp:cNvSpPr/>
      </dsp:nvSpPr>
      <dsp:spPr>
        <a:xfrm>
          <a:off x="0" y="4205479"/>
          <a:ext cx="6812280" cy="1331167"/>
        </a:xfrm>
        <a:prstGeom prst="roundRect">
          <a:avLst/>
        </a:prstGeom>
        <a:solidFill>
          <a:schemeClr val="accent5">
            <a:hueOff val="-1496768"/>
            <a:satOff val="674"/>
            <a:lumOff val="-70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2400" b="1" kern="1200" dirty="0"/>
        </a:p>
      </dsp:txBody>
      <dsp:txXfrm>
        <a:off x="64982" y="4270461"/>
        <a:ext cx="6682316" cy="1201203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92A9EC-CC19-4271-AAAD-914127D13F55}">
      <dsp:nvSpPr>
        <dsp:cNvPr id="0" name=""/>
        <dsp:cNvSpPr/>
      </dsp:nvSpPr>
      <dsp:spPr>
        <a:xfrm>
          <a:off x="0" y="27432"/>
          <a:ext cx="6812280" cy="131975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b="1" kern="1200" dirty="0"/>
            <a:t>A</a:t>
          </a:r>
          <a:r>
            <a:rPr lang="en-IE" sz="2400" kern="1200" dirty="0"/>
            <a:t> -</a:t>
          </a:r>
          <a:r>
            <a:rPr lang="en-IE" sz="2400" kern="1200" dirty="0">
              <a:latin typeface="Avenir Next LT Pro"/>
            </a:rPr>
            <a:t> the</a:t>
          </a:r>
          <a:r>
            <a:rPr lang="en-IE" sz="2400" kern="1200" dirty="0"/>
            <a:t> different between Current Assets and Creditors failing due within one year. It also set out the liquidity of the business.  </a:t>
          </a:r>
        </a:p>
      </dsp:txBody>
      <dsp:txXfrm>
        <a:off x="64425" y="91857"/>
        <a:ext cx="6683430" cy="1190909"/>
      </dsp:txXfrm>
    </dsp:sp>
    <dsp:sp modelId="{F104FACB-3D05-4C83-AB45-88062E6F88DA}">
      <dsp:nvSpPr>
        <dsp:cNvPr id="0" name=""/>
        <dsp:cNvSpPr/>
      </dsp:nvSpPr>
      <dsp:spPr>
        <a:xfrm>
          <a:off x="0" y="1416312"/>
          <a:ext cx="6812280" cy="1319759"/>
        </a:xfrm>
        <a:prstGeom prst="roundRect">
          <a:avLst/>
        </a:prstGeom>
        <a:solidFill>
          <a:schemeClr val="accent5">
            <a:hueOff val="-498923"/>
            <a:satOff val="225"/>
            <a:lumOff val="-23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b="1" kern="1200" dirty="0">
              <a:latin typeface="Avenir Next LT Pro"/>
            </a:rPr>
            <a:t>B </a:t>
          </a:r>
          <a:r>
            <a:rPr lang="en-IE" sz="2400" kern="1200" dirty="0">
              <a:latin typeface="Avenir Next LT Pro"/>
            </a:rPr>
            <a:t>- the </a:t>
          </a:r>
          <a:r>
            <a:rPr lang="en-IE" sz="2400" kern="1200" dirty="0"/>
            <a:t>net worth of the business and is calculate by adding the Fixed assets to the working capital.</a:t>
          </a:r>
          <a:r>
            <a:rPr lang="en-IE" sz="2400" kern="1200" dirty="0">
              <a:latin typeface="Avenir Next LT Pro"/>
            </a:rPr>
            <a:t> </a:t>
          </a:r>
          <a:endParaRPr lang="en-US" sz="2400" kern="1200" dirty="0"/>
        </a:p>
      </dsp:txBody>
      <dsp:txXfrm>
        <a:off x="64425" y="1480737"/>
        <a:ext cx="6683430" cy="1190909"/>
      </dsp:txXfrm>
    </dsp:sp>
    <dsp:sp modelId="{FFF9C28F-3E49-4ED3-B70E-734256ED9F08}">
      <dsp:nvSpPr>
        <dsp:cNvPr id="0" name=""/>
        <dsp:cNvSpPr/>
      </dsp:nvSpPr>
      <dsp:spPr>
        <a:xfrm>
          <a:off x="0" y="2805192"/>
          <a:ext cx="6812280" cy="1319759"/>
        </a:xfrm>
        <a:prstGeom prst="roundRect">
          <a:avLst/>
        </a:prstGeom>
        <a:solidFill>
          <a:schemeClr val="accent5">
            <a:hueOff val="-997845"/>
            <a:satOff val="449"/>
            <a:lumOff val="-47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b="1" kern="1200" dirty="0">
              <a:latin typeface="Avenir Next LT Pro"/>
            </a:rPr>
            <a:t>C </a:t>
          </a:r>
          <a:r>
            <a:rPr lang="en-IE" sz="2400" kern="1200" dirty="0">
              <a:latin typeface="Avenir Next LT Pro"/>
            </a:rPr>
            <a:t>- made</a:t>
          </a:r>
          <a:r>
            <a:rPr lang="en-IE" sz="2400" kern="1200" dirty="0"/>
            <a:t> up of Long-term loans, share capital (Authorised and Issued) and Closing reserve form the Income Statement</a:t>
          </a:r>
          <a:endParaRPr lang="en-US" sz="2400" kern="1200" dirty="0"/>
        </a:p>
      </dsp:txBody>
      <dsp:txXfrm>
        <a:off x="64425" y="2869617"/>
        <a:ext cx="6683430" cy="1190909"/>
      </dsp:txXfrm>
    </dsp:sp>
    <dsp:sp modelId="{AEF7F8F6-4D66-4F1F-A692-D3AD649C4BBF}">
      <dsp:nvSpPr>
        <dsp:cNvPr id="0" name=""/>
        <dsp:cNvSpPr/>
      </dsp:nvSpPr>
      <dsp:spPr>
        <a:xfrm>
          <a:off x="0" y="4194072"/>
          <a:ext cx="6812280" cy="1319759"/>
        </a:xfrm>
        <a:prstGeom prst="roundRect">
          <a:avLst/>
        </a:prstGeom>
        <a:solidFill>
          <a:schemeClr val="accent5">
            <a:hueOff val="-1496768"/>
            <a:satOff val="674"/>
            <a:lumOff val="-70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b="1" kern="1200" dirty="0"/>
            <a:t>D </a:t>
          </a:r>
          <a:r>
            <a:rPr lang="en-IE" sz="2400" b="1" kern="1200" dirty="0">
              <a:latin typeface="Avenir Next LT Pro"/>
            </a:rPr>
            <a:t>– </a:t>
          </a:r>
          <a:r>
            <a:rPr lang="en-IE" sz="2400" kern="1200" dirty="0">
              <a:latin typeface="Avenir Next LT Pro"/>
            </a:rPr>
            <a:t>the</a:t>
          </a:r>
          <a:r>
            <a:rPr lang="en-IE" sz="2400" kern="1200" dirty="0"/>
            <a:t> money that is invested into a business and used to generate income.</a:t>
          </a:r>
          <a:endParaRPr lang="en-US" sz="2400" kern="1200" dirty="0"/>
        </a:p>
      </dsp:txBody>
      <dsp:txXfrm>
        <a:off x="64425" y="4258497"/>
        <a:ext cx="6683430" cy="11909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92A9EC-CC19-4271-AAAD-914127D13F55}">
      <dsp:nvSpPr>
        <dsp:cNvPr id="0" name=""/>
        <dsp:cNvSpPr/>
      </dsp:nvSpPr>
      <dsp:spPr>
        <a:xfrm>
          <a:off x="0" y="27432"/>
          <a:ext cx="6812280" cy="131975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b="1" kern="1200" dirty="0"/>
            <a:t>A</a:t>
          </a:r>
          <a:r>
            <a:rPr lang="en-IE" sz="2400" kern="1200" dirty="0"/>
            <a:t> -</a:t>
          </a:r>
          <a:r>
            <a:rPr lang="en-IE" sz="2400" kern="1200" dirty="0">
              <a:latin typeface="Avenir Next LT Pro"/>
            </a:rPr>
            <a:t> </a:t>
          </a:r>
          <a:r>
            <a:rPr lang="en-IE" sz="2400" kern="1200" dirty="0"/>
            <a:t>made up of 3 </a:t>
          </a:r>
          <a:r>
            <a:rPr lang="en-IE" sz="2400" kern="1200" dirty="0">
              <a:latin typeface="Avenir Next LT Pro"/>
            </a:rPr>
            <a:t>accounts</a:t>
          </a:r>
          <a:r>
            <a:rPr lang="en-IE" sz="2400" kern="1200" dirty="0"/>
            <a:t> – 1. Trading Account, 2. Profit and loss account and </a:t>
          </a:r>
          <a:r>
            <a:rPr lang="en-IE" sz="2400" kern="1200" dirty="0">
              <a:latin typeface="Avenir Next LT Pro"/>
            </a:rPr>
            <a:t>3. the</a:t>
          </a:r>
          <a:r>
            <a:rPr lang="en-IE" sz="2400" kern="1200" dirty="0"/>
            <a:t> Appropriation account.</a:t>
          </a:r>
          <a:endParaRPr lang="en-US" sz="2400" kern="1200" dirty="0"/>
        </a:p>
      </dsp:txBody>
      <dsp:txXfrm>
        <a:off x="64425" y="91857"/>
        <a:ext cx="6683430" cy="1190909"/>
      </dsp:txXfrm>
    </dsp:sp>
    <dsp:sp modelId="{F104FACB-3D05-4C83-AB45-88062E6F88DA}">
      <dsp:nvSpPr>
        <dsp:cNvPr id="0" name=""/>
        <dsp:cNvSpPr/>
      </dsp:nvSpPr>
      <dsp:spPr>
        <a:xfrm>
          <a:off x="0" y="1416312"/>
          <a:ext cx="6812280" cy="1319759"/>
        </a:xfrm>
        <a:prstGeom prst="roundRect">
          <a:avLst/>
        </a:prstGeom>
        <a:solidFill>
          <a:schemeClr val="accent5">
            <a:hueOff val="-498923"/>
            <a:satOff val="225"/>
            <a:lumOff val="-23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b="1" kern="1200" dirty="0"/>
            <a:t>B</a:t>
          </a:r>
          <a:r>
            <a:rPr lang="en-IE" sz="2400" kern="1200" dirty="0"/>
            <a:t>- </a:t>
          </a:r>
          <a:r>
            <a:rPr lang="en-IE" sz="2400" kern="1200" dirty="0">
              <a:latin typeface="Avenir Next LT Pro"/>
            </a:rPr>
            <a:t>a section</a:t>
          </a:r>
          <a:r>
            <a:rPr lang="en-IE" sz="2400" kern="1200" dirty="0"/>
            <a:t> </a:t>
          </a:r>
          <a:r>
            <a:rPr lang="en-IE" sz="2400" kern="1200" dirty="0">
              <a:latin typeface="Avenir Next LT Pro"/>
            </a:rPr>
            <a:t>to calculate</a:t>
          </a:r>
          <a:r>
            <a:rPr lang="en-IE" sz="2400" kern="1200" dirty="0"/>
            <a:t> the gross profit (or loss) of the company.</a:t>
          </a:r>
          <a:r>
            <a:rPr lang="en-IE" sz="2400" kern="1200" dirty="0">
              <a:latin typeface="Avenir Next LT Pro"/>
            </a:rPr>
            <a:t> </a:t>
          </a:r>
          <a:endParaRPr lang="en-US" sz="2400" kern="1200" dirty="0"/>
        </a:p>
      </dsp:txBody>
      <dsp:txXfrm>
        <a:off x="64425" y="1480737"/>
        <a:ext cx="6683430" cy="1190909"/>
      </dsp:txXfrm>
    </dsp:sp>
    <dsp:sp modelId="{FFF9C28F-3E49-4ED3-B70E-734256ED9F08}">
      <dsp:nvSpPr>
        <dsp:cNvPr id="0" name=""/>
        <dsp:cNvSpPr/>
      </dsp:nvSpPr>
      <dsp:spPr>
        <a:xfrm>
          <a:off x="0" y="2805192"/>
          <a:ext cx="6812280" cy="1319759"/>
        </a:xfrm>
        <a:prstGeom prst="roundRect">
          <a:avLst/>
        </a:prstGeom>
        <a:solidFill>
          <a:schemeClr val="accent5">
            <a:hueOff val="-997845"/>
            <a:satOff val="449"/>
            <a:lumOff val="-47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b="1" kern="1200" dirty="0"/>
            <a:t>C</a:t>
          </a:r>
          <a:r>
            <a:rPr lang="en-IE" sz="2400" kern="1200" dirty="0"/>
            <a:t>- </a:t>
          </a:r>
          <a:r>
            <a:rPr lang="en-IE" sz="2400" kern="1200" dirty="0">
              <a:latin typeface="Avenir Next LT Pro"/>
            </a:rPr>
            <a:t>also</a:t>
          </a:r>
          <a:r>
            <a:rPr lang="en-IE" sz="2400" kern="1200" dirty="0"/>
            <a:t> known as the expense section and is used to calculate the net profit.</a:t>
          </a:r>
          <a:r>
            <a:rPr lang="en-IE" sz="2400" kern="1200" dirty="0">
              <a:latin typeface="Avenir Next LT Pro"/>
            </a:rPr>
            <a:t> </a:t>
          </a:r>
          <a:endParaRPr lang="en-US" sz="2400" kern="1200" dirty="0"/>
        </a:p>
      </dsp:txBody>
      <dsp:txXfrm>
        <a:off x="64425" y="2869617"/>
        <a:ext cx="6683430" cy="1190909"/>
      </dsp:txXfrm>
    </dsp:sp>
    <dsp:sp modelId="{AEF7F8F6-4D66-4F1F-A692-D3AD649C4BBF}">
      <dsp:nvSpPr>
        <dsp:cNvPr id="0" name=""/>
        <dsp:cNvSpPr/>
      </dsp:nvSpPr>
      <dsp:spPr>
        <a:xfrm>
          <a:off x="0" y="4194072"/>
          <a:ext cx="6812280" cy="1319759"/>
        </a:xfrm>
        <a:prstGeom prst="roundRect">
          <a:avLst/>
        </a:prstGeom>
        <a:solidFill>
          <a:schemeClr val="accent5">
            <a:hueOff val="-1496768"/>
            <a:satOff val="674"/>
            <a:lumOff val="-70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b="1" kern="1200" dirty="0"/>
            <a:t>D </a:t>
          </a:r>
          <a:r>
            <a:rPr lang="en-IE" sz="2400" b="1" kern="1200" dirty="0">
              <a:latin typeface="Avenir Next LT Pro"/>
            </a:rPr>
            <a:t>– </a:t>
          </a:r>
          <a:r>
            <a:rPr lang="en-IE" sz="2400" kern="1200" dirty="0">
              <a:latin typeface="Avenir Next LT Pro"/>
            </a:rPr>
            <a:t>is a section</a:t>
          </a:r>
          <a:r>
            <a:rPr lang="en-IE" sz="2400" kern="1200" dirty="0"/>
            <a:t> </a:t>
          </a:r>
          <a:r>
            <a:rPr lang="en-IE" sz="2400" kern="1200" dirty="0">
              <a:latin typeface="Avenir Next LT Pro"/>
            </a:rPr>
            <a:t>that </a:t>
          </a:r>
          <a:r>
            <a:rPr lang="en-IE" sz="2400" kern="1200" dirty="0"/>
            <a:t>shows how much dividend were given to shareholders and how much reserves (money left over) the company has.</a:t>
          </a:r>
          <a:r>
            <a:rPr lang="en-IE" sz="2400" kern="1200" dirty="0">
              <a:latin typeface="Avenir Next LT Pro"/>
            </a:rPr>
            <a:t> </a:t>
          </a:r>
          <a:endParaRPr lang="en-US" sz="2400" kern="1200" dirty="0"/>
        </a:p>
      </dsp:txBody>
      <dsp:txXfrm>
        <a:off x="64425" y="4258497"/>
        <a:ext cx="6683430" cy="1190909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92A9EC-CC19-4271-AAAD-914127D13F55}">
      <dsp:nvSpPr>
        <dsp:cNvPr id="0" name=""/>
        <dsp:cNvSpPr/>
      </dsp:nvSpPr>
      <dsp:spPr>
        <a:xfrm>
          <a:off x="0" y="27432"/>
          <a:ext cx="6812280" cy="131975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2400" b="1" i="0" u="none" strike="noStrike" kern="1200" cap="none" baseline="0" noProof="0" dirty="0">
            <a:solidFill>
              <a:srgbClr val="010000"/>
            </a:solidFill>
            <a:latin typeface="Avenir Next LT Pro"/>
          </a:endParaRPr>
        </a:p>
      </dsp:txBody>
      <dsp:txXfrm>
        <a:off x="64425" y="91857"/>
        <a:ext cx="6683430" cy="1190909"/>
      </dsp:txXfrm>
    </dsp:sp>
    <dsp:sp modelId="{F104FACB-3D05-4C83-AB45-88062E6F88DA}">
      <dsp:nvSpPr>
        <dsp:cNvPr id="0" name=""/>
        <dsp:cNvSpPr/>
      </dsp:nvSpPr>
      <dsp:spPr>
        <a:xfrm>
          <a:off x="0" y="1416312"/>
          <a:ext cx="6812280" cy="1319759"/>
        </a:xfrm>
        <a:prstGeom prst="roundRect">
          <a:avLst/>
        </a:prstGeom>
        <a:solidFill>
          <a:schemeClr val="accent5">
            <a:hueOff val="-498923"/>
            <a:satOff val="225"/>
            <a:lumOff val="-23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2400" b="1" kern="1200" dirty="0"/>
        </a:p>
      </dsp:txBody>
      <dsp:txXfrm>
        <a:off x="64425" y="1480737"/>
        <a:ext cx="6683430" cy="1190909"/>
      </dsp:txXfrm>
    </dsp:sp>
    <dsp:sp modelId="{FFF9C28F-3E49-4ED3-B70E-734256ED9F08}">
      <dsp:nvSpPr>
        <dsp:cNvPr id="0" name=""/>
        <dsp:cNvSpPr/>
      </dsp:nvSpPr>
      <dsp:spPr>
        <a:xfrm>
          <a:off x="0" y="2805192"/>
          <a:ext cx="6812280" cy="1319759"/>
        </a:xfrm>
        <a:prstGeom prst="roundRect">
          <a:avLst/>
        </a:prstGeom>
        <a:solidFill>
          <a:schemeClr val="accent5">
            <a:hueOff val="-997845"/>
            <a:satOff val="449"/>
            <a:lumOff val="-47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b="1" kern="1200" dirty="0">
              <a:latin typeface="Avenir Next LT Pro"/>
            </a:rPr>
            <a:t>C </a:t>
          </a:r>
          <a:r>
            <a:rPr lang="en-IE" sz="2400" kern="1200" dirty="0">
              <a:latin typeface="Avenir Next LT Pro"/>
            </a:rPr>
            <a:t>- made</a:t>
          </a:r>
          <a:r>
            <a:rPr lang="en-IE" sz="2400" kern="1200" dirty="0"/>
            <a:t> up of Long-term loans, share capital (Authorised and Issued) and Closing reserve form the Income Statement</a:t>
          </a:r>
          <a:endParaRPr lang="en-US" sz="2400" kern="1200" dirty="0"/>
        </a:p>
      </dsp:txBody>
      <dsp:txXfrm>
        <a:off x="64425" y="2869617"/>
        <a:ext cx="6683430" cy="1190909"/>
      </dsp:txXfrm>
    </dsp:sp>
    <dsp:sp modelId="{AEF7F8F6-4D66-4F1F-A692-D3AD649C4BBF}">
      <dsp:nvSpPr>
        <dsp:cNvPr id="0" name=""/>
        <dsp:cNvSpPr/>
      </dsp:nvSpPr>
      <dsp:spPr>
        <a:xfrm>
          <a:off x="0" y="4194072"/>
          <a:ext cx="6812280" cy="1319759"/>
        </a:xfrm>
        <a:prstGeom prst="roundRect">
          <a:avLst/>
        </a:prstGeom>
        <a:solidFill>
          <a:schemeClr val="accent5">
            <a:hueOff val="-1496768"/>
            <a:satOff val="674"/>
            <a:lumOff val="-70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2400" kern="1200" dirty="0"/>
        </a:p>
      </dsp:txBody>
      <dsp:txXfrm>
        <a:off x="64425" y="4258497"/>
        <a:ext cx="6683430" cy="1190909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92A9EC-CC19-4271-AAAD-914127D13F55}">
      <dsp:nvSpPr>
        <dsp:cNvPr id="0" name=""/>
        <dsp:cNvSpPr/>
      </dsp:nvSpPr>
      <dsp:spPr>
        <a:xfrm>
          <a:off x="0" y="27432"/>
          <a:ext cx="6812280" cy="131975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b="1" kern="1200" dirty="0"/>
            <a:t>A</a:t>
          </a:r>
          <a:r>
            <a:rPr lang="en-IE" sz="2400" kern="1200" dirty="0"/>
            <a:t> -</a:t>
          </a:r>
          <a:r>
            <a:rPr lang="en-IE" sz="2400" kern="1200" dirty="0">
              <a:latin typeface="Avenir Next LT Pro"/>
            </a:rPr>
            <a:t> the</a:t>
          </a:r>
          <a:r>
            <a:rPr lang="en-IE" sz="2400" kern="1200" dirty="0"/>
            <a:t> different between Current Assets and Creditors failing due within one year. It also set out the liquidity of the business.  </a:t>
          </a:r>
        </a:p>
      </dsp:txBody>
      <dsp:txXfrm>
        <a:off x="64425" y="91857"/>
        <a:ext cx="6683430" cy="1190909"/>
      </dsp:txXfrm>
    </dsp:sp>
    <dsp:sp modelId="{F104FACB-3D05-4C83-AB45-88062E6F88DA}">
      <dsp:nvSpPr>
        <dsp:cNvPr id="0" name=""/>
        <dsp:cNvSpPr/>
      </dsp:nvSpPr>
      <dsp:spPr>
        <a:xfrm>
          <a:off x="0" y="1416312"/>
          <a:ext cx="6812280" cy="1319759"/>
        </a:xfrm>
        <a:prstGeom prst="roundRect">
          <a:avLst/>
        </a:prstGeom>
        <a:solidFill>
          <a:schemeClr val="accent5">
            <a:hueOff val="-498923"/>
            <a:satOff val="225"/>
            <a:lumOff val="-23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b="1" kern="1200" dirty="0">
              <a:latin typeface="Avenir Next LT Pro"/>
            </a:rPr>
            <a:t>B </a:t>
          </a:r>
          <a:r>
            <a:rPr lang="en-IE" sz="2400" kern="1200" dirty="0">
              <a:latin typeface="Avenir Next LT Pro"/>
            </a:rPr>
            <a:t>- the </a:t>
          </a:r>
          <a:r>
            <a:rPr lang="en-IE" sz="2400" kern="1200" dirty="0"/>
            <a:t>net worth of the business and is calculate by adding the Fixed assets to the working capital.</a:t>
          </a:r>
          <a:r>
            <a:rPr lang="en-IE" sz="2400" kern="1200" dirty="0">
              <a:latin typeface="Avenir Next LT Pro"/>
            </a:rPr>
            <a:t> </a:t>
          </a:r>
          <a:endParaRPr lang="en-US" sz="2400" kern="1200" dirty="0"/>
        </a:p>
      </dsp:txBody>
      <dsp:txXfrm>
        <a:off x="64425" y="1480737"/>
        <a:ext cx="6683430" cy="1190909"/>
      </dsp:txXfrm>
    </dsp:sp>
    <dsp:sp modelId="{FFF9C28F-3E49-4ED3-B70E-734256ED9F08}">
      <dsp:nvSpPr>
        <dsp:cNvPr id="0" name=""/>
        <dsp:cNvSpPr/>
      </dsp:nvSpPr>
      <dsp:spPr>
        <a:xfrm>
          <a:off x="0" y="2805192"/>
          <a:ext cx="6812280" cy="1319759"/>
        </a:xfrm>
        <a:prstGeom prst="roundRect">
          <a:avLst/>
        </a:prstGeom>
        <a:solidFill>
          <a:schemeClr val="accent5">
            <a:hueOff val="-997845"/>
            <a:satOff val="449"/>
            <a:lumOff val="-47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b="1" kern="1200" dirty="0">
              <a:latin typeface="Avenir Next LT Pro"/>
            </a:rPr>
            <a:t>C </a:t>
          </a:r>
          <a:r>
            <a:rPr lang="en-IE" sz="2400" kern="1200" dirty="0">
              <a:latin typeface="Avenir Next LT Pro"/>
            </a:rPr>
            <a:t>- made</a:t>
          </a:r>
          <a:r>
            <a:rPr lang="en-IE" sz="2400" kern="1200" dirty="0"/>
            <a:t> up of Long-term loans, share capital (Authorised and Issued) and Closing reserve form the Income Statement</a:t>
          </a:r>
          <a:endParaRPr lang="en-US" sz="2400" kern="1200" dirty="0"/>
        </a:p>
      </dsp:txBody>
      <dsp:txXfrm>
        <a:off x="64425" y="2869617"/>
        <a:ext cx="6683430" cy="1190909"/>
      </dsp:txXfrm>
    </dsp:sp>
    <dsp:sp modelId="{AEF7F8F6-4D66-4F1F-A692-D3AD649C4BBF}">
      <dsp:nvSpPr>
        <dsp:cNvPr id="0" name=""/>
        <dsp:cNvSpPr/>
      </dsp:nvSpPr>
      <dsp:spPr>
        <a:xfrm>
          <a:off x="0" y="4194072"/>
          <a:ext cx="6812280" cy="1319759"/>
        </a:xfrm>
        <a:prstGeom prst="roundRect">
          <a:avLst/>
        </a:prstGeom>
        <a:solidFill>
          <a:schemeClr val="accent5">
            <a:hueOff val="-1496768"/>
            <a:satOff val="674"/>
            <a:lumOff val="-70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b="1" kern="1200" dirty="0"/>
            <a:t>D </a:t>
          </a:r>
          <a:r>
            <a:rPr lang="en-IE" sz="2400" b="1" kern="1200" dirty="0">
              <a:latin typeface="Avenir Next LT Pro"/>
            </a:rPr>
            <a:t>– </a:t>
          </a:r>
          <a:r>
            <a:rPr lang="en-IE" sz="2400" kern="1200" dirty="0">
              <a:latin typeface="Avenir Next LT Pro"/>
            </a:rPr>
            <a:t>the</a:t>
          </a:r>
          <a:r>
            <a:rPr lang="en-IE" sz="2400" kern="1200" dirty="0"/>
            <a:t> money that is invested into a business and used to generate income.</a:t>
          </a:r>
          <a:endParaRPr lang="en-US" sz="2400" kern="1200" dirty="0"/>
        </a:p>
      </dsp:txBody>
      <dsp:txXfrm>
        <a:off x="64425" y="4258497"/>
        <a:ext cx="6683430" cy="1190909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92A9EC-CC19-4271-AAAD-914127D13F55}">
      <dsp:nvSpPr>
        <dsp:cNvPr id="0" name=""/>
        <dsp:cNvSpPr/>
      </dsp:nvSpPr>
      <dsp:spPr>
        <a:xfrm>
          <a:off x="0" y="425063"/>
          <a:ext cx="6812280" cy="111230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800" kern="1200" dirty="0"/>
            <a:t> </a:t>
          </a:r>
        </a:p>
      </dsp:txBody>
      <dsp:txXfrm>
        <a:off x="54298" y="479361"/>
        <a:ext cx="6703684" cy="1003708"/>
      </dsp:txXfrm>
    </dsp:sp>
    <dsp:sp modelId="{F104FACB-3D05-4C83-AB45-88062E6F88DA}">
      <dsp:nvSpPr>
        <dsp:cNvPr id="0" name=""/>
        <dsp:cNvSpPr/>
      </dsp:nvSpPr>
      <dsp:spPr>
        <a:xfrm>
          <a:off x="0" y="1618007"/>
          <a:ext cx="6812280" cy="1112304"/>
        </a:xfrm>
        <a:prstGeom prst="roundRect">
          <a:avLst/>
        </a:prstGeom>
        <a:solidFill>
          <a:schemeClr val="accent5">
            <a:hueOff val="-498923"/>
            <a:satOff val="225"/>
            <a:lumOff val="-23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2800" b="1" kern="1200" dirty="0"/>
        </a:p>
      </dsp:txBody>
      <dsp:txXfrm>
        <a:off x="54298" y="1672305"/>
        <a:ext cx="6703684" cy="1003708"/>
      </dsp:txXfrm>
    </dsp:sp>
    <dsp:sp modelId="{FFF9C28F-3E49-4ED3-B70E-734256ED9F08}">
      <dsp:nvSpPr>
        <dsp:cNvPr id="0" name=""/>
        <dsp:cNvSpPr/>
      </dsp:nvSpPr>
      <dsp:spPr>
        <a:xfrm>
          <a:off x="0" y="2810952"/>
          <a:ext cx="6812280" cy="1112304"/>
        </a:xfrm>
        <a:prstGeom prst="roundRect">
          <a:avLst/>
        </a:prstGeom>
        <a:solidFill>
          <a:schemeClr val="accent5">
            <a:hueOff val="-997845"/>
            <a:satOff val="449"/>
            <a:lumOff val="-47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2800" b="1" kern="1200" dirty="0"/>
        </a:p>
      </dsp:txBody>
      <dsp:txXfrm>
        <a:off x="54298" y="2865250"/>
        <a:ext cx="6703684" cy="1003708"/>
      </dsp:txXfrm>
    </dsp:sp>
    <dsp:sp modelId="{AEF7F8F6-4D66-4F1F-A692-D3AD649C4BBF}">
      <dsp:nvSpPr>
        <dsp:cNvPr id="0" name=""/>
        <dsp:cNvSpPr/>
      </dsp:nvSpPr>
      <dsp:spPr>
        <a:xfrm>
          <a:off x="0" y="4003896"/>
          <a:ext cx="6812280" cy="1112304"/>
        </a:xfrm>
        <a:prstGeom prst="roundRect">
          <a:avLst/>
        </a:prstGeom>
        <a:solidFill>
          <a:schemeClr val="accent5">
            <a:hueOff val="-1496768"/>
            <a:satOff val="674"/>
            <a:lumOff val="-70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800" b="1" kern="1200" dirty="0"/>
            <a:t>D </a:t>
          </a:r>
          <a:r>
            <a:rPr lang="en-IE" sz="2800" b="1" kern="1200" dirty="0">
              <a:latin typeface="Avenir Next LT Pro"/>
            </a:rPr>
            <a:t>– </a:t>
          </a:r>
          <a:r>
            <a:rPr lang="en-IE" sz="2800" kern="1200" dirty="0">
              <a:latin typeface="Avenir Next LT Pro"/>
            </a:rPr>
            <a:t>the</a:t>
          </a:r>
          <a:r>
            <a:rPr lang="en-IE" sz="2800" kern="1200" dirty="0"/>
            <a:t> money that is invested into a business and used to generate income.</a:t>
          </a:r>
          <a:endParaRPr lang="en-US" sz="2800" kern="1200" dirty="0"/>
        </a:p>
      </dsp:txBody>
      <dsp:txXfrm>
        <a:off x="54298" y="4058194"/>
        <a:ext cx="6703684" cy="1003708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92A9EC-CC19-4271-AAAD-914127D13F55}">
      <dsp:nvSpPr>
        <dsp:cNvPr id="0" name=""/>
        <dsp:cNvSpPr/>
      </dsp:nvSpPr>
      <dsp:spPr>
        <a:xfrm>
          <a:off x="0" y="589751"/>
          <a:ext cx="6812280" cy="10342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600" b="1" kern="1200" dirty="0"/>
            <a:t>A</a:t>
          </a:r>
          <a:r>
            <a:rPr lang="en-IE" sz="2600" kern="1200" dirty="0"/>
            <a:t> -</a:t>
          </a:r>
          <a:r>
            <a:rPr lang="en-IE" sz="2600" kern="1200" dirty="0">
              <a:latin typeface="Avenir Next LT Pro"/>
            </a:rPr>
            <a:t> </a:t>
          </a:r>
          <a:r>
            <a:rPr lang="en-IE" sz="2600" kern="1200" dirty="0"/>
            <a:t>money that is given by shareholders or profits that is put back into the business </a:t>
          </a:r>
        </a:p>
      </dsp:txBody>
      <dsp:txXfrm>
        <a:off x="50489" y="640240"/>
        <a:ext cx="6711302" cy="933302"/>
      </dsp:txXfrm>
    </dsp:sp>
    <dsp:sp modelId="{F104FACB-3D05-4C83-AB45-88062E6F88DA}">
      <dsp:nvSpPr>
        <dsp:cNvPr id="0" name=""/>
        <dsp:cNvSpPr/>
      </dsp:nvSpPr>
      <dsp:spPr>
        <a:xfrm>
          <a:off x="0" y="1698912"/>
          <a:ext cx="6812280" cy="1034280"/>
        </a:xfrm>
        <a:prstGeom prst="roundRect">
          <a:avLst/>
        </a:prstGeom>
        <a:solidFill>
          <a:schemeClr val="accent5">
            <a:hueOff val="-498923"/>
            <a:satOff val="225"/>
            <a:lumOff val="-23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600" b="1" kern="1200" dirty="0">
              <a:latin typeface="Avenir Next LT Pro"/>
            </a:rPr>
            <a:t>B </a:t>
          </a:r>
          <a:r>
            <a:rPr lang="en-IE" sz="2600" kern="1200" dirty="0">
              <a:latin typeface="Avenir Next LT Pro"/>
            </a:rPr>
            <a:t>- money</a:t>
          </a:r>
          <a:r>
            <a:rPr lang="en-IE" sz="2600" kern="1200" dirty="0"/>
            <a:t> that the business raises from borrowing such as loans</a:t>
          </a:r>
          <a:endParaRPr lang="en-US" sz="2600" kern="1200" dirty="0"/>
        </a:p>
      </dsp:txBody>
      <dsp:txXfrm>
        <a:off x="50489" y="1749401"/>
        <a:ext cx="6711302" cy="933302"/>
      </dsp:txXfrm>
    </dsp:sp>
    <dsp:sp modelId="{FFF9C28F-3E49-4ED3-B70E-734256ED9F08}">
      <dsp:nvSpPr>
        <dsp:cNvPr id="0" name=""/>
        <dsp:cNvSpPr/>
      </dsp:nvSpPr>
      <dsp:spPr>
        <a:xfrm>
          <a:off x="0" y="2808072"/>
          <a:ext cx="6812280" cy="1034280"/>
        </a:xfrm>
        <a:prstGeom prst="roundRect">
          <a:avLst/>
        </a:prstGeom>
        <a:solidFill>
          <a:schemeClr val="accent5">
            <a:hueOff val="-997845"/>
            <a:satOff val="449"/>
            <a:lumOff val="-47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600" b="1" kern="1200" dirty="0">
              <a:latin typeface="Avenir Next LT Pro"/>
            </a:rPr>
            <a:t>C </a:t>
          </a:r>
          <a:r>
            <a:rPr lang="en-IE" sz="2600" kern="1200" dirty="0">
              <a:latin typeface="Avenir Next LT Pro"/>
            </a:rPr>
            <a:t>- the</a:t>
          </a:r>
          <a:r>
            <a:rPr lang="en-IE" sz="2600" kern="1200" dirty="0"/>
            <a:t> amount of finance a company can raise through the issue of shares</a:t>
          </a:r>
          <a:endParaRPr lang="en-US" sz="2600" kern="1200" dirty="0"/>
        </a:p>
      </dsp:txBody>
      <dsp:txXfrm>
        <a:off x="50489" y="2858561"/>
        <a:ext cx="6711302" cy="933302"/>
      </dsp:txXfrm>
    </dsp:sp>
    <dsp:sp modelId="{AEF7F8F6-4D66-4F1F-A692-D3AD649C4BBF}">
      <dsp:nvSpPr>
        <dsp:cNvPr id="0" name=""/>
        <dsp:cNvSpPr/>
      </dsp:nvSpPr>
      <dsp:spPr>
        <a:xfrm>
          <a:off x="0" y="3917232"/>
          <a:ext cx="6812280" cy="1034280"/>
        </a:xfrm>
        <a:prstGeom prst="roundRect">
          <a:avLst/>
        </a:prstGeom>
        <a:solidFill>
          <a:schemeClr val="accent5">
            <a:hueOff val="-1496768"/>
            <a:satOff val="674"/>
            <a:lumOff val="-70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600" b="1" kern="1200" dirty="0"/>
            <a:t>D </a:t>
          </a:r>
          <a:r>
            <a:rPr lang="en-IE" sz="2600" b="1" kern="1200" dirty="0">
              <a:latin typeface="Avenir Next LT Pro"/>
            </a:rPr>
            <a:t>– </a:t>
          </a:r>
          <a:r>
            <a:rPr lang="en-IE" sz="2600" kern="1200" dirty="0"/>
            <a:t> </a:t>
          </a:r>
          <a:r>
            <a:rPr lang="en-IE" sz="2600" kern="1200" dirty="0">
              <a:latin typeface="Avenir Next LT Pro"/>
            </a:rPr>
            <a:t>the</a:t>
          </a:r>
          <a:r>
            <a:rPr lang="en-IE" sz="2600" kern="1200" dirty="0"/>
            <a:t> amount of fiancé that the company has risen form issuing shares</a:t>
          </a:r>
          <a:endParaRPr lang="en-US" sz="2600" kern="1200" dirty="0"/>
        </a:p>
      </dsp:txBody>
      <dsp:txXfrm>
        <a:off x="50489" y="3967721"/>
        <a:ext cx="6711302" cy="933302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92A9EC-CC19-4271-AAAD-914127D13F55}">
      <dsp:nvSpPr>
        <dsp:cNvPr id="0" name=""/>
        <dsp:cNvSpPr/>
      </dsp:nvSpPr>
      <dsp:spPr>
        <a:xfrm>
          <a:off x="0" y="589751"/>
          <a:ext cx="6812280" cy="10342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600" b="1" kern="1200" dirty="0"/>
            <a:t>A</a:t>
          </a:r>
          <a:r>
            <a:rPr lang="en-IE" sz="2600" kern="1200" dirty="0"/>
            <a:t> -</a:t>
          </a:r>
          <a:r>
            <a:rPr lang="en-IE" sz="2600" kern="1200" dirty="0">
              <a:latin typeface="Avenir Next LT Pro"/>
            </a:rPr>
            <a:t> </a:t>
          </a:r>
          <a:r>
            <a:rPr lang="en-IE" sz="2600" kern="1200" dirty="0"/>
            <a:t>money that is given by shareholders or profits that is put back into the business </a:t>
          </a:r>
        </a:p>
      </dsp:txBody>
      <dsp:txXfrm>
        <a:off x="50489" y="640240"/>
        <a:ext cx="6711302" cy="933302"/>
      </dsp:txXfrm>
    </dsp:sp>
    <dsp:sp modelId="{F104FACB-3D05-4C83-AB45-88062E6F88DA}">
      <dsp:nvSpPr>
        <dsp:cNvPr id="0" name=""/>
        <dsp:cNvSpPr/>
      </dsp:nvSpPr>
      <dsp:spPr>
        <a:xfrm>
          <a:off x="0" y="1698912"/>
          <a:ext cx="6812280" cy="1034280"/>
        </a:xfrm>
        <a:prstGeom prst="roundRect">
          <a:avLst/>
        </a:prstGeom>
        <a:solidFill>
          <a:schemeClr val="accent5">
            <a:hueOff val="-498923"/>
            <a:satOff val="225"/>
            <a:lumOff val="-23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2600" kern="1200" dirty="0"/>
        </a:p>
      </dsp:txBody>
      <dsp:txXfrm>
        <a:off x="50489" y="1749401"/>
        <a:ext cx="6711302" cy="933302"/>
      </dsp:txXfrm>
    </dsp:sp>
    <dsp:sp modelId="{FFF9C28F-3E49-4ED3-B70E-734256ED9F08}">
      <dsp:nvSpPr>
        <dsp:cNvPr id="0" name=""/>
        <dsp:cNvSpPr/>
      </dsp:nvSpPr>
      <dsp:spPr>
        <a:xfrm>
          <a:off x="0" y="2808072"/>
          <a:ext cx="6812280" cy="1034280"/>
        </a:xfrm>
        <a:prstGeom prst="roundRect">
          <a:avLst/>
        </a:prstGeom>
        <a:solidFill>
          <a:schemeClr val="accent5">
            <a:hueOff val="-997845"/>
            <a:satOff val="449"/>
            <a:lumOff val="-47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2600" kern="1200" dirty="0"/>
        </a:p>
      </dsp:txBody>
      <dsp:txXfrm>
        <a:off x="50489" y="2858561"/>
        <a:ext cx="6711302" cy="933302"/>
      </dsp:txXfrm>
    </dsp:sp>
    <dsp:sp modelId="{AEF7F8F6-4D66-4F1F-A692-D3AD649C4BBF}">
      <dsp:nvSpPr>
        <dsp:cNvPr id="0" name=""/>
        <dsp:cNvSpPr/>
      </dsp:nvSpPr>
      <dsp:spPr>
        <a:xfrm>
          <a:off x="0" y="3917232"/>
          <a:ext cx="6812280" cy="1034280"/>
        </a:xfrm>
        <a:prstGeom prst="roundRect">
          <a:avLst/>
        </a:prstGeom>
        <a:solidFill>
          <a:schemeClr val="accent5">
            <a:hueOff val="-1496768"/>
            <a:satOff val="674"/>
            <a:lumOff val="-70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2600" b="1" kern="1200" dirty="0"/>
        </a:p>
      </dsp:txBody>
      <dsp:txXfrm>
        <a:off x="50489" y="3967721"/>
        <a:ext cx="6711302" cy="933302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92A9EC-CC19-4271-AAAD-914127D13F55}">
      <dsp:nvSpPr>
        <dsp:cNvPr id="0" name=""/>
        <dsp:cNvSpPr/>
      </dsp:nvSpPr>
      <dsp:spPr>
        <a:xfrm>
          <a:off x="0" y="589751"/>
          <a:ext cx="6812280" cy="10342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600" b="1" kern="1200" dirty="0"/>
            <a:t>A</a:t>
          </a:r>
          <a:r>
            <a:rPr lang="en-IE" sz="2600" kern="1200" dirty="0"/>
            <a:t> -</a:t>
          </a:r>
          <a:r>
            <a:rPr lang="en-IE" sz="2600" kern="1200" dirty="0">
              <a:latin typeface="Avenir Next LT Pro"/>
            </a:rPr>
            <a:t> </a:t>
          </a:r>
          <a:r>
            <a:rPr lang="en-IE" sz="2600" kern="1200" dirty="0"/>
            <a:t>money that is given by shareholders or profits that is put back into the business </a:t>
          </a:r>
        </a:p>
      </dsp:txBody>
      <dsp:txXfrm>
        <a:off x="50489" y="640240"/>
        <a:ext cx="6711302" cy="933302"/>
      </dsp:txXfrm>
    </dsp:sp>
    <dsp:sp modelId="{F104FACB-3D05-4C83-AB45-88062E6F88DA}">
      <dsp:nvSpPr>
        <dsp:cNvPr id="0" name=""/>
        <dsp:cNvSpPr/>
      </dsp:nvSpPr>
      <dsp:spPr>
        <a:xfrm>
          <a:off x="0" y="1698912"/>
          <a:ext cx="6812280" cy="1034280"/>
        </a:xfrm>
        <a:prstGeom prst="roundRect">
          <a:avLst/>
        </a:prstGeom>
        <a:solidFill>
          <a:schemeClr val="accent5">
            <a:hueOff val="-498923"/>
            <a:satOff val="225"/>
            <a:lumOff val="-23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600" b="1" kern="1200" dirty="0">
              <a:latin typeface="Avenir Next LT Pro"/>
            </a:rPr>
            <a:t>B </a:t>
          </a:r>
          <a:r>
            <a:rPr lang="en-IE" sz="2600" kern="1200" dirty="0">
              <a:latin typeface="Avenir Next LT Pro"/>
            </a:rPr>
            <a:t>- money</a:t>
          </a:r>
          <a:r>
            <a:rPr lang="en-IE" sz="2600" kern="1200" dirty="0"/>
            <a:t> that the business raises from borrowing such as loans</a:t>
          </a:r>
          <a:endParaRPr lang="en-US" sz="2600" kern="1200" dirty="0"/>
        </a:p>
      </dsp:txBody>
      <dsp:txXfrm>
        <a:off x="50489" y="1749401"/>
        <a:ext cx="6711302" cy="933302"/>
      </dsp:txXfrm>
    </dsp:sp>
    <dsp:sp modelId="{FFF9C28F-3E49-4ED3-B70E-734256ED9F08}">
      <dsp:nvSpPr>
        <dsp:cNvPr id="0" name=""/>
        <dsp:cNvSpPr/>
      </dsp:nvSpPr>
      <dsp:spPr>
        <a:xfrm>
          <a:off x="0" y="2808072"/>
          <a:ext cx="6812280" cy="1034280"/>
        </a:xfrm>
        <a:prstGeom prst="roundRect">
          <a:avLst/>
        </a:prstGeom>
        <a:solidFill>
          <a:schemeClr val="accent5">
            <a:hueOff val="-997845"/>
            <a:satOff val="449"/>
            <a:lumOff val="-47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600" b="1" kern="1200" dirty="0">
              <a:latin typeface="Avenir Next LT Pro"/>
            </a:rPr>
            <a:t>C </a:t>
          </a:r>
          <a:r>
            <a:rPr lang="en-IE" sz="2600" kern="1200" dirty="0">
              <a:latin typeface="Avenir Next LT Pro"/>
            </a:rPr>
            <a:t>- the</a:t>
          </a:r>
          <a:r>
            <a:rPr lang="en-IE" sz="2600" kern="1200" dirty="0"/>
            <a:t> amount of finance a company can raise through the issue of shares</a:t>
          </a:r>
          <a:endParaRPr lang="en-US" sz="2600" kern="1200" dirty="0"/>
        </a:p>
      </dsp:txBody>
      <dsp:txXfrm>
        <a:off x="50489" y="2858561"/>
        <a:ext cx="6711302" cy="933302"/>
      </dsp:txXfrm>
    </dsp:sp>
    <dsp:sp modelId="{AEF7F8F6-4D66-4F1F-A692-D3AD649C4BBF}">
      <dsp:nvSpPr>
        <dsp:cNvPr id="0" name=""/>
        <dsp:cNvSpPr/>
      </dsp:nvSpPr>
      <dsp:spPr>
        <a:xfrm>
          <a:off x="0" y="3917232"/>
          <a:ext cx="6812280" cy="1034280"/>
        </a:xfrm>
        <a:prstGeom prst="roundRect">
          <a:avLst/>
        </a:prstGeom>
        <a:solidFill>
          <a:schemeClr val="accent5">
            <a:hueOff val="-1496768"/>
            <a:satOff val="674"/>
            <a:lumOff val="-70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600" b="1" kern="1200" dirty="0"/>
            <a:t>D </a:t>
          </a:r>
          <a:r>
            <a:rPr lang="en-IE" sz="2600" b="1" kern="1200" dirty="0">
              <a:latin typeface="Avenir Next LT Pro"/>
            </a:rPr>
            <a:t>– </a:t>
          </a:r>
          <a:r>
            <a:rPr lang="en-IE" sz="2600" kern="1200" dirty="0"/>
            <a:t> </a:t>
          </a:r>
          <a:r>
            <a:rPr lang="en-IE" sz="2600" kern="1200" dirty="0">
              <a:latin typeface="Avenir Next LT Pro"/>
            </a:rPr>
            <a:t>the</a:t>
          </a:r>
          <a:r>
            <a:rPr lang="en-IE" sz="2600" kern="1200" dirty="0"/>
            <a:t> amount of fiancé that the company has risen form issuing shares</a:t>
          </a:r>
          <a:endParaRPr lang="en-US" sz="2600" kern="1200" dirty="0"/>
        </a:p>
      </dsp:txBody>
      <dsp:txXfrm>
        <a:off x="50489" y="3967721"/>
        <a:ext cx="6711302" cy="933302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92A9EC-CC19-4271-AAAD-914127D13F55}">
      <dsp:nvSpPr>
        <dsp:cNvPr id="0" name=""/>
        <dsp:cNvSpPr/>
      </dsp:nvSpPr>
      <dsp:spPr>
        <a:xfrm>
          <a:off x="0" y="86472"/>
          <a:ext cx="6812280" cy="12729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3200" b="0" i="0" u="none" strike="noStrike" kern="1200" cap="none" baseline="0" noProof="0" dirty="0">
            <a:solidFill>
              <a:srgbClr val="010000"/>
            </a:solidFill>
            <a:latin typeface="Avenir Next LT Pro"/>
          </a:endParaRPr>
        </a:p>
      </dsp:txBody>
      <dsp:txXfrm>
        <a:off x="62141" y="148613"/>
        <a:ext cx="6687998" cy="1148678"/>
      </dsp:txXfrm>
    </dsp:sp>
    <dsp:sp modelId="{F104FACB-3D05-4C83-AB45-88062E6F88DA}">
      <dsp:nvSpPr>
        <dsp:cNvPr id="0" name=""/>
        <dsp:cNvSpPr/>
      </dsp:nvSpPr>
      <dsp:spPr>
        <a:xfrm>
          <a:off x="0" y="1451592"/>
          <a:ext cx="6812280" cy="1272960"/>
        </a:xfrm>
        <a:prstGeom prst="roundRect">
          <a:avLst/>
        </a:prstGeom>
        <a:solidFill>
          <a:schemeClr val="accent5">
            <a:hueOff val="-498923"/>
            <a:satOff val="225"/>
            <a:lumOff val="-23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3200" b="1" kern="1200" dirty="0">
              <a:latin typeface="Avenir Next LT Pro"/>
            </a:rPr>
            <a:t>B </a:t>
          </a:r>
          <a:r>
            <a:rPr lang="en-IE" sz="3200" kern="1200" dirty="0">
              <a:latin typeface="Avenir Next LT Pro"/>
            </a:rPr>
            <a:t>- money</a:t>
          </a:r>
          <a:r>
            <a:rPr lang="en-IE" sz="3200" kern="1200" dirty="0"/>
            <a:t> that the business raises from borrowing such as loans</a:t>
          </a:r>
          <a:endParaRPr lang="en-US" sz="3200" kern="1200" dirty="0"/>
        </a:p>
      </dsp:txBody>
      <dsp:txXfrm>
        <a:off x="62141" y="1513733"/>
        <a:ext cx="6687998" cy="1148678"/>
      </dsp:txXfrm>
    </dsp:sp>
    <dsp:sp modelId="{FFF9C28F-3E49-4ED3-B70E-734256ED9F08}">
      <dsp:nvSpPr>
        <dsp:cNvPr id="0" name=""/>
        <dsp:cNvSpPr/>
      </dsp:nvSpPr>
      <dsp:spPr>
        <a:xfrm>
          <a:off x="0" y="2816712"/>
          <a:ext cx="6812280" cy="1272960"/>
        </a:xfrm>
        <a:prstGeom prst="roundRect">
          <a:avLst/>
        </a:prstGeom>
        <a:solidFill>
          <a:schemeClr val="accent5">
            <a:hueOff val="-997845"/>
            <a:satOff val="449"/>
            <a:lumOff val="-47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3200" kern="1200" dirty="0"/>
        </a:p>
      </dsp:txBody>
      <dsp:txXfrm>
        <a:off x="62141" y="2878853"/>
        <a:ext cx="6687998" cy="1148678"/>
      </dsp:txXfrm>
    </dsp:sp>
    <dsp:sp modelId="{AEF7F8F6-4D66-4F1F-A692-D3AD649C4BBF}">
      <dsp:nvSpPr>
        <dsp:cNvPr id="0" name=""/>
        <dsp:cNvSpPr/>
      </dsp:nvSpPr>
      <dsp:spPr>
        <a:xfrm>
          <a:off x="0" y="4181832"/>
          <a:ext cx="6812280" cy="1272960"/>
        </a:xfrm>
        <a:prstGeom prst="roundRect">
          <a:avLst/>
        </a:prstGeom>
        <a:solidFill>
          <a:schemeClr val="accent5">
            <a:hueOff val="-1496768"/>
            <a:satOff val="674"/>
            <a:lumOff val="-70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3200" kern="1200" dirty="0"/>
        </a:p>
      </dsp:txBody>
      <dsp:txXfrm>
        <a:off x="62141" y="4243973"/>
        <a:ext cx="6687998" cy="1148678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92A9EC-CC19-4271-AAAD-914127D13F55}">
      <dsp:nvSpPr>
        <dsp:cNvPr id="0" name=""/>
        <dsp:cNvSpPr/>
      </dsp:nvSpPr>
      <dsp:spPr>
        <a:xfrm>
          <a:off x="0" y="589751"/>
          <a:ext cx="6812280" cy="10342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600" b="1" kern="1200" dirty="0"/>
            <a:t>A</a:t>
          </a:r>
          <a:r>
            <a:rPr lang="en-IE" sz="2600" kern="1200" dirty="0"/>
            <a:t> -</a:t>
          </a:r>
          <a:r>
            <a:rPr lang="en-IE" sz="2600" kern="1200" dirty="0">
              <a:latin typeface="Avenir Next LT Pro"/>
            </a:rPr>
            <a:t> </a:t>
          </a:r>
          <a:r>
            <a:rPr lang="en-IE" sz="2600" kern="1200" dirty="0"/>
            <a:t>money that is given by shareholders or profits that is put back into the business </a:t>
          </a:r>
        </a:p>
      </dsp:txBody>
      <dsp:txXfrm>
        <a:off x="50489" y="640240"/>
        <a:ext cx="6711302" cy="933302"/>
      </dsp:txXfrm>
    </dsp:sp>
    <dsp:sp modelId="{F104FACB-3D05-4C83-AB45-88062E6F88DA}">
      <dsp:nvSpPr>
        <dsp:cNvPr id="0" name=""/>
        <dsp:cNvSpPr/>
      </dsp:nvSpPr>
      <dsp:spPr>
        <a:xfrm>
          <a:off x="0" y="1698912"/>
          <a:ext cx="6812280" cy="1034280"/>
        </a:xfrm>
        <a:prstGeom prst="roundRect">
          <a:avLst/>
        </a:prstGeom>
        <a:solidFill>
          <a:schemeClr val="accent5">
            <a:hueOff val="-498923"/>
            <a:satOff val="225"/>
            <a:lumOff val="-23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600" b="1" kern="1200" dirty="0">
              <a:latin typeface="Avenir Next LT Pro"/>
            </a:rPr>
            <a:t>B </a:t>
          </a:r>
          <a:r>
            <a:rPr lang="en-IE" sz="2600" kern="1200" dirty="0">
              <a:latin typeface="Avenir Next LT Pro"/>
            </a:rPr>
            <a:t>- money</a:t>
          </a:r>
          <a:r>
            <a:rPr lang="en-IE" sz="2600" kern="1200" dirty="0"/>
            <a:t> that the business raises from borrowing such as loans</a:t>
          </a:r>
          <a:endParaRPr lang="en-US" sz="2600" kern="1200" dirty="0"/>
        </a:p>
      </dsp:txBody>
      <dsp:txXfrm>
        <a:off x="50489" y="1749401"/>
        <a:ext cx="6711302" cy="933302"/>
      </dsp:txXfrm>
    </dsp:sp>
    <dsp:sp modelId="{FFF9C28F-3E49-4ED3-B70E-734256ED9F08}">
      <dsp:nvSpPr>
        <dsp:cNvPr id="0" name=""/>
        <dsp:cNvSpPr/>
      </dsp:nvSpPr>
      <dsp:spPr>
        <a:xfrm>
          <a:off x="0" y="2808072"/>
          <a:ext cx="6812280" cy="1034280"/>
        </a:xfrm>
        <a:prstGeom prst="roundRect">
          <a:avLst/>
        </a:prstGeom>
        <a:solidFill>
          <a:schemeClr val="accent5">
            <a:hueOff val="-997845"/>
            <a:satOff val="449"/>
            <a:lumOff val="-47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600" b="1" kern="1200" dirty="0">
              <a:latin typeface="Avenir Next LT Pro"/>
            </a:rPr>
            <a:t>C </a:t>
          </a:r>
          <a:r>
            <a:rPr lang="en-IE" sz="2600" kern="1200" dirty="0">
              <a:latin typeface="Avenir Next LT Pro"/>
            </a:rPr>
            <a:t>- the</a:t>
          </a:r>
          <a:r>
            <a:rPr lang="en-IE" sz="2600" kern="1200" dirty="0"/>
            <a:t> amount of finance a company can raise through the issue of shares</a:t>
          </a:r>
          <a:endParaRPr lang="en-US" sz="2600" kern="1200" dirty="0"/>
        </a:p>
      </dsp:txBody>
      <dsp:txXfrm>
        <a:off x="50489" y="2858561"/>
        <a:ext cx="6711302" cy="933302"/>
      </dsp:txXfrm>
    </dsp:sp>
    <dsp:sp modelId="{AEF7F8F6-4D66-4F1F-A692-D3AD649C4BBF}">
      <dsp:nvSpPr>
        <dsp:cNvPr id="0" name=""/>
        <dsp:cNvSpPr/>
      </dsp:nvSpPr>
      <dsp:spPr>
        <a:xfrm>
          <a:off x="0" y="3917232"/>
          <a:ext cx="6812280" cy="1034280"/>
        </a:xfrm>
        <a:prstGeom prst="roundRect">
          <a:avLst/>
        </a:prstGeom>
        <a:solidFill>
          <a:schemeClr val="accent5">
            <a:hueOff val="-1496768"/>
            <a:satOff val="674"/>
            <a:lumOff val="-70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600" b="1" kern="1200" dirty="0"/>
            <a:t>D </a:t>
          </a:r>
          <a:r>
            <a:rPr lang="en-IE" sz="2600" b="1" kern="1200" dirty="0">
              <a:latin typeface="Avenir Next LT Pro"/>
            </a:rPr>
            <a:t>– </a:t>
          </a:r>
          <a:r>
            <a:rPr lang="en-IE" sz="2600" kern="1200" dirty="0"/>
            <a:t> </a:t>
          </a:r>
          <a:r>
            <a:rPr lang="en-IE" sz="2600" kern="1200" dirty="0">
              <a:latin typeface="Avenir Next LT Pro"/>
            </a:rPr>
            <a:t>the</a:t>
          </a:r>
          <a:r>
            <a:rPr lang="en-IE" sz="2600" kern="1200" dirty="0"/>
            <a:t> amount of fiancé that the company has risen form issuing shares</a:t>
          </a:r>
          <a:endParaRPr lang="en-US" sz="2600" kern="1200" dirty="0"/>
        </a:p>
      </dsp:txBody>
      <dsp:txXfrm>
        <a:off x="50489" y="3967721"/>
        <a:ext cx="6711302" cy="933302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92A9EC-CC19-4271-AAAD-914127D13F55}">
      <dsp:nvSpPr>
        <dsp:cNvPr id="0" name=""/>
        <dsp:cNvSpPr/>
      </dsp:nvSpPr>
      <dsp:spPr>
        <a:xfrm>
          <a:off x="0" y="254231"/>
          <a:ext cx="6812280" cy="11934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3000" b="0" i="0" u="none" strike="noStrike" kern="1200" cap="none" baseline="0" noProof="0" dirty="0">
            <a:solidFill>
              <a:srgbClr val="010000"/>
            </a:solidFill>
            <a:latin typeface="Avenir Next LT Pro"/>
          </a:endParaRPr>
        </a:p>
      </dsp:txBody>
      <dsp:txXfrm>
        <a:off x="58257" y="312488"/>
        <a:ext cx="6695766" cy="1076886"/>
      </dsp:txXfrm>
    </dsp:sp>
    <dsp:sp modelId="{F104FACB-3D05-4C83-AB45-88062E6F88DA}">
      <dsp:nvSpPr>
        <dsp:cNvPr id="0" name=""/>
        <dsp:cNvSpPr/>
      </dsp:nvSpPr>
      <dsp:spPr>
        <a:xfrm>
          <a:off x="0" y="1534031"/>
          <a:ext cx="6812280" cy="1193400"/>
        </a:xfrm>
        <a:prstGeom prst="roundRect">
          <a:avLst/>
        </a:prstGeom>
        <a:solidFill>
          <a:schemeClr val="accent5">
            <a:hueOff val="-498923"/>
            <a:satOff val="225"/>
            <a:lumOff val="-23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3000" kern="1200" dirty="0"/>
        </a:p>
      </dsp:txBody>
      <dsp:txXfrm>
        <a:off x="58257" y="1592288"/>
        <a:ext cx="6695766" cy="1076886"/>
      </dsp:txXfrm>
    </dsp:sp>
    <dsp:sp modelId="{FFF9C28F-3E49-4ED3-B70E-734256ED9F08}">
      <dsp:nvSpPr>
        <dsp:cNvPr id="0" name=""/>
        <dsp:cNvSpPr/>
      </dsp:nvSpPr>
      <dsp:spPr>
        <a:xfrm>
          <a:off x="0" y="2813831"/>
          <a:ext cx="6812280" cy="1193400"/>
        </a:xfrm>
        <a:prstGeom prst="roundRect">
          <a:avLst/>
        </a:prstGeom>
        <a:solidFill>
          <a:schemeClr val="accent5">
            <a:hueOff val="-997845"/>
            <a:satOff val="449"/>
            <a:lumOff val="-47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3000" b="1" kern="1200" dirty="0">
              <a:latin typeface="Avenir Next LT Pro"/>
            </a:rPr>
            <a:t>C </a:t>
          </a:r>
          <a:r>
            <a:rPr lang="en-IE" sz="3000" kern="1200" dirty="0">
              <a:latin typeface="Avenir Next LT Pro"/>
            </a:rPr>
            <a:t>- the</a:t>
          </a:r>
          <a:r>
            <a:rPr lang="en-IE" sz="3000" kern="1200" dirty="0"/>
            <a:t> amount of finance a company can raise through the issue of shares</a:t>
          </a:r>
          <a:endParaRPr lang="en-US" sz="3000" kern="1200" dirty="0"/>
        </a:p>
      </dsp:txBody>
      <dsp:txXfrm>
        <a:off x="58257" y="2872088"/>
        <a:ext cx="6695766" cy="1076886"/>
      </dsp:txXfrm>
    </dsp:sp>
    <dsp:sp modelId="{AEF7F8F6-4D66-4F1F-A692-D3AD649C4BBF}">
      <dsp:nvSpPr>
        <dsp:cNvPr id="0" name=""/>
        <dsp:cNvSpPr/>
      </dsp:nvSpPr>
      <dsp:spPr>
        <a:xfrm>
          <a:off x="0" y="4093632"/>
          <a:ext cx="6812280" cy="1193400"/>
        </a:xfrm>
        <a:prstGeom prst="roundRect">
          <a:avLst/>
        </a:prstGeom>
        <a:solidFill>
          <a:schemeClr val="accent5">
            <a:hueOff val="-1496768"/>
            <a:satOff val="674"/>
            <a:lumOff val="-70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3000" kern="1200" dirty="0"/>
        </a:p>
      </dsp:txBody>
      <dsp:txXfrm>
        <a:off x="58257" y="4151889"/>
        <a:ext cx="6695766" cy="1076886"/>
      </dsp:txXfrm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92A9EC-CC19-4271-AAAD-914127D13F55}">
      <dsp:nvSpPr>
        <dsp:cNvPr id="0" name=""/>
        <dsp:cNvSpPr/>
      </dsp:nvSpPr>
      <dsp:spPr>
        <a:xfrm>
          <a:off x="0" y="589751"/>
          <a:ext cx="6812280" cy="10342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600" b="1" kern="1200" dirty="0"/>
            <a:t>A</a:t>
          </a:r>
          <a:r>
            <a:rPr lang="en-IE" sz="2600" kern="1200" dirty="0"/>
            <a:t> -</a:t>
          </a:r>
          <a:r>
            <a:rPr lang="en-IE" sz="2600" kern="1200" dirty="0">
              <a:latin typeface="Avenir Next LT Pro"/>
            </a:rPr>
            <a:t> </a:t>
          </a:r>
          <a:r>
            <a:rPr lang="en-IE" sz="2600" kern="1200" dirty="0"/>
            <a:t>money that is given by shareholders or profits that is put back into the business </a:t>
          </a:r>
        </a:p>
      </dsp:txBody>
      <dsp:txXfrm>
        <a:off x="50489" y="640240"/>
        <a:ext cx="6711302" cy="933302"/>
      </dsp:txXfrm>
    </dsp:sp>
    <dsp:sp modelId="{F104FACB-3D05-4C83-AB45-88062E6F88DA}">
      <dsp:nvSpPr>
        <dsp:cNvPr id="0" name=""/>
        <dsp:cNvSpPr/>
      </dsp:nvSpPr>
      <dsp:spPr>
        <a:xfrm>
          <a:off x="0" y="1698912"/>
          <a:ext cx="6812280" cy="1034280"/>
        </a:xfrm>
        <a:prstGeom prst="roundRect">
          <a:avLst/>
        </a:prstGeom>
        <a:solidFill>
          <a:schemeClr val="accent5">
            <a:hueOff val="-498923"/>
            <a:satOff val="225"/>
            <a:lumOff val="-23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600" b="1" kern="1200" dirty="0">
              <a:latin typeface="Avenir Next LT Pro"/>
            </a:rPr>
            <a:t>B </a:t>
          </a:r>
          <a:r>
            <a:rPr lang="en-IE" sz="2600" kern="1200" dirty="0">
              <a:latin typeface="Avenir Next LT Pro"/>
            </a:rPr>
            <a:t>- money</a:t>
          </a:r>
          <a:r>
            <a:rPr lang="en-IE" sz="2600" kern="1200" dirty="0"/>
            <a:t> that the business raises from borrowing such as loans</a:t>
          </a:r>
          <a:endParaRPr lang="en-US" sz="2600" kern="1200" dirty="0"/>
        </a:p>
      </dsp:txBody>
      <dsp:txXfrm>
        <a:off x="50489" y="1749401"/>
        <a:ext cx="6711302" cy="933302"/>
      </dsp:txXfrm>
    </dsp:sp>
    <dsp:sp modelId="{FFF9C28F-3E49-4ED3-B70E-734256ED9F08}">
      <dsp:nvSpPr>
        <dsp:cNvPr id="0" name=""/>
        <dsp:cNvSpPr/>
      </dsp:nvSpPr>
      <dsp:spPr>
        <a:xfrm>
          <a:off x="0" y="2808072"/>
          <a:ext cx="6812280" cy="1034280"/>
        </a:xfrm>
        <a:prstGeom prst="roundRect">
          <a:avLst/>
        </a:prstGeom>
        <a:solidFill>
          <a:schemeClr val="accent5">
            <a:hueOff val="-997845"/>
            <a:satOff val="449"/>
            <a:lumOff val="-47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600" b="1" kern="1200" dirty="0">
              <a:latin typeface="Avenir Next LT Pro"/>
            </a:rPr>
            <a:t>C </a:t>
          </a:r>
          <a:r>
            <a:rPr lang="en-IE" sz="2600" kern="1200" dirty="0">
              <a:latin typeface="Avenir Next LT Pro"/>
            </a:rPr>
            <a:t>- the</a:t>
          </a:r>
          <a:r>
            <a:rPr lang="en-IE" sz="2600" kern="1200" dirty="0"/>
            <a:t> amount of finance a company can raise through the issue of shares</a:t>
          </a:r>
          <a:endParaRPr lang="en-US" sz="2600" kern="1200" dirty="0"/>
        </a:p>
      </dsp:txBody>
      <dsp:txXfrm>
        <a:off x="50489" y="2858561"/>
        <a:ext cx="6711302" cy="933302"/>
      </dsp:txXfrm>
    </dsp:sp>
    <dsp:sp modelId="{AEF7F8F6-4D66-4F1F-A692-D3AD649C4BBF}">
      <dsp:nvSpPr>
        <dsp:cNvPr id="0" name=""/>
        <dsp:cNvSpPr/>
      </dsp:nvSpPr>
      <dsp:spPr>
        <a:xfrm>
          <a:off x="0" y="3917232"/>
          <a:ext cx="6812280" cy="1034280"/>
        </a:xfrm>
        <a:prstGeom prst="roundRect">
          <a:avLst/>
        </a:prstGeom>
        <a:solidFill>
          <a:schemeClr val="accent5">
            <a:hueOff val="-1496768"/>
            <a:satOff val="674"/>
            <a:lumOff val="-70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600" b="1" kern="1200" dirty="0"/>
            <a:t>D </a:t>
          </a:r>
          <a:r>
            <a:rPr lang="en-IE" sz="2600" b="1" kern="1200" dirty="0">
              <a:latin typeface="Avenir Next LT Pro"/>
            </a:rPr>
            <a:t>– </a:t>
          </a:r>
          <a:r>
            <a:rPr lang="en-IE" sz="2600" kern="1200" dirty="0"/>
            <a:t> </a:t>
          </a:r>
          <a:r>
            <a:rPr lang="en-IE" sz="2600" kern="1200" dirty="0">
              <a:latin typeface="Avenir Next LT Pro"/>
            </a:rPr>
            <a:t>the</a:t>
          </a:r>
          <a:r>
            <a:rPr lang="en-IE" sz="2600" kern="1200" dirty="0"/>
            <a:t> amount of fiancé that the company has risen form issuing shares</a:t>
          </a:r>
          <a:endParaRPr lang="en-US" sz="2600" kern="1200" dirty="0"/>
        </a:p>
      </dsp:txBody>
      <dsp:txXfrm>
        <a:off x="50489" y="3967721"/>
        <a:ext cx="6711302" cy="9333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92A9EC-CC19-4271-AAAD-914127D13F55}">
      <dsp:nvSpPr>
        <dsp:cNvPr id="0" name=""/>
        <dsp:cNvSpPr/>
      </dsp:nvSpPr>
      <dsp:spPr>
        <a:xfrm>
          <a:off x="0" y="2591"/>
          <a:ext cx="6812280" cy="13127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3300" kern="1200" dirty="0"/>
        </a:p>
      </dsp:txBody>
      <dsp:txXfrm>
        <a:off x="64083" y="66674"/>
        <a:ext cx="6684114" cy="1184574"/>
      </dsp:txXfrm>
    </dsp:sp>
    <dsp:sp modelId="{F104FACB-3D05-4C83-AB45-88062E6F88DA}">
      <dsp:nvSpPr>
        <dsp:cNvPr id="0" name=""/>
        <dsp:cNvSpPr/>
      </dsp:nvSpPr>
      <dsp:spPr>
        <a:xfrm>
          <a:off x="0" y="1410371"/>
          <a:ext cx="6812280" cy="1312740"/>
        </a:xfrm>
        <a:prstGeom prst="roundRect">
          <a:avLst/>
        </a:prstGeom>
        <a:solidFill>
          <a:schemeClr val="accent5">
            <a:hueOff val="-498923"/>
            <a:satOff val="225"/>
            <a:lumOff val="-23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3300" b="1" kern="1200" dirty="0"/>
            <a:t>B</a:t>
          </a:r>
          <a:r>
            <a:rPr lang="en-IE" sz="3300" kern="1200" dirty="0"/>
            <a:t>- This section calculate the gross profit (or loss) of the company.</a:t>
          </a:r>
          <a:r>
            <a:rPr lang="en-IE" sz="3300" kern="1200" dirty="0">
              <a:latin typeface="Avenir Next LT Pro"/>
            </a:rPr>
            <a:t> </a:t>
          </a:r>
          <a:endParaRPr lang="en-US" sz="3300" kern="1200" dirty="0"/>
        </a:p>
      </dsp:txBody>
      <dsp:txXfrm>
        <a:off x="64083" y="1474454"/>
        <a:ext cx="6684114" cy="1184574"/>
      </dsp:txXfrm>
    </dsp:sp>
    <dsp:sp modelId="{CA6A632A-F09B-4746-B58D-66B64CACB14D}">
      <dsp:nvSpPr>
        <dsp:cNvPr id="0" name=""/>
        <dsp:cNvSpPr/>
      </dsp:nvSpPr>
      <dsp:spPr>
        <a:xfrm>
          <a:off x="0" y="2818152"/>
          <a:ext cx="6812280" cy="1312740"/>
        </a:xfrm>
        <a:prstGeom prst="roundRect">
          <a:avLst/>
        </a:prstGeom>
        <a:solidFill>
          <a:schemeClr val="accent5">
            <a:hueOff val="-997845"/>
            <a:satOff val="449"/>
            <a:lumOff val="-47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3300" kern="1200" dirty="0">
            <a:latin typeface="Avenir Next LT Pro"/>
          </a:endParaRPr>
        </a:p>
      </dsp:txBody>
      <dsp:txXfrm>
        <a:off x="64083" y="2882235"/>
        <a:ext cx="6684114" cy="1184574"/>
      </dsp:txXfrm>
    </dsp:sp>
    <dsp:sp modelId="{AE3E021D-2C2E-4ED3-8189-A113D90459BE}">
      <dsp:nvSpPr>
        <dsp:cNvPr id="0" name=""/>
        <dsp:cNvSpPr/>
      </dsp:nvSpPr>
      <dsp:spPr>
        <a:xfrm>
          <a:off x="0" y="4225932"/>
          <a:ext cx="6812280" cy="1312740"/>
        </a:xfrm>
        <a:prstGeom prst="roundRect">
          <a:avLst/>
        </a:prstGeom>
        <a:solidFill>
          <a:schemeClr val="accent5">
            <a:hueOff val="-1496768"/>
            <a:satOff val="674"/>
            <a:lumOff val="-70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3300" kern="1200" dirty="0">
            <a:latin typeface="Avenir Next LT Pro"/>
          </a:endParaRPr>
        </a:p>
      </dsp:txBody>
      <dsp:txXfrm>
        <a:off x="64083" y="4290015"/>
        <a:ext cx="6684114" cy="1184574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92A9EC-CC19-4271-AAAD-914127D13F55}">
      <dsp:nvSpPr>
        <dsp:cNvPr id="0" name=""/>
        <dsp:cNvSpPr/>
      </dsp:nvSpPr>
      <dsp:spPr>
        <a:xfrm>
          <a:off x="0" y="338112"/>
          <a:ext cx="6812280" cy="11536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2900" b="0" i="0" u="none" strike="noStrike" kern="1200" cap="none" baseline="0" noProof="0" dirty="0">
            <a:solidFill>
              <a:srgbClr val="010000"/>
            </a:solidFill>
            <a:latin typeface="Avenir Next LT Pro"/>
          </a:endParaRPr>
        </a:p>
      </dsp:txBody>
      <dsp:txXfrm>
        <a:off x="56315" y="394427"/>
        <a:ext cx="6699650" cy="1040990"/>
      </dsp:txXfrm>
    </dsp:sp>
    <dsp:sp modelId="{F104FACB-3D05-4C83-AB45-88062E6F88DA}">
      <dsp:nvSpPr>
        <dsp:cNvPr id="0" name=""/>
        <dsp:cNvSpPr/>
      </dsp:nvSpPr>
      <dsp:spPr>
        <a:xfrm>
          <a:off x="0" y="1575252"/>
          <a:ext cx="6812280" cy="1153620"/>
        </a:xfrm>
        <a:prstGeom prst="roundRect">
          <a:avLst/>
        </a:prstGeom>
        <a:solidFill>
          <a:schemeClr val="accent5">
            <a:hueOff val="-498923"/>
            <a:satOff val="225"/>
            <a:lumOff val="-23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2900" kern="1200" dirty="0"/>
        </a:p>
      </dsp:txBody>
      <dsp:txXfrm>
        <a:off x="56315" y="1631567"/>
        <a:ext cx="6699650" cy="1040990"/>
      </dsp:txXfrm>
    </dsp:sp>
    <dsp:sp modelId="{FFF9C28F-3E49-4ED3-B70E-734256ED9F08}">
      <dsp:nvSpPr>
        <dsp:cNvPr id="0" name=""/>
        <dsp:cNvSpPr/>
      </dsp:nvSpPr>
      <dsp:spPr>
        <a:xfrm>
          <a:off x="0" y="2812392"/>
          <a:ext cx="6812280" cy="1153620"/>
        </a:xfrm>
        <a:prstGeom prst="roundRect">
          <a:avLst/>
        </a:prstGeom>
        <a:solidFill>
          <a:schemeClr val="accent5">
            <a:hueOff val="-997845"/>
            <a:satOff val="449"/>
            <a:lumOff val="-47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2900" kern="1200" dirty="0"/>
        </a:p>
      </dsp:txBody>
      <dsp:txXfrm>
        <a:off x="56315" y="2868707"/>
        <a:ext cx="6699650" cy="1040990"/>
      </dsp:txXfrm>
    </dsp:sp>
    <dsp:sp modelId="{AEF7F8F6-4D66-4F1F-A692-D3AD649C4BBF}">
      <dsp:nvSpPr>
        <dsp:cNvPr id="0" name=""/>
        <dsp:cNvSpPr/>
      </dsp:nvSpPr>
      <dsp:spPr>
        <a:xfrm>
          <a:off x="0" y="4049532"/>
          <a:ext cx="6812280" cy="1153620"/>
        </a:xfrm>
        <a:prstGeom prst="roundRect">
          <a:avLst/>
        </a:prstGeom>
        <a:solidFill>
          <a:schemeClr val="accent5">
            <a:hueOff val="-1496768"/>
            <a:satOff val="674"/>
            <a:lumOff val="-70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900" b="1" kern="1200" dirty="0"/>
            <a:t>D </a:t>
          </a:r>
          <a:r>
            <a:rPr lang="en-IE" sz="2900" b="1" kern="1200" dirty="0">
              <a:latin typeface="Avenir Next LT Pro"/>
            </a:rPr>
            <a:t>– </a:t>
          </a:r>
          <a:r>
            <a:rPr lang="en-IE" sz="2900" kern="1200" dirty="0"/>
            <a:t> </a:t>
          </a:r>
          <a:r>
            <a:rPr lang="en-IE" sz="2900" kern="1200" dirty="0">
              <a:latin typeface="Avenir Next LT Pro"/>
            </a:rPr>
            <a:t>the</a:t>
          </a:r>
          <a:r>
            <a:rPr lang="en-IE" sz="2900" kern="1200" dirty="0"/>
            <a:t> amount of fiancé that the company has risen form issuing shares</a:t>
          </a:r>
          <a:endParaRPr lang="en-US" sz="2900" kern="1200" dirty="0"/>
        </a:p>
      </dsp:txBody>
      <dsp:txXfrm>
        <a:off x="56315" y="4105847"/>
        <a:ext cx="6699650" cy="104099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92A9EC-CC19-4271-AAAD-914127D13F55}">
      <dsp:nvSpPr>
        <dsp:cNvPr id="0" name=""/>
        <dsp:cNvSpPr/>
      </dsp:nvSpPr>
      <dsp:spPr>
        <a:xfrm>
          <a:off x="0" y="27432"/>
          <a:ext cx="6812280" cy="131975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b="1" kern="1200" dirty="0"/>
            <a:t>A</a:t>
          </a:r>
          <a:r>
            <a:rPr lang="en-IE" sz="2400" kern="1200" dirty="0"/>
            <a:t> -</a:t>
          </a:r>
          <a:r>
            <a:rPr lang="en-IE" sz="2400" kern="1200" dirty="0">
              <a:latin typeface="Avenir Next LT Pro"/>
            </a:rPr>
            <a:t> </a:t>
          </a:r>
          <a:r>
            <a:rPr lang="en-IE" sz="2400" kern="1200" dirty="0"/>
            <a:t>made up of 3 </a:t>
          </a:r>
          <a:r>
            <a:rPr lang="en-IE" sz="2400" kern="1200" dirty="0">
              <a:latin typeface="Avenir Next LT Pro"/>
            </a:rPr>
            <a:t>accounts</a:t>
          </a:r>
          <a:r>
            <a:rPr lang="en-IE" sz="2400" kern="1200" dirty="0"/>
            <a:t> – 1. Trading Account, 2. Profit and loss account and </a:t>
          </a:r>
          <a:r>
            <a:rPr lang="en-IE" sz="2400" kern="1200" dirty="0">
              <a:latin typeface="Avenir Next LT Pro"/>
            </a:rPr>
            <a:t>3. the</a:t>
          </a:r>
          <a:r>
            <a:rPr lang="en-IE" sz="2400" kern="1200" dirty="0"/>
            <a:t> Appropriation account.</a:t>
          </a:r>
          <a:endParaRPr lang="en-US" sz="2400" kern="1200" dirty="0"/>
        </a:p>
      </dsp:txBody>
      <dsp:txXfrm>
        <a:off x="64425" y="91857"/>
        <a:ext cx="6683430" cy="1190909"/>
      </dsp:txXfrm>
    </dsp:sp>
    <dsp:sp modelId="{F104FACB-3D05-4C83-AB45-88062E6F88DA}">
      <dsp:nvSpPr>
        <dsp:cNvPr id="0" name=""/>
        <dsp:cNvSpPr/>
      </dsp:nvSpPr>
      <dsp:spPr>
        <a:xfrm>
          <a:off x="0" y="1416312"/>
          <a:ext cx="6812280" cy="1319759"/>
        </a:xfrm>
        <a:prstGeom prst="roundRect">
          <a:avLst/>
        </a:prstGeom>
        <a:solidFill>
          <a:schemeClr val="accent5">
            <a:hueOff val="-498923"/>
            <a:satOff val="225"/>
            <a:lumOff val="-23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b="1" kern="1200" dirty="0"/>
            <a:t>B</a:t>
          </a:r>
          <a:r>
            <a:rPr lang="en-IE" sz="2400" kern="1200" dirty="0"/>
            <a:t>- </a:t>
          </a:r>
          <a:r>
            <a:rPr lang="en-IE" sz="2400" kern="1200" dirty="0">
              <a:latin typeface="Avenir Next LT Pro"/>
            </a:rPr>
            <a:t>a section</a:t>
          </a:r>
          <a:r>
            <a:rPr lang="en-IE" sz="2400" kern="1200" dirty="0"/>
            <a:t> </a:t>
          </a:r>
          <a:r>
            <a:rPr lang="en-IE" sz="2400" kern="1200" dirty="0">
              <a:latin typeface="Avenir Next LT Pro"/>
            </a:rPr>
            <a:t>to calculate</a:t>
          </a:r>
          <a:r>
            <a:rPr lang="en-IE" sz="2400" kern="1200" dirty="0"/>
            <a:t> the gross profit (or loss) of the company.</a:t>
          </a:r>
          <a:r>
            <a:rPr lang="en-IE" sz="2400" kern="1200" dirty="0">
              <a:latin typeface="Avenir Next LT Pro"/>
            </a:rPr>
            <a:t> </a:t>
          </a:r>
          <a:endParaRPr lang="en-US" sz="2400" kern="1200" dirty="0"/>
        </a:p>
      </dsp:txBody>
      <dsp:txXfrm>
        <a:off x="64425" y="1480737"/>
        <a:ext cx="6683430" cy="1190909"/>
      </dsp:txXfrm>
    </dsp:sp>
    <dsp:sp modelId="{FFF9C28F-3E49-4ED3-B70E-734256ED9F08}">
      <dsp:nvSpPr>
        <dsp:cNvPr id="0" name=""/>
        <dsp:cNvSpPr/>
      </dsp:nvSpPr>
      <dsp:spPr>
        <a:xfrm>
          <a:off x="0" y="2805192"/>
          <a:ext cx="6812280" cy="1319759"/>
        </a:xfrm>
        <a:prstGeom prst="roundRect">
          <a:avLst/>
        </a:prstGeom>
        <a:solidFill>
          <a:schemeClr val="accent5">
            <a:hueOff val="-997845"/>
            <a:satOff val="449"/>
            <a:lumOff val="-47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b="1" kern="1200" dirty="0"/>
            <a:t>C</a:t>
          </a:r>
          <a:r>
            <a:rPr lang="en-IE" sz="2400" kern="1200" dirty="0"/>
            <a:t>- </a:t>
          </a:r>
          <a:r>
            <a:rPr lang="en-IE" sz="2400" kern="1200" dirty="0">
              <a:latin typeface="Avenir Next LT Pro"/>
            </a:rPr>
            <a:t>also</a:t>
          </a:r>
          <a:r>
            <a:rPr lang="en-IE" sz="2400" kern="1200" dirty="0"/>
            <a:t> known as the expense section and is used to calculate the net profit.</a:t>
          </a:r>
          <a:r>
            <a:rPr lang="en-IE" sz="2400" kern="1200" dirty="0">
              <a:latin typeface="Avenir Next LT Pro"/>
            </a:rPr>
            <a:t> </a:t>
          </a:r>
          <a:endParaRPr lang="en-US" sz="2400" kern="1200" dirty="0"/>
        </a:p>
      </dsp:txBody>
      <dsp:txXfrm>
        <a:off x="64425" y="2869617"/>
        <a:ext cx="6683430" cy="1190909"/>
      </dsp:txXfrm>
    </dsp:sp>
    <dsp:sp modelId="{AEF7F8F6-4D66-4F1F-A692-D3AD649C4BBF}">
      <dsp:nvSpPr>
        <dsp:cNvPr id="0" name=""/>
        <dsp:cNvSpPr/>
      </dsp:nvSpPr>
      <dsp:spPr>
        <a:xfrm>
          <a:off x="0" y="4194072"/>
          <a:ext cx="6812280" cy="1319759"/>
        </a:xfrm>
        <a:prstGeom prst="roundRect">
          <a:avLst/>
        </a:prstGeom>
        <a:solidFill>
          <a:schemeClr val="accent5">
            <a:hueOff val="-1496768"/>
            <a:satOff val="674"/>
            <a:lumOff val="-70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b="1" kern="1200" dirty="0"/>
            <a:t>D </a:t>
          </a:r>
          <a:r>
            <a:rPr lang="en-IE" sz="2400" b="1" kern="1200" dirty="0">
              <a:latin typeface="Avenir Next LT Pro"/>
            </a:rPr>
            <a:t>– </a:t>
          </a:r>
          <a:r>
            <a:rPr lang="en-IE" sz="2400" kern="1200" dirty="0">
              <a:latin typeface="Avenir Next LT Pro"/>
            </a:rPr>
            <a:t>is a section</a:t>
          </a:r>
          <a:r>
            <a:rPr lang="en-IE" sz="2400" kern="1200" dirty="0"/>
            <a:t> </a:t>
          </a:r>
          <a:r>
            <a:rPr lang="en-IE" sz="2400" kern="1200" dirty="0">
              <a:latin typeface="Avenir Next LT Pro"/>
            </a:rPr>
            <a:t>that </a:t>
          </a:r>
          <a:r>
            <a:rPr lang="en-IE" sz="2400" kern="1200" dirty="0"/>
            <a:t>shows how much dividend were given to shareholders and how much reserves (money left over) the company has.</a:t>
          </a:r>
          <a:r>
            <a:rPr lang="en-IE" sz="2400" kern="1200" dirty="0">
              <a:latin typeface="Avenir Next LT Pro"/>
            </a:rPr>
            <a:t> </a:t>
          </a:r>
          <a:endParaRPr lang="en-US" sz="2400" kern="1200" dirty="0"/>
        </a:p>
      </dsp:txBody>
      <dsp:txXfrm>
        <a:off x="64425" y="4258497"/>
        <a:ext cx="6683430" cy="119090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92A9EC-CC19-4271-AAAD-914127D13F55}">
      <dsp:nvSpPr>
        <dsp:cNvPr id="0" name=""/>
        <dsp:cNvSpPr/>
      </dsp:nvSpPr>
      <dsp:spPr>
        <a:xfrm>
          <a:off x="0" y="338112"/>
          <a:ext cx="6812280" cy="11536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2900" b="1" kern="1200" dirty="0"/>
        </a:p>
      </dsp:txBody>
      <dsp:txXfrm>
        <a:off x="56315" y="394427"/>
        <a:ext cx="6699650" cy="1040990"/>
      </dsp:txXfrm>
    </dsp:sp>
    <dsp:sp modelId="{7F207E3A-1483-49B1-99B1-57AD05FEB298}">
      <dsp:nvSpPr>
        <dsp:cNvPr id="0" name=""/>
        <dsp:cNvSpPr/>
      </dsp:nvSpPr>
      <dsp:spPr>
        <a:xfrm>
          <a:off x="0" y="1575252"/>
          <a:ext cx="6812280" cy="1153620"/>
        </a:xfrm>
        <a:prstGeom prst="roundRect">
          <a:avLst/>
        </a:prstGeom>
        <a:solidFill>
          <a:schemeClr val="accent5">
            <a:hueOff val="-498923"/>
            <a:satOff val="225"/>
            <a:lumOff val="-23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2900" b="1" kern="1200" dirty="0">
            <a:latin typeface="Avenir Next LT Pro"/>
          </a:endParaRPr>
        </a:p>
      </dsp:txBody>
      <dsp:txXfrm>
        <a:off x="56315" y="1631567"/>
        <a:ext cx="6699650" cy="1040990"/>
      </dsp:txXfrm>
    </dsp:sp>
    <dsp:sp modelId="{FFF9C28F-3E49-4ED3-B70E-734256ED9F08}">
      <dsp:nvSpPr>
        <dsp:cNvPr id="0" name=""/>
        <dsp:cNvSpPr/>
      </dsp:nvSpPr>
      <dsp:spPr>
        <a:xfrm>
          <a:off x="0" y="2812392"/>
          <a:ext cx="6812280" cy="1153620"/>
        </a:xfrm>
        <a:prstGeom prst="roundRect">
          <a:avLst/>
        </a:prstGeom>
        <a:solidFill>
          <a:schemeClr val="accent5">
            <a:hueOff val="-997845"/>
            <a:satOff val="449"/>
            <a:lumOff val="-47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900" b="1" kern="1200" dirty="0"/>
            <a:t>C</a:t>
          </a:r>
          <a:r>
            <a:rPr lang="en-IE" sz="2900" kern="1200" dirty="0"/>
            <a:t>- </a:t>
          </a:r>
          <a:r>
            <a:rPr lang="en-IE" sz="2900" kern="1200" dirty="0">
              <a:latin typeface="Avenir Next LT Pro"/>
            </a:rPr>
            <a:t>also</a:t>
          </a:r>
          <a:r>
            <a:rPr lang="en-IE" sz="2900" kern="1200" dirty="0"/>
            <a:t> known as the expense section and is used to calculate the net </a:t>
          </a:r>
          <a:r>
            <a:rPr lang="en-IE" sz="2900" kern="1200" dirty="0">
              <a:latin typeface="Avenir Next LT Pro"/>
            </a:rPr>
            <a:t>profit</a:t>
          </a:r>
          <a:endParaRPr lang="en-US" sz="2900" kern="1200" dirty="0"/>
        </a:p>
      </dsp:txBody>
      <dsp:txXfrm>
        <a:off x="56315" y="2868707"/>
        <a:ext cx="6699650" cy="1040990"/>
      </dsp:txXfrm>
    </dsp:sp>
    <dsp:sp modelId="{2F427963-DFAA-48A9-90F7-26612F938AA8}">
      <dsp:nvSpPr>
        <dsp:cNvPr id="0" name=""/>
        <dsp:cNvSpPr/>
      </dsp:nvSpPr>
      <dsp:spPr>
        <a:xfrm>
          <a:off x="0" y="4049532"/>
          <a:ext cx="6812280" cy="1153620"/>
        </a:xfrm>
        <a:prstGeom prst="roundRect">
          <a:avLst/>
        </a:prstGeom>
        <a:solidFill>
          <a:schemeClr val="accent5">
            <a:hueOff val="-1496768"/>
            <a:satOff val="674"/>
            <a:lumOff val="-70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2900" kern="1200" dirty="0">
            <a:latin typeface="Avenir Next LT Pro"/>
          </a:endParaRPr>
        </a:p>
      </dsp:txBody>
      <dsp:txXfrm>
        <a:off x="56315" y="4105847"/>
        <a:ext cx="6699650" cy="104099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92A9EC-CC19-4271-AAAD-914127D13F55}">
      <dsp:nvSpPr>
        <dsp:cNvPr id="0" name=""/>
        <dsp:cNvSpPr/>
      </dsp:nvSpPr>
      <dsp:spPr>
        <a:xfrm>
          <a:off x="0" y="27432"/>
          <a:ext cx="6812280" cy="131975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b="1" kern="1200" dirty="0"/>
            <a:t>A</a:t>
          </a:r>
          <a:r>
            <a:rPr lang="en-IE" sz="2400" kern="1200" dirty="0"/>
            <a:t> -</a:t>
          </a:r>
          <a:r>
            <a:rPr lang="en-IE" sz="2400" kern="1200" dirty="0">
              <a:latin typeface="Avenir Next LT Pro"/>
            </a:rPr>
            <a:t> </a:t>
          </a:r>
          <a:r>
            <a:rPr lang="en-IE" sz="2400" kern="1200" dirty="0"/>
            <a:t>made up of 3 </a:t>
          </a:r>
          <a:r>
            <a:rPr lang="en-IE" sz="2400" kern="1200" dirty="0">
              <a:latin typeface="Avenir Next LT Pro"/>
            </a:rPr>
            <a:t>accounts</a:t>
          </a:r>
          <a:r>
            <a:rPr lang="en-IE" sz="2400" kern="1200" dirty="0"/>
            <a:t> – 1. Trading Account, 2. Profit and loss account and </a:t>
          </a:r>
          <a:r>
            <a:rPr lang="en-IE" sz="2400" kern="1200" dirty="0">
              <a:latin typeface="Avenir Next LT Pro"/>
            </a:rPr>
            <a:t>3. the</a:t>
          </a:r>
          <a:r>
            <a:rPr lang="en-IE" sz="2400" kern="1200" dirty="0"/>
            <a:t> Appropriation account.</a:t>
          </a:r>
          <a:endParaRPr lang="en-US" sz="2400" kern="1200" dirty="0"/>
        </a:p>
      </dsp:txBody>
      <dsp:txXfrm>
        <a:off x="64425" y="91857"/>
        <a:ext cx="6683430" cy="1190909"/>
      </dsp:txXfrm>
    </dsp:sp>
    <dsp:sp modelId="{F104FACB-3D05-4C83-AB45-88062E6F88DA}">
      <dsp:nvSpPr>
        <dsp:cNvPr id="0" name=""/>
        <dsp:cNvSpPr/>
      </dsp:nvSpPr>
      <dsp:spPr>
        <a:xfrm>
          <a:off x="0" y="1416312"/>
          <a:ext cx="6812280" cy="1319759"/>
        </a:xfrm>
        <a:prstGeom prst="roundRect">
          <a:avLst/>
        </a:prstGeom>
        <a:solidFill>
          <a:schemeClr val="accent5">
            <a:hueOff val="-498923"/>
            <a:satOff val="225"/>
            <a:lumOff val="-23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b="1" kern="1200" dirty="0"/>
            <a:t>B</a:t>
          </a:r>
          <a:r>
            <a:rPr lang="en-IE" sz="2400" kern="1200" dirty="0"/>
            <a:t>- </a:t>
          </a:r>
          <a:r>
            <a:rPr lang="en-IE" sz="2400" kern="1200" dirty="0">
              <a:latin typeface="Avenir Next LT Pro"/>
            </a:rPr>
            <a:t>a section</a:t>
          </a:r>
          <a:r>
            <a:rPr lang="en-IE" sz="2400" kern="1200" dirty="0"/>
            <a:t> </a:t>
          </a:r>
          <a:r>
            <a:rPr lang="en-IE" sz="2400" kern="1200" dirty="0">
              <a:latin typeface="Avenir Next LT Pro"/>
            </a:rPr>
            <a:t>to calculate</a:t>
          </a:r>
          <a:r>
            <a:rPr lang="en-IE" sz="2400" kern="1200" dirty="0"/>
            <a:t> the gross profit (or loss) of the company.</a:t>
          </a:r>
          <a:r>
            <a:rPr lang="en-IE" sz="2400" kern="1200" dirty="0">
              <a:latin typeface="Avenir Next LT Pro"/>
            </a:rPr>
            <a:t> </a:t>
          </a:r>
          <a:endParaRPr lang="en-US" sz="2400" kern="1200" dirty="0"/>
        </a:p>
      </dsp:txBody>
      <dsp:txXfrm>
        <a:off x="64425" y="1480737"/>
        <a:ext cx="6683430" cy="1190909"/>
      </dsp:txXfrm>
    </dsp:sp>
    <dsp:sp modelId="{FFF9C28F-3E49-4ED3-B70E-734256ED9F08}">
      <dsp:nvSpPr>
        <dsp:cNvPr id="0" name=""/>
        <dsp:cNvSpPr/>
      </dsp:nvSpPr>
      <dsp:spPr>
        <a:xfrm>
          <a:off x="0" y="2805192"/>
          <a:ext cx="6812280" cy="1319759"/>
        </a:xfrm>
        <a:prstGeom prst="roundRect">
          <a:avLst/>
        </a:prstGeom>
        <a:solidFill>
          <a:schemeClr val="accent5">
            <a:hueOff val="-997845"/>
            <a:satOff val="449"/>
            <a:lumOff val="-47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b="1" kern="1200" dirty="0"/>
            <a:t>C</a:t>
          </a:r>
          <a:r>
            <a:rPr lang="en-IE" sz="2400" kern="1200" dirty="0"/>
            <a:t>- </a:t>
          </a:r>
          <a:r>
            <a:rPr lang="en-IE" sz="2400" kern="1200" dirty="0">
              <a:latin typeface="Avenir Next LT Pro"/>
            </a:rPr>
            <a:t>also</a:t>
          </a:r>
          <a:r>
            <a:rPr lang="en-IE" sz="2400" kern="1200" dirty="0"/>
            <a:t> known as the expense section and is used to calculate the net profit.</a:t>
          </a:r>
          <a:r>
            <a:rPr lang="en-IE" sz="2400" kern="1200" dirty="0">
              <a:latin typeface="Avenir Next LT Pro"/>
            </a:rPr>
            <a:t> </a:t>
          </a:r>
          <a:endParaRPr lang="en-US" sz="2400" kern="1200" dirty="0"/>
        </a:p>
      </dsp:txBody>
      <dsp:txXfrm>
        <a:off x="64425" y="2869617"/>
        <a:ext cx="6683430" cy="1190909"/>
      </dsp:txXfrm>
    </dsp:sp>
    <dsp:sp modelId="{AEF7F8F6-4D66-4F1F-A692-D3AD649C4BBF}">
      <dsp:nvSpPr>
        <dsp:cNvPr id="0" name=""/>
        <dsp:cNvSpPr/>
      </dsp:nvSpPr>
      <dsp:spPr>
        <a:xfrm>
          <a:off x="0" y="4194072"/>
          <a:ext cx="6812280" cy="1319759"/>
        </a:xfrm>
        <a:prstGeom prst="roundRect">
          <a:avLst/>
        </a:prstGeom>
        <a:solidFill>
          <a:schemeClr val="accent5">
            <a:hueOff val="-1496768"/>
            <a:satOff val="674"/>
            <a:lumOff val="-70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b="1" kern="1200" dirty="0"/>
            <a:t>D </a:t>
          </a:r>
          <a:r>
            <a:rPr lang="en-IE" sz="2400" b="1" kern="1200" dirty="0">
              <a:latin typeface="Avenir Next LT Pro"/>
            </a:rPr>
            <a:t>– </a:t>
          </a:r>
          <a:r>
            <a:rPr lang="en-IE" sz="2400" kern="1200" dirty="0">
              <a:latin typeface="Avenir Next LT Pro"/>
            </a:rPr>
            <a:t>is a section</a:t>
          </a:r>
          <a:r>
            <a:rPr lang="en-IE" sz="2400" kern="1200" dirty="0"/>
            <a:t> </a:t>
          </a:r>
          <a:r>
            <a:rPr lang="en-IE" sz="2400" kern="1200" dirty="0">
              <a:latin typeface="Avenir Next LT Pro"/>
            </a:rPr>
            <a:t>that </a:t>
          </a:r>
          <a:r>
            <a:rPr lang="en-IE" sz="2400" kern="1200" dirty="0"/>
            <a:t>shows how much dividend were given to shareholders and how much reserves (money left over) the company has.</a:t>
          </a:r>
          <a:r>
            <a:rPr lang="en-IE" sz="2400" kern="1200" dirty="0">
              <a:latin typeface="Avenir Next LT Pro"/>
            </a:rPr>
            <a:t> </a:t>
          </a:r>
          <a:endParaRPr lang="en-US" sz="2400" kern="1200" dirty="0"/>
        </a:p>
      </dsp:txBody>
      <dsp:txXfrm>
        <a:off x="64425" y="4258497"/>
        <a:ext cx="6683430" cy="119090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92A9EC-CC19-4271-AAAD-914127D13F55}">
      <dsp:nvSpPr>
        <dsp:cNvPr id="0" name=""/>
        <dsp:cNvSpPr/>
      </dsp:nvSpPr>
      <dsp:spPr>
        <a:xfrm>
          <a:off x="0" y="27432"/>
          <a:ext cx="6812280" cy="131975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2400" kern="1200" dirty="0"/>
        </a:p>
      </dsp:txBody>
      <dsp:txXfrm>
        <a:off x="64425" y="91857"/>
        <a:ext cx="6683430" cy="1190909"/>
      </dsp:txXfrm>
    </dsp:sp>
    <dsp:sp modelId="{F104FACB-3D05-4C83-AB45-88062E6F88DA}">
      <dsp:nvSpPr>
        <dsp:cNvPr id="0" name=""/>
        <dsp:cNvSpPr/>
      </dsp:nvSpPr>
      <dsp:spPr>
        <a:xfrm>
          <a:off x="0" y="1416312"/>
          <a:ext cx="6812280" cy="1319759"/>
        </a:xfrm>
        <a:prstGeom prst="roundRect">
          <a:avLst/>
        </a:prstGeom>
        <a:solidFill>
          <a:schemeClr val="accent5">
            <a:hueOff val="-498923"/>
            <a:satOff val="225"/>
            <a:lumOff val="-23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2400" kern="1200" dirty="0"/>
        </a:p>
      </dsp:txBody>
      <dsp:txXfrm>
        <a:off x="64425" y="1480737"/>
        <a:ext cx="6683430" cy="1190909"/>
      </dsp:txXfrm>
    </dsp:sp>
    <dsp:sp modelId="{FFF9C28F-3E49-4ED3-B70E-734256ED9F08}">
      <dsp:nvSpPr>
        <dsp:cNvPr id="0" name=""/>
        <dsp:cNvSpPr/>
      </dsp:nvSpPr>
      <dsp:spPr>
        <a:xfrm>
          <a:off x="0" y="2805192"/>
          <a:ext cx="6812280" cy="1319759"/>
        </a:xfrm>
        <a:prstGeom prst="roundRect">
          <a:avLst/>
        </a:prstGeom>
        <a:solidFill>
          <a:schemeClr val="accent5">
            <a:hueOff val="-997845"/>
            <a:satOff val="449"/>
            <a:lumOff val="-47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2400" kern="1200" dirty="0"/>
        </a:p>
      </dsp:txBody>
      <dsp:txXfrm>
        <a:off x="64425" y="2869617"/>
        <a:ext cx="6683430" cy="1190909"/>
      </dsp:txXfrm>
    </dsp:sp>
    <dsp:sp modelId="{AEF7F8F6-4D66-4F1F-A692-D3AD649C4BBF}">
      <dsp:nvSpPr>
        <dsp:cNvPr id="0" name=""/>
        <dsp:cNvSpPr/>
      </dsp:nvSpPr>
      <dsp:spPr>
        <a:xfrm>
          <a:off x="0" y="4194072"/>
          <a:ext cx="6812280" cy="1319759"/>
        </a:xfrm>
        <a:prstGeom prst="roundRect">
          <a:avLst/>
        </a:prstGeom>
        <a:solidFill>
          <a:schemeClr val="accent5">
            <a:hueOff val="-1496768"/>
            <a:satOff val="674"/>
            <a:lumOff val="-70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b="1" kern="1200" dirty="0"/>
            <a:t>D </a:t>
          </a:r>
          <a:r>
            <a:rPr lang="en-IE" sz="2400" b="1" kern="1200" dirty="0">
              <a:latin typeface="Avenir Next LT Pro"/>
            </a:rPr>
            <a:t>– </a:t>
          </a:r>
          <a:r>
            <a:rPr lang="en-IE" sz="2400" kern="1200" dirty="0">
              <a:latin typeface="Avenir Next LT Pro"/>
            </a:rPr>
            <a:t>is a section</a:t>
          </a:r>
          <a:r>
            <a:rPr lang="en-IE" sz="2400" kern="1200" dirty="0"/>
            <a:t> </a:t>
          </a:r>
          <a:r>
            <a:rPr lang="en-IE" sz="2400" kern="1200" dirty="0">
              <a:latin typeface="Avenir Next LT Pro"/>
            </a:rPr>
            <a:t>that </a:t>
          </a:r>
          <a:r>
            <a:rPr lang="en-IE" sz="2400" kern="1200" dirty="0"/>
            <a:t>shows how much dividend were given to shareholders and how much reserves (money left over) the company has.</a:t>
          </a:r>
          <a:r>
            <a:rPr lang="en-IE" sz="2400" kern="1200" dirty="0">
              <a:latin typeface="Avenir Next LT Pro"/>
            </a:rPr>
            <a:t> </a:t>
          </a:r>
          <a:endParaRPr lang="en-US" sz="2400" kern="1200" dirty="0"/>
        </a:p>
      </dsp:txBody>
      <dsp:txXfrm>
        <a:off x="64425" y="4258497"/>
        <a:ext cx="6683430" cy="119090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92A9EC-CC19-4271-AAAD-914127D13F55}">
      <dsp:nvSpPr>
        <dsp:cNvPr id="0" name=""/>
        <dsp:cNvSpPr/>
      </dsp:nvSpPr>
      <dsp:spPr>
        <a:xfrm>
          <a:off x="0" y="235118"/>
          <a:ext cx="6812280" cy="122023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200" b="1" kern="1200" dirty="0"/>
            <a:t>A</a:t>
          </a:r>
          <a:r>
            <a:rPr lang="en-IE" sz="2200" kern="1200" dirty="0"/>
            <a:t> -</a:t>
          </a:r>
          <a:r>
            <a:rPr lang="en-IE" sz="2200" kern="1200" dirty="0">
              <a:latin typeface="Avenir Next LT Pro"/>
            </a:rPr>
            <a:t> </a:t>
          </a:r>
          <a:r>
            <a:rPr lang="en-IE" sz="2200" kern="1200" dirty="0"/>
            <a:t>when the expenses are less than the Gross Profit</a:t>
          </a:r>
          <a:endParaRPr lang="en-US" sz="2200" kern="1200" dirty="0"/>
        </a:p>
      </dsp:txBody>
      <dsp:txXfrm>
        <a:off x="59567" y="294685"/>
        <a:ext cx="6693146" cy="1101102"/>
      </dsp:txXfrm>
    </dsp:sp>
    <dsp:sp modelId="{F104FACB-3D05-4C83-AB45-88062E6F88DA}">
      <dsp:nvSpPr>
        <dsp:cNvPr id="0" name=""/>
        <dsp:cNvSpPr/>
      </dsp:nvSpPr>
      <dsp:spPr>
        <a:xfrm>
          <a:off x="0" y="1518715"/>
          <a:ext cx="6812280" cy="1220236"/>
        </a:xfrm>
        <a:prstGeom prst="roundRect">
          <a:avLst/>
        </a:prstGeom>
        <a:solidFill>
          <a:schemeClr val="accent5">
            <a:hueOff val="-498923"/>
            <a:satOff val="225"/>
            <a:lumOff val="-23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200" b="1" kern="1200" dirty="0"/>
            <a:t>B</a:t>
          </a:r>
          <a:r>
            <a:rPr lang="en-IE" sz="2200" kern="1200" dirty="0"/>
            <a:t>- when the expenses are greater than Gross Profit</a:t>
          </a:r>
          <a:endParaRPr lang="en-US" sz="2200" kern="1200" dirty="0"/>
        </a:p>
      </dsp:txBody>
      <dsp:txXfrm>
        <a:off x="59567" y="1578282"/>
        <a:ext cx="6693146" cy="1101102"/>
      </dsp:txXfrm>
    </dsp:sp>
    <dsp:sp modelId="{FFF9C28F-3E49-4ED3-B70E-734256ED9F08}">
      <dsp:nvSpPr>
        <dsp:cNvPr id="0" name=""/>
        <dsp:cNvSpPr/>
      </dsp:nvSpPr>
      <dsp:spPr>
        <a:xfrm>
          <a:off x="0" y="2802312"/>
          <a:ext cx="6812280" cy="1220236"/>
        </a:xfrm>
        <a:prstGeom prst="roundRect">
          <a:avLst/>
        </a:prstGeom>
        <a:solidFill>
          <a:schemeClr val="accent5">
            <a:hueOff val="-997845"/>
            <a:satOff val="449"/>
            <a:lumOff val="-47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200" b="1" kern="1200" dirty="0"/>
            <a:t>C</a:t>
          </a:r>
          <a:r>
            <a:rPr lang="en-IE" sz="2200" kern="1200" dirty="0"/>
            <a:t>- </a:t>
          </a:r>
          <a:r>
            <a:rPr lang="en-IE" sz="2200" kern="1200" dirty="0">
              <a:latin typeface="Avenir Next LT Pro"/>
            </a:rPr>
            <a:t>the</a:t>
          </a:r>
          <a:r>
            <a:rPr lang="en-IE" sz="2200" kern="1200" dirty="0"/>
            <a:t> money that is spent on items that will last for  a long time in the business. These items are also known as fixed assets and </a:t>
          </a:r>
          <a:r>
            <a:rPr lang="en-IE" sz="2200" kern="1200" dirty="0">
              <a:latin typeface="Avenir Next LT Pro"/>
            </a:rPr>
            <a:t>include </a:t>
          </a:r>
          <a:r>
            <a:rPr lang="en-IE" sz="2200" kern="1200" dirty="0"/>
            <a:t>– Premises</a:t>
          </a:r>
          <a:r>
            <a:rPr lang="en-IE" sz="2200" kern="1200" dirty="0">
              <a:latin typeface="Avenir Next LT Pro"/>
            </a:rPr>
            <a:t> </a:t>
          </a:r>
          <a:endParaRPr lang="en-US" sz="2200" kern="1200" dirty="0"/>
        </a:p>
      </dsp:txBody>
      <dsp:txXfrm>
        <a:off x="59567" y="2861879"/>
        <a:ext cx="6693146" cy="1101102"/>
      </dsp:txXfrm>
    </dsp:sp>
    <dsp:sp modelId="{AEF7F8F6-4D66-4F1F-A692-D3AD649C4BBF}">
      <dsp:nvSpPr>
        <dsp:cNvPr id="0" name=""/>
        <dsp:cNvSpPr/>
      </dsp:nvSpPr>
      <dsp:spPr>
        <a:xfrm>
          <a:off x="0" y="4085908"/>
          <a:ext cx="6812280" cy="1220236"/>
        </a:xfrm>
        <a:prstGeom prst="roundRect">
          <a:avLst/>
        </a:prstGeom>
        <a:solidFill>
          <a:schemeClr val="accent5">
            <a:hueOff val="-1496768"/>
            <a:satOff val="674"/>
            <a:lumOff val="-70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200" b="1" kern="1200" dirty="0"/>
            <a:t>D </a:t>
          </a:r>
          <a:r>
            <a:rPr lang="en-IE" sz="2200" b="1" kern="1200" dirty="0">
              <a:latin typeface="Avenir Next LT Pro"/>
            </a:rPr>
            <a:t>– </a:t>
          </a:r>
          <a:r>
            <a:rPr lang="en-IE" sz="2200" kern="1200" dirty="0"/>
            <a:t> day to day expenses and are used to run the company. They are also known as revenue expenditure and examples include Wages</a:t>
          </a:r>
          <a:r>
            <a:rPr lang="en-IE" sz="2200" kern="1200" dirty="0">
              <a:latin typeface="Avenir Next LT Pro"/>
            </a:rPr>
            <a:t>.</a:t>
          </a:r>
          <a:endParaRPr lang="en-US" sz="2200" kern="1200" dirty="0"/>
        </a:p>
      </dsp:txBody>
      <dsp:txXfrm>
        <a:off x="59567" y="4145475"/>
        <a:ext cx="6693146" cy="11011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2224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92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178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732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343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462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309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554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36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2/8/2020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281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236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147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0.xml"/><Relationship Id="rId2" Type="http://schemas.openxmlformats.org/officeDocument/2006/relationships/diagramData" Target="../diagrams/data3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0.xml"/><Relationship Id="rId5" Type="http://schemas.openxmlformats.org/officeDocument/2006/relationships/diagramColors" Target="../diagrams/colors30.xml"/><Relationship Id="rId4" Type="http://schemas.openxmlformats.org/officeDocument/2006/relationships/diagramQuickStyle" Target="../diagrams/quickStyle30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1.xml"/><Relationship Id="rId2" Type="http://schemas.openxmlformats.org/officeDocument/2006/relationships/diagramData" Target="../diagrams/data3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1.xml"/><Relationship Id="rId5" Type="http://schemas.openxmlformats.org/officeDocument/2006/relationships/diagramColors" Target="../diagrams/colors31.xml"/><Relationship Id="rId4" Type="http://schemas.openxmlformats.org/officeDocument/2006/relationships/diagramQuickStyle" Target="../diagrams/quickStyle3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2.xml"/><Relationship Id="rId2" Type="http://schemas.openxmlformats.org/officeDocument/2006/relationships/diagramData" Target="../diagrams/data3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2.xml"/><Relationship Id="rId5" Type="http://schemas.openxmlformats.org/officeDocument/2006/relationships/diagramColors" Target="../diagrams/colors32.xml"/><Relationship Id="rId4" Type="http://schemas.openxmlformats.org/officeDocument/2006/relationships/diagramQuickStyle" Target="../diagrams/quickStyle3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3.xml"/><Relationship Id="rId2" Type="http://schemas.openxmlformats.org/officeDocument/2006/relationships/diagramData" Target="../diagrams/data3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3.xml"/><Relationship Id="rId5" Type="http://schemas.openxmlformats.org/officeDocument/2006/relationships/diagramColors" Target="../diagrams/colors33.xml"/><Relationship Id="rId4" Type="http://schemas.openxmlformats.org/officeDocument/2006/relationships/diagramQuickStyle" Target="../diagrams/quickStyle3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4.xml"/><Relationship Id="rId2" Type="http://schemas.openxmlformats.org/officeDocument/2006/relationships/diagramData" Target="../diagrams/data3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4.xml"/><Relationship Id="rId5" Type="http://schemas.openxmlformats.org/officeDocument/2006/relationships/diagramColors" Target="../diagrams/colors34.xml"/><Relationship Id="rId4" Type="http://schemas.openxmlformats.org/officeDocument/2006/relationships/diagramQuickStyle" Target="../diagrams/quickStyle3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5.xml"/><Relationship Id="rId2" Type="http://schemas.openxmlformats.org/officeDocument/2006/relationships/diagramData" Target="../diagrams/data3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5.xml"/><Relationship Id="rId5" Type="http://schemas.openxmlformats.org/officeDocument/2006/relationships/diagramColors" Target="../diagrams/colors35.xml"/><Relationship Id="rId4" Type="http://schemas.openxmlformats.org/officeDocument/2006/relationships/diagramQuickStyle" Target="../diagrams/quickStyle3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6.xml"/><Relationship Id="rId2" Type="http://schemas.openxmlformats.org/officeDocument/2006/relationships/diagramData" Target="../diagrams/data3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6.xml"/><Relationship Id="rId5" Type="http://schemas.openxmlformats.org/officeDocument/2006/relationships/diagramColors" Target="../diagrams/colors36.xml"/><Relationship Id="rId4" Type="http://schemas.openxmlformats.org/officeDocument/2006/relationships/diagramQuickStyle" Target="../diagrams/quickStyle3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7.xml"/><Relationship Id="rId2" Type="http://schemas.openxmlformats.org/officeDocument/2006/relationships/diagramData" Target="../diagrams/data3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7.xml"/><Relationship Id="rId5" Type="http://schemas.openxmlformats.org/officeDocument/2006/relationships/diagramColors" Target="../diagrams/colors37.xml"/><Relationship Id="rId4" Type="http://schemas.openxmlformats.org/officeDocument/2006/relationships/diagramQuickStyle" Target="../diagrams/quickStyle3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8.xml"/><Relationship Id="rId2" Type="http://schemas.openxmlformats.org/officeDocument/2006/relationships/diagramData" Target="../diagrams/data3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8.xml"/><Relationship Id="rId5" Type="http://schemas.openxmlformats.org/officeDocument/2006/relationships/diagramColors" Target="../diagrams/colors38.xml"/><Relationship Id="rId4" Type="http://schemas.openxmlformats.org/officeDocument/2006/relationships/diagramQuickStyle" Target="../diagrams/quickStyle3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9.xml"/><Relationship Id="rId2" Type="http://schemas.openxmlformats.org/officeDocument/2006/relationships/diagramData" Target="../diagrams/data3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9.xml"/><Relationship Id="rId5" Type="http://schemas.openxmlformats.org/officeDocument/2006/relationships/diagramColors" Target="../diagrams/colors39.xml"/><Relationship Id="rId4" Type="http://schemas.openxmlformats.org/officeDocument/2006/relationships/diagramQuickStyle" Target="../diagrams/quickStyle39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0.xml"/><Relationship Id="rId2" Type="http://schemas.openxmlformats.org/officeDocument/2006/relationships/diagramData" Target="../diagrams/data4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0.xml"/><Relationship Id="rId5" Type="http://schemas.openxmlformats.org/officeDocument/2006/relationships/diagramColors" Target="../diagrams/colors40.xml"/><Relationship Id="rId4" Type="http://schemas.openxmlformats.org/officeDocument/2006/relationships/diagramQuickStyle" Target="../diagrams/quickStyle4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E9D99BE-9E29-4F2E-B228-97AE64CE302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033" t="6477" r="24905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r>
              <a:rPr lang="en-US" sz="4800">
                <a:cs typeface="Calibri Light"/>
              </a:rPr>
              <a:t>Million Euro Drop</a:t>
            </a:r>
            <a:endParaRPr lang="en-US" sz="4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>
                <a:cs typeface="Calibri"/>
              </a:rPr>
              <a:t>2.13 Financial Statements</a:t>
            </a:r>
            <a:endParaRPr lang="en-US" sz="20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81E1224E-6618-482E-BE87-321A7FC1CD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DE966A-767C-4E3F-97C7-C09A7F25C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234" y="957447"/>
            <a:ext cx="3383280" cy="4943105"/>
          </a:xfrm>
        </p:spPr>
        <p:txBody>
          <a:bodyPr anchor="ctr">
            <a:normAutofit/>
          </a:bodyPr>
          <a:lstStyle/>
          <a:p>
            <a:pPr algn="ctr"/>
            <a:r>
              <a:rPr lang="en-US" b="1" i="1" u="sng" dirty="0">
                <a:ea typeface="+mj-lt"/>
                <a:cs typeface="+mj-lt"/>
              </a:rPr>
              <a:t>Question 5</a:t>
            </a:r>
            <a:br>
              <a:rPr lang="en-US" b="1" i="1" u="sng" dirty="0">
                <a:ea typeface="+mj-lt"/>
                <a:cs typeface="+mj-lt"/>
              </a:rPr>
            </a:br>
            <a:br>
              <a:rPr lang="en-US" b="1" i="1" u="sng" dirty="0">
                <a:ea typeface="+mj-lt"/>
                <a:cs typeface="+mj-lt"/>
              </a:rPr>
            </a:br>
            <a:r>
              <a:rPr lang="en-IE" b="1" dirty="0">
                <a:ea typeface="+mj-lt"/>
                <a:cs typeface="+mj-lt"/>
              </a:rPr>
              <a:t>Net Profit is...</a:t>
            </a:r>
            <a:endParaRPr lang="en-US" b="1" dirty="0">
              <a:ea typeface="+mj-lt"/>
              <a:cs typeface="+mj-l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8126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9234" y="6163056"/>
            <a:ext cx="338328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Diagram 5">
            <a:extLst>
              <a:ext uri="{FF2B5EF4-FFF2-40B4-BE49-F238E27FC236}">
                <a16:creationId xmlns:a16="http://schemas.microsoft.com/office/drawing/2014/main" id="{BCB7FD4E-715B-4E4C-8E0C-FAB54E43D2FD}"/>
              </a:ext>
            </a:extLst>
          </p:cNvPr>
          <p:cNvGraphicFramePr/>
          <p:nvPr/>
        </p:nvGraphicFramePr>
        <p:xfrm>
          <a:off x="4553712" y="621792"/>
          <a:ext cx="6812280" cy="5541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1567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81E1224E-6618-482E-BE87-321A7FC1CD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DE966A-767C-4E3F-97C7-C09A7F25C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234" y="957447"/>
            <a:ext cx="3383280" cy="4943105"/>
          </a:xfrm>
        </p:spPr>
        <p:txBody>
          <a:bodyPr anchor="ctr">
            <a:normAutofit/>
          </a:bodyPr>
          <a:lstStyle/>
          <a:p>
            <a:pPr algn="ctr"/>
            <a:r>
              <a:rPr lang="en-US" b="1" i="1" u="sng" dirty="0">
                <a:ea typeface="+mj-lt"/>
                <a:cs typeface="+mj-lt"/>
              </a:rPr>
              <a:t>Answer</a:t>
            </a:r>
            <a:br>
              <a:rPr lang="en-US" b="1" i="1" u="sng" dirty="0">
                <a:ea typeface="+mj-lt"/>
                <a:cs typeface="+mj-lt"/>
              </a:rPr>
            </a:br>
            <a:br>
              <a:rPr lang="en-US" b="1" i="1" u="sng" dirty="0">
                <a:ea typeface="+mj-lt"/>
                <a:cs typeface="+mj-lt"/>
              </a:rPr>
            </a:br>
            <a:r>
              <a:rPr lang="en-IE" b="1" dirty="0">
                <a:ea typeface="+mj-lt"/>
                <a:cs typeface="+mj-lt"/>
              </a:rPr>
              <a:t>Net Profit is...</a:t>
            </a:r>
            <a:endParaRPr lang="en-US" b="1">
              <a:ea typeface="+mj-lt"/>
              <a:cs typeface="+mj-l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8126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9234" y="6163056"/>
            <a:ext cx="338328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Diagram 5">
            <a:extLst>
              <a:ext uri="{FF2B5EF4-FFF2-40B4-BE49-F238E27FC236}">
                <a16:creationId xmlns:a16="http://schemas.microsoft.com/office/drawing/2014/main" id="{BCB7FD4E-715B-4E4C-8E0C-FAB54E43D2FD}"/>
              </a:ext>
            </a:extLst>
          </p:cNvPr>
          <p:cNvGraphicFramePr/>
          <p:nvPr/>
        </p:nvGraphicFramePr>
        <p:xfrm>
          <a:off x="4553712" y="621792"/>
          <a:ext cx="6812280" cy="5541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870177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81E1224E-6618-482E-BE87-321A7FC1CD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DE966A-767C-4E3F-97C7-C09A7F25C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234" y="957447"/>
            <a:ext cx="3383280" cy="4943105"/>
          </a:xfrm>
        </p:spPr>
        <p:txBody>
          <a:bodyPr anchor="ctr">
            <a:normAutofit/>
          </a:bodyPr>
          <a:lstStyle/>
          <a:p>
            <a:pPr algn="ctr"/>
            <a:r>
              <a:rPr lang="en-US" b="1" i="1" u="sng" dirty="0">
                <a:ea typeface="+mj-lt"/>
                <a:cs typeface="+mj-lt"/>
              </a:rPr>
              <a:t>Question 6</a:t>
            </a:r>
            <a:br>
              <a:rPr lang="en-US" b="1" i="1" u="sng" dirty="0">
                <a:ea typeface="+mj-lt"/>
                <a:cs typeface="+mj-lt"/>
              </a:rPr>
            </a:br>
            <a:br>
              <a:rPr lang="en-US" b="1" i="1" u="sng" dirty="0">
                <a:ea typeface="+mj-lt"/>
                <a:cs typeface="+mj-lt"/>
              </a:rPr>
            </a:br>
            <a:r>
              <a:rPr lang="en-IE" b="1" dirty="0">
                <a:ea typeface="+mj-lt"/>
                <a:cs typeface="+mj-lt"/>
              </a:rPr>
              <a:t>Net Loss is...</a:t>
            </a:r>
            <a:endParaRPr lang="en-US" b="1" dirty="0">
              <a:ea typeface="+mj-lt"/>
              <a:cs typeface="+mj-l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8126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9234" y="6163056"/>
            <a:ext cx="338328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Diagram 5">
            <a:extLst>
              <a:ext uri="{FF2B5EF4-FFF2-40B4-BE49-F238E27FC236}">
                <a16:creationId xmlns:a16="http://schemas.microsoft.com/office/drawing/2014/main" id="{BCB7FD4E-715B-4E4C-8E0C-FAB54E43D2FD}"/>
              </a:ext>
            </a:extLst>
          </p:cNvPr>
          <p:cNvGraphicFramePr/>
          <p:nvPr/>
        </p:nvGraphicFramePr>
        <p:xfrm>
          <a:off x="4553712" y="621792"/>
          <a:ext cx="6812280" cy="5541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9451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81E1224E-6618-482E-BE87-321A7FC1CD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DE966A-767C-4E3F-97C7-C09A7F25C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234" y="957447"/>
            <a:ext cx="3383280" cy="4943105"/>
          </a:xfrm>
        </p:spPr>
        <p:txBody>
          <a:bodyPr anchor="ctr">
            <a:normAutofit/>
          </a:bodyPr>
          <a:lstStyle/>
          <a:p>
            <a:pPr algn="ctr"/>
            <a:r>
              <a:rPr lang="en-US" b="1" i="1" u="sng" dirty="0">
                <a:ea typeface="+mj-lt"/>
                <a:cs typeface="+mj-lt"/>
              </a:rPr>
              <a:t>Answer</a:t>
            </a:r>
            <a:br>
              <a:rPr lang="en-US" b="1" i="1" u="sng" dirty="0">
                <a:ea typeface="+mj-lt"/>
                <a:cs typeface="+mj-lt"/>
              </a:rPr>
            </a:br>
            <a:br>
              <a:rPr lang="en-US" b="1" i="1" u="sng" dirty="0">
                <a:ea typeface="+mj-lt"/>
                <a:cs typeface="+mj-lt"/>
              </a:rPr>
            </a:br>
            <a:r>
              <a:rPr lang="en-IE" b="1" dirty="0">
                <a:ea typeface="+mj-lt"/>
                <a:cs typeface="+mj-lt"/>
              </a:rPr>
              <a:t>Net Loss is...</a:t>
            </a:r>
            <a:endParaRPr lang="en-US" b="1" dirty="0">
              <a:ea typeface="+mj-lt"/>
              <a:cs typeface="+mj-l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8126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9234" y="6163056"/>
            <a:ext cx="338328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Diagram 5">
            <a:extLst>
              <a:ext uri="{FF2B5EF4-FFF2-40B4-BE49-F238E27FC236}">
                <a16:creationId xmlns:a16="http://schemas.microsoft.com/office/drawing/2014/main" id="{BCB7FD4E-715B-4E4C-8E0C-FAB54E43D2FD}"/>
              </a:ext>
            </a:extLst>
          </p:cNvPr>
          <p:cNvGraphicFramePr/>
          <p:nvPr/>
        </p:nvGraphicFramePr>
        <p:xfrm>
          <a:off x="4553712" y="621792"/>
          <a:ext cx="6812280" cy="5541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760203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81E1224E-6618-482E-BE87-321A7FC1CD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DE966A-767C-4E3F-97C7-C09A7F25C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234" y="957447"/>
            <a:ext cx="3383280" cy="4943105"/>
          </a:xfrm>
        </p:spPr>
        <p:txBody>
          <a:bodyPr anchor="ctr">
            <a:normAutofit/>
          </a:bodyPr>
          <a:lstStyle/>
          <a:p>
            <a:pPr algn="ctr"/>
            <a:r>
              <a:rPr lang="en-US" b="1" i="1" u="sng" dirty="0">
                <a:ea typeface="+mj-lt"/>
                <a:cs typeface="+mj-lt"/>
              </a:rPr>
              <a:t>Question 7</a:t>
            </a:r>
            <a:br>
              <a:rPr lang="en-US" b="1" i="1" u="sng" dirty="0">
                <a:ea typeface="+mj-lt"/>
                <a:cs typeface="+mj-lt"/>
              </a:rPr>
            </a:br>
            <a:br>
              <a:rPr lang="en-US" b="1" i="1" u="sng" dirty="0">
                <a:ea typeface="+mj-lt"/>
                <a:cs typeface="+mj-lt"/>
              </a:rPr>
            </a:br>
            <a:r>
              <a:rPr lang="en-IE" b="1" dirty="0">
                <a:ea typeface="+mj-lt"/>
                <a:cs typeface="+mj-lt"/>
              </a:rPr>
              <a:t>Capital   Expenditure is...</a:t>
            </a:r>
            <a:endParaRPr lang="en-US" b="1" dirty="0">
              <a:ea typeface="+mj-lt"/>
              <a:cs typeface="+mj-l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8126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9234" y="6163056"/>
            <a:ext cx="338328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Diagram 5">
            <a:extLst>
              <a:ext uri="{FF2B5EF4-FFF2-40B4-BE49-F238E27FC236}">
                <a16:creationId xmlns:a16="http://schemas.microsoft.com/office/drawing/2014/main" id="{BCB7FD4E-715B-4E4C-8E0C-FAB54E43D2FD}"/>
              </a:ext>
            </a:extLst>
          </p:cNvPr>
          <p:cNvGraphicFramePr/>
          <p:nvPr/>
        </p:nvGraphicFramePr>
        <p:xfrm>
          <a:off x="4553712" y="621792"/>
          <a:ext cx="6812280" cy="5541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830871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81E1224E-6618-482E-BE87-321A7FC1CD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DE966A-767C-4E3F-97C7-C09A7F25C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234" y="957447"/>
            <a:ext cx="3383280" cy="4943105"/>
          </a:xfrm>
        </p:spPr>
        <p:txBody>
          <a:bodyPr anchor="ctr">
            <a:normAutofit/>
          </a:bodyPr>
          <a:lstStyle/>
          <a:p>
            <a:pPr algn="ctr"/>
            <a:r>
              <a:rPr lang="en-US" b="1" i="1" u="sng" dirty="0">
                <a:ea typeface="+mj-lt"/>
                <a:cs typeface="+mj-lt"/>
              </a:rPr>
              <a:t>Answer</a:t>
            </a:r>
            <a:br>
              <a:rPr lang="en-US" b="1" i="1" u="sng" dirty="0">
                <a:ea typeface="+mj-lt"/>
                <a:cs typeface="+mj-lt"/>
              </a:rPr>
            </a:br>
            <a:br>
              <a:rPr lang="en-US" b="1" i="1" u="sng" dirty="0">
                <a:ea typeface="+mj-lt"/>
                <a:cs typeface="+mj-lt"/>
              </a:rPr>
            </a:br>
            <a:r>
              <a:rPr lang="en-IE" b="1" dirty="0">
                <a:ea typeface="+mj-lt"/>
                <a:cs typeface="+mj-lt"/>
              </a:rPr>
              <a:t>Capital Expenditure is...</a:t>
            </a:r>
            <a:endParaRPr lang="en-US" b="1" dirty="0">
              <a:ea typeface="+mj-lt"/>
              <a:cs typeface="+mj-l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8126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9234" y="6163056"/>
            <a:ext cx="338328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Diagram 5">
            <a:extLst>
              <a:ext uri="{FF2B5EF4-FFF2-40B4-BE49-F238E27FC236}">
                <a16:creationId xmlns:a16="http://schemas.microsoft.com/office/drawing/2014/main" id="{BCB7FD4E-715B-4E4C-8E0C-FAB54E43D2FD}"/>
              </a:ext>
            </a:extLst>
          </p:cNvPr>
          <p:cNvGraphicFramePr/>
          <p:nvPr/>
        </p:nvGraphicFramePr>
        <p:xfrm>
          <a:off x="4553712" y="621792"/>
          <a:ext cx="6812280" cy="5541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719246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81E1224E-6618-482E-BE87-321A7FC1CD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DE966A-767C-4E3F-97C7-C09A7F25C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234" y="957447"/>
            <a:ext cx="3383280" cy="4943105"/>
          </a:xfrm>
        </p:spPr>
        <p:txBody>
          <a:bodyPr anchor="ctr">
            <a:normAutofit/>
          </a:bodyPr>
          <a:lstStyle/>
          <a:p>
            <a:pPr algn="ctr"/>
            <a:r>
              <a:rPr lang="en-US" b="1" i="1" u="sng" dirty="0">
                <a:ea typeface="+mj-lt"/>
                <a:cs typeface="+mj-lt"/>
              </a:rPr>
              <a:t>Question 8</a:t>
            </a:r>
            <a:br>
              <a:rPr lang="en-US" b="1" i="1" u="sng" dirty="0">
                <a:ea typeface="+mj-lt"/>
                <a:cs typeface="+mj-lt"/>
              </a:rPr>
            </a:br>
            <a:br>
              <a:rPr lang="en-US" b="1" i="1" u="sng" dirty="0">
                <a:ea typeface="+mj-lt"/>
                <a:cs typeface="+mj-lt"/>
              </a:rPr>
            </a:br>
            <a:r>
              <a:rPr lang="en-IE" b="1" dirty="0">
                <a:ea typeface="+mj-lt"/>
                <a:cs typeface="+mj-lt"/>
              </a:rPr>
              <a:t>Current  Expenditure is...</a:t>
            </a:r>
            <a:endParaRPr lang="en-US" b="1" dirty="0">
              <a:ea typeface="+mj-lt"/>
              <a:cs typeface="+mj-l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8126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9234" y="6163056"/>
            <a:ext cx="338328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Diagram 5">
            <a:extLst>
              <a:ext uri="{FF2B5EF4-FFF2-40B4-BE49-F238E27FC236}">
                <a16:creationId xmlns:a16="http://schemas.microsoft.com/office/drawing/2014/main" id="{BCB7FD4E-715B-4E4C-8E0C-FAB54E43D2FD}"/>
              </a:ext>
            </a:extLst>
          </p:cNvPr>
          <p:cNvGraphicFramePr/>
          <p:nvPr/>
        </p:nvGraphicFramePr>
        <p:xfrm>
          <a:off x="4553712" y="621792"/>
          <a:ext cx="6812280" cy="5541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1436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81E1224E-6618-482E-BE87-321A7FC1CD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DE966A-767C-4E3F-97C7-C09A7F25C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234" y="957447"/>
            <a:ext cx="3383280" cy="4943105"/>
          </a:xfrm>
        </p:spPr>
        <p:txBody>
          <a:bodyPr anchor="ctr">
            <a:normAutofit/>
          </a:bodyPr>
          <a:lstStyle/>
          <a:p>
            <a:pPr algn="ctr"/>
            <a:r>
              <a:rPr lang="en-US" b="1" i="1" u="sng" dirty="0">
                <a:ea typeface="+mj-lt"/>
                <a:cs typeface="+mj-lt"/>
              </a:rPr>
              <a:t>Answer</a:t>
            </a:r>
            <a:br>
              <a:rPr lang="en-US" b="1" i="1" u="sng" dirty="0">
                <a:ea typeface="+mj-lt"/>
                <a:cs typeface="+mj-lt"/>
              </a:rPr>
            </a:br>
            <a:br>
              <a:rPr lang="en-US" b="1" i="1" u="sng" dirty="0">
                <a:ea typeface="+mj-lt"/>
                <a:cs typeface="+mj-lt"/>
              </a:rPr>
            </a:br>
            <a:r>
              <a:rPr lang="en-IE" b="1" dirty="0">
                <a:ea typeface="+mj-lt"/>
                <a:cs typeface="+mj-lt"/>
              </a:rPr>
              <a:t>Current  Expenditure is...</a:t>
            </a:r>
            <a:endParaRPr lang="en-US" b="1">
              <a:ea typeface="+mj-lt"/>
              <a:cs typeface="+mj-l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8126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9234" y="6163056"/>
            <a:ext cx="338328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Diagram 5">
            <a:extLst>
              <a:ext uri="{FF2B5EF4-FFF2-40B4-BE49-F238E27FC236}">
                <a16:creationId xmlns:a16="http://schemas.microsoft.com/office/drawing/2014/main" id="{BCB7FD4E-715B-4E4C-8E0C-FAB54E43D2FD}"/>
              </a:ext>
            </a:extLst>
          </p:cNvPr>
          <p:cNvGraphicFramePr/>
          <p:nvPr/>
        </p:nvGraphicFramePr>
        <p:xfrm>
          <a:off x="4553712" y="621792"/>
          <a:ext cx="6812280" cy="5541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638993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81E1224E-6618-482E-BE87-321A7FC1CD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DE966A-767C-4E3F-97C7-C09A7F25C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234" y="957447"/>
            <a:ext cx="3383280" cy="4943105"/>
          </a:xfrm>
        </p:spPr>
        <p:txBody>
          <a:bodyPr anchor="ctr">
            <a:normAutofit/>
          </a:bodyPr>
          <a:lstStyle/>
          <a:p>
            <a:pPr algn="ctr"/>
            <a:r>
              <a:rPr lang="en-US" b="1" i="1" u="sng" dirty="0">
                <a:ea typeface="+mj-lt"/>
                <a:cs typeface="+mj-lt"/>
              </a:rPr>
              <a:t>Question 9</a:t>
            </a:r>
            <a:br>
              <a:rPr lang="en-US" b="1" i="1" u="sng" dirty="0">
                <a:ea typeface="+mj-lt"/>
                <a:cs typeface="+mj-lt"/>
              </a:rPr>
            </a:br>
            <a:br>
              <a:rPr lang="en-US" b="1" i="1" u="sng" dirty="0">
                <a:ea typeface="+mj-lt"/>
                <a:cs typeface="+mj-lt"/>
              </a:rPr>
            </a:br>
            <a:r>
              <a:rPr lang="en-IE" b="1" dirty="0">
                <a:ea typeface="+mj-lt"/>
                <a:cs typeface="+mj-lt"/>
              </a:rPr>
              <a:t>Capital Structure is/are...</a:t>
            </a:r>
            <a:endParaRPr lang="en-US" b="1" dirty="0">
              <a:ea typeface="+mj-lt"/>
              <a:cs typeface="+mj-l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8126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9234" y="6163056"/>
            <a:ext cx="338328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Diagram 5">
            <a:extLst>
              <a:ext uri="{FF2B5EF4-FFF2-40B4-BE49-F238E27FC236}">
                <a16:creationId xmlns:a16="http://schemas.microsoft.com/office/drawing/2014/main" id="{BCB7FD4E-715B-4E4C-8E0C-FAB54E43D2FD}"/>
              </a:ext>
            </a:extLst>
          </p:cNvPr>
          <p:cNvGraphicFramePr/>
          <p:nvPr/>
        </p:nvGraphicFramePr>
        <p:xfrm>
          <a:off x="4553712" y="621792"/>
          <a:ext cx="6812280" cy="5541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18724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81E1224E-6618-482E-BE87-321A7FC1CD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DE966A-767C-4E3F-97C7-C09A7F25C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234" y="957447"/>
            <a:ext cx="3383280" cy="4943105"/>
          </a:xfrm>
        </p:spPr>
        <p:txBody>
          <a:bodyPr anchor="ctr">
            <a:normAutofit/>
          </a:bodyPr>
          <a:lstStyle/>
          <a:p>
            <a:pPr algn="ctr"/>
            <a:r>
              <a:rPr lang="en-US" b="1" i="1" u="sng" dirty="0">
                <a:ea typeface="+mj-lt"/>
                <a:cs typeface="+mj-lt"/>
              </a:rPr>
              <a:t>Answer</a:t>
            </a:r>
            <a:br>
              <a:rPr lang="en-US" b="1" i="1" u="sng" dirty="0">
                <a:ea typeface="+mj-lt"/>
                <a:cs typeface="+mj-lt"/>
              </a:rPr>
            </a:br>
            <a:br>
              <a:rPr lang="en-US" b="1" i="1" u="sng" dirty="0">
                <a:ea typeface="+mj-lt"/>
                <a:cs typeface="+mj-lt"/>
              </a:rPr>
            </a:br>
            <a:r>
              <a:rPr lang="en-IE" b="1" dirty="0">
                <a:ea typeface="+mj-lt"/>
                <a:cs typeface="+mj-lt"/>
              </a:rPr>
              <a:t>Capital Structure is/are...</a:t>
            </a:r>
            <a:endParaRPr lang="en-US" b="1" dirty="0">
              <a:ea typeface="+mj-lt"/>
              <a:cs typeface="+mj-l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8126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9234" y="6163056"/>
            <a:ext cx="338328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Diagram 5">
            <a:extLst>
              <a:ext uri="{FF2B5EF4-FFF2-40B4-BE49-F238E27FC236}">
                <a16:creationId xmlns:a16="http://schemas.microsoft.com/office/drawing/2014/main" id="{BCB7FD4E-715B-4E4C-8E0C-FAB54E43D2FD}"/>
              </a:ext>
            </a:extLst>
          </p:cNvPr>
          <p:cNvGraphicFramePr/>
          <p:nvPr/>
        </p:nvGraphicFramePr>
        <p:xfrm>
          <a:off x="4553712" y="621792"/>
          <a:ext cx="6812280" cy="5541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87648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81E1224E-6618-482E-BE87-321A7FC1CD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DE966A-767C-4E3F-97C7-C09A7F25C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234" y="957447"/>
            <a:ext cx="3383280" cy="4943105"/>
          </a:xfrm>
        </p:spPr>
        <p:txBody>
          <a:bodyPr anchor="ctr">
            <a:normAutofit/>
          </a:bodyPr>
          <a:lstStyle/>
          <a:p>
            <a:pPr algn="ctr"/>
            <a:r>
              <a:rPr lang="en-US" b="1" i="1" u="sng" dirty="0"/>
              <a:t>Question 1</a:t>
            </a:r>
            <a:br>
              <a:rPr lang="en-US" b="1" dirty="0"/>
            </a:br>
            <a:br>
              <a:rPr lang="en-US" b="1" dirty="0"/>
            </a:br>
            <a:r>
              <a:rPr lang="en-US" b="1" dirty="0"/>
              <a:t>An </a:t>
            </a:r>
            <a:r>
              <a:rPr lang="en-US" b="1" dirty="0">
                <a:ea typeface="+mj-lt"/>
                <a:cs typeface="+mj-lt"/>
              </a:rPr>
              <a:t>in</a:t>
            </a:r>
            <a:r>
              <a:rPr lang="en-IE" b="1" dirty="0">
                <a:ea typeface="+mj-lt"/>
                <a:cs typeface="+mj-lt"/>
              </a:rPr>
              <a:t>come statement is...</a:t>
            </a:r>
            <a:endParaRPr lang="en-US" b="1" dirty="0">
              <a:ea typeface="+mj-lt"/>
              <a:cs typeface="+mj-l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8126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9234" y="6163056"/>
            <a:ext cx="338328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Diagram 5">
            <a:extLst>
              <a:ext uri="{FF2B5EF4-FFF2-40B4-BE49-F238E27FC236}">
                <a16:creationId xmlns:a16="http://schemas.microsoft.com/office/drawing/2014/main" id="{BCB7FD4E-715B-4E4C-8E0C-FAB54E43D2F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39418333"/>
              </p:ext>
            </p:extLst>
          </p:nvPr>
        </p:nvGraphicFramePr>
        <p:xfrm>
          <a:off x="4553712" y="621792"/>
          <a:ext cx="6812280" cy="5541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793442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81E1224E-6618-482E-BE87-321A7FC1CD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DE966A-767C-4E3F-97C7-C09A7F25C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234" y="957447"/>
            <a:ext cx="3383280" cy="4943105"/>
          </a:xfrm>
        </p:spPr>
        <p:txBody>
          <a:bodyPr anchor="ctr">
            <a:normAutofit/>
          </a:bodyPr>
          <a:lstStyle/>
          <a:p>
            <a:pPr algn="ctr"/>
            <a:r>
              <a:rPr lang="en-US" b="1" i="1" u="sng" dirty="0">
                <a:ea typeface="+mj-lt"/>
                <a:cs typeface="+mj-lt"/>
              </a:rPr>
              <a:t>Question 10</a:t>
            </a:r>
            <a:br>
              <a:rPr lang="en-US" b="1" i="1" u="sng" dirty="0">
                <a:ea typeface="+mj-lt"/>
                <a:cs typeface="+mj-lt"/>
              </a:rPr>
            </a:br>
            <a:br>
              <a:rPr lang="en-US" b="1" i="1" u="sng" dirty="0">
                <a:ea typeface="+mj-lt"/>
                <a:cs typeface="+mj-lt"/>
              </a:rPr>
            </a:br>
            <a:r>
              <a:rPr lang="en-IE" b="1">
                <a:ea typeface="+mj-lt"/>
                <a:cs typeface="+mj-lt"/>
              </a:rPr>
              <a:t>Fixed assets </a:t>
            </a:r>
            <a:r>
              <a:rPr lang="en-IE" b="1" dirty="0">
                <a:ea typeface="+mj-lt"/>
                <a:cs typeface="+mj-lt"/>
              </a:rPr>
              <a:t>are...</a:t>
            </a:r>
            <a:endParaRPr lang="en-US" b="1" dirty="0">
              <a:ea typeface="+mj-lt"/>
              <a:cs typeface="+mj-l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8126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9234" y="6163056"/>
            <a:ext cx="338328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Diagram 5">
            <a:extLst>
              <a:ext uri="{FF2B5EF4-FFF2-40B4-BE49-F238E27FC236}">
                <a16:creationId xmlns:a16="http://schemas.microsoft.com/office/drawing/2014/main" id="{BCB7FD4E-715B-4E4C-8E0C-FAB54E43D2FD}"/>
              </a:ext>
            </a:extLst>
          </p:cNvPr>
          <p:cNvGraphicFramePr/>
          <p:nvPr/>
        </p:nvGraphicFramePr>
        <p:xfrm>
          <a:off x="4553712" y="621792"/>
          <a:ext cx="6812280" cy="5541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107134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81E1224E-6618-482E-BE87-321A7FC1CD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DE966A-767C-4E3F-97C7-C09A7F25C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234" y="957447"/>
            <a:ext cx="3383280" cy="4943105"/>
          </a:xfrm>
        </p:spPr>
        <p:txBody>
          <a:bodyPr anchor="ctr">
            <a:normAutofit/>
          </a:bodyPr>
          <a:lstStyle/>
          <a:p>
            <a:pPr algn="ctr"/>
            <a:r>
              <a:rPr lang="en-US" b="1" i="1" u="sng" dirty="0">
                <a:ea typeface="+mj-lt"/>
                <a:cs typeface="+mj-lt"/>
              </a:rPr>
              <a:t>Answer</a:t>
            </a:r>
            <a:br>
              <a:rPr lang="en-US" b="1" i="1" u="sng" dirty="0">
                <a:ea typeface="+mj-lt"/>
                <a:cs typeface="+mj-lt"/>
              </a:rPr>
            </a:br>
            <a:br>
              <a:rPr lang="en-US" b="1" i="1" u="sng" dirty="0">
                <a:ea typeface="+mj-lt"/>
                <a:cs typeface="+mj-lt"/>
              </a:rPr>
            </a:br>
            <a:r>
              <a:rPr lang="en-IE" b="1">
                <a:ea typeface="+mj-lt"/>
                <a:cs typeface="+mj-lt"/>
              </a:rPr>
              <a:t>Fixed assets </a:t>
            </a:r>
            <a:r>
              <a:rPr lang="en-IE" b="1" dirty="0">
                <a:ea typeface="+mj-lt"/>
                <a:cs typeface="+mj-lt"/>
              </a:rPr>
              <a:t>are...</a:t>
            </a:r>
            <a:endParaRPr lang="en-US" b="1" dirty="0">
              <a:ea typeface="+mj-lt"/>
              <a:cs typeface="+mj-l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8126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9234" y="6163056"/>
            <a:ext cx="338328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Diagram 5">
            <a:extLst>
              <a:ext uri="{FF2B5EF4-FFF2-40B4-BE49-F238E27FC236}">
                <a16:creationId xmlns:a16="http://schemas.microsoft.com/office/drawing/2014/main" id="{BCB7FD4E-715B-4E4C-8E0C-FAB54E43D2FD}"/>
              </a:ext>
            </a:extLst>
          </p:cNvPr>
          <p:cNvGraphicFramePr/>
          <p:nvPr/>
        </p:nvGraphicFramePr>
        <p:xfrm>
          <a:off x="4553712" y="621792"/>
          <a:ext cx="6812280" cy="5541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950630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81E1224E-6618-482E-BE87-321A7FC1CD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DE966A-767C-4E3F-97C7-C09A7F25C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234" y="957447"/>
            <a:ext cx="3383280" cy="4943105"/>
          </a:xfrm>
        </p:spPr>
        <p:txBody>
          <a:bodyPr anchor="ctr">
            <a:normAutofit/>
          </a:bodyPr>
          <a:lstStyle/>
          <a:p>
            <a:pPr algn="ctr"/>
            <a:r>
              <a:rPr lang="en-US" b="1" i="1" u="sng">
                <a:ea typeface="+mj-lt"/>
                <a:cs typeface="+mj-lt"/>
              </a:rPr>
              <a:t>Question 11</a:t>
            </a:r>
            <a:br>
              <a:rPr lang="en-US" b="1" i="1" u="sng" dirty="0">
                <a:ea typeface="+mj-lt"/>
                <a:cs typeface="+mj-lt"/>
              </a:rPr>
            </a:br>
            <a:br>
              <a:rPr lang="en-US" b="1" i="1" u="sng" dirty="0">
                <a:ea typeface="+mj-lt"/>
                <a:cs typeface="+mj-lt"/>
              </a:rPr>
            </a:br>
            <a:r>
              <a:rPr lang="en-IE" b="1">
                <a:ea typeface="+mj-lt"/>
                <a:cs typeface="+mj-lt"/>
              </a:rPr>
              <a:t>Current </a:t>
            </a:r>
            <a:r>
              <a:rPr lang="en-IE" b="1" dirty="0">
                <a:ea typeface="+mj-lt"/>
                <a:cs typeface="+mj-lt"/>
              </a:rPr>
              <a:t>assets are...</a:t>
            </a:r>
            <a:endParaRPr lang="en-US" b="1" dirty="0">
              <a:ea typeface="+mj-lt"/>
              <a:cs typeface="+mj-l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8126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9234" y="6163056"/>
            <a:ext cx="338328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Diagram 5">
            <a:extLst>
              <a:ext uri="{FF2B5EF4-FFF2-40B4-BE49-F238E27FC236}">
                <a16:creationId xmlns:a16="http://schemas.microsoft.com/office/drawing/2014/main" id="{BCB7FD4E-715B-4E4C-8E0C-FAB54E43D2FD}"/>
              </a:ext>
            </a:extLst>
          </p:cNvPr>
          <p:cNvGraphicFramePr/>
          <p:nvPr/>
        </p:nvGraphicFramePr>
        <p:xfrm>
          <a:off x="4553712" y="621792"/>
          <a:ext cx="6812280" cy="5541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868075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81E1224E-6618-482E-BE87-321A7FC1CD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DE966A-767C-4E3F-97C7-C09A7F25C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234" y="957447"/>
            <a:ext cx="3383280" cy="4943105"/>
          </a:xfrm>
        </p:spPr>
        <p:txBody>
          <a:bodyPr anchor="ctr">
            <a:normAutofit/>
          </a:bodyPr>
          <a:lstStyle/>
          <a:p>
            <a:pPr algn="ctr"/>
            <a:r>
              <a:rPr lang="en-US" b="1" i="1" u="sng">
                <a:ea typeface="+mj-lt"/>
                <a:cs typeface="+mj-lt"/>
              </a:rPr>
              <a:t>Answer</a:t>
            </a:r>
            <a:br>
              <a:rPr lang="en-US" b="1" i="1" u="sng" dirty="0">
                <a:ea typeface="+mj-lt"/>
                <a:cs typeface="+mj-lt"/>
              </a:rPr>
            </a:br>
            <a:br>
              <a:rPr lang="en-US" b="1" i="1" u="sng" dirty="0">
                <a:ea typeface="+mj-lt"/>
                <a:cs typeface="+mj-lt"/>
              </a:rPr>
            </a:br>
            <a:r>
              <a:rPr lang="en-IE" b="1">
                <a:ea typeface="+mj-lt"/>
                <a:cs typeface="+mj-lt"/>
              </a:rPr>
              <a:t>Current assets </a:t>
            </a:r>
            <a:r>
              <a:rPr lang="en-IE" b="1" dirty="0">
                <a:ea typeface="+mj-lt"/>
                <a:cs typeface="+mj-lt"/>
              </a:rPr>
              <a:t>are...</a:t>
            </a:r>
            <a:endParaRPr lang="en-US" b="1">
              <a:ea typeface="+mj-lt"/>
              <a:cs typeface="+mj-l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8126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9234" y="6163056"/>
            <a:ext cx="338328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Diagram 5">
            <a:extLst>
              <a:ext uri="{FF2B5EF4-FFF2-40B4-BE49-F238E27FC236}">
                <a16:creationId xmlns:a16="http://schemas.microsoft.com/office/drawing/2014/main" id="{BCB7FD4E-715B-4E4C-8E0C-FAB54E43D2FD}"/>
              </a:ext>
            </a:extLst>
          </p:cNvPr>
          <p:cNvGraphicFramePr/>
          <p:nvPr/>
        </p:nvGraphicFramePr>
        <p:xfrm>
          <a:off x="4553712" y="621792"/>
          <a:ext cx="6812280" cy="5541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657162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81E1224E-6618-482E-BE87-321A7FC1CD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DE966A-767C-4E3F-97C7-C09A7F25C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234" y="957447"/>
            <a:ext cx="3383280" cy="4943105"/>
          </a:xfrm>
        </p:spPr>
        <p:txBody>
          <a:bodyPr anchor="ctr">
            <a:normAutofit/>
          </a:bodyPr>
          <a:lstStyle/>
          <a:p>
            <a:pPr algn="ctr"/>
            <a:r>
              <a:rPr lang="en-US" b="1" i="1" u="sng">
                <a:ea typeface="+mj-lt"/>
                <a:cs typeface="+mj-lt"/>
              </a:rPr>
              <a:t>Question 12</a:t>
            </a:r>
            <a:br>
              <a:rPr lang="en-US" b="1" i="1" u="sng" dirty="0">
                <a:ea typeface="+mj-lt"/>
                <a:cs typeface="+mj-lt"/>
              </a:rPr>
            </a:br>
            <a:br>
              <a:rPr lang="en-US" b="1" i="1" u="sng" dirty="0">
                <a:ea typeface="+mj-lt"/>
                <a:cs typeface="+mj-lt"/>
              </a:rPr>
            </a:br>
            <a:r>
              <a:rPr lang="en-IE" b="1">
                <a:ea typeface="+mj-lt"/>
                <a:cs typeface="+mj-lt"/>
              </a:rPr>
              <a:t>Creditiors falling due within one year</a:t>
            </a:r>
            <a:r>
              <a:rPr lang="en-IE" b="1" dirty="0">
                <a:ea typeface="+mj-lt"/>
                <a:cs typeface="+mj-lt"/>
              </a:rPr>
              <a:t> are...</a:t>
            </a:r>
            <a:endParaRPr lang="en-US" b="1" dirty="0">
              <a:ea typeface="+mj-lt"/>
              <a:cs typeface="+mj-l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8126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9234" y="6163056"/>
            <a:ext cx="338328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Diagram 5">
            <a:extLst>
              <a:ext uri="{FF2B5EF4-FFF2-40B4-BE49-F238E27FC236}">
                <a16:creationId xmlns:a16="http://schemas.microsoft.com/office/drawing/2014/main" id="{BCB7FD4E-715B-4E4C-8E0C-FAB54E43D2FD}"/>
              </a:ext>
            </a:extLst>
          </p:cNvPr>
          <p:cNvGraphicFramePr/>
          <p:nvPr/>
        </p:nvGraphicFramePr>
        <p:xfrm>
          <a:off x="4553712" y="621792"/>
          <a:ext cx="6812280" cy="5541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653604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81E1224E-6618-482E-BE87-321A7FC1CD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DE966A-767C-4E3F-97C7-C09A7F25C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234" y="957447"/>
            <a:ext cx="3383280" cy="4943105"/>
          </a:xfrm>
        </p:spPr>
        <p:txBody>
          <a:bodyPr anchor="ctr">
            <a:normAutofit/>
          </a:bodyPr>
          <a:lstStyle/>
          <a:p>
            <a:pPr algn="ctr"/>
            <a:r>
              <a:rPr lang="en-US" b="1" i="1" u="sng">
                <a:ea typeface="+mj-lt"/>
                <a:cs typeface="+mj-lt"/>
              </a:rPr>
              <a:t>Answer</a:t>
            </a:r>
            <a:br>
              <a:rPr lang="en-US" b="1" i="1" u="sng" dirty="0">
                <a:ea typeface="+mj-lt"/>
                <a:cs typeface="+mj-lt"/>
              </a:rPr>
            </a:br>
            <a:br>
              <a:rPr lang="en-US" b="1" i="1" u="sng" dirty="0">
                <a:ea typeface="+mj-lt"/>
                <a:cs typeface="+mj-lt"/>
              </a:rPr>
            </a:br>
            <a:r>
              <a:rPr lang="en-IE" b="1">
                <a:ea typeface="+mj-lt"/>
                <a:cs typeface="+mj-lt"/>
              </a:rPr>
              <a:t>Creditiors falling due within one year</a:t>
            </a:r>
            <a:r>
              <a:rPr lang="en-IE" b="1" dirty="0">
                <a:ea typeface="+mj-lt"/>
                <a:cs typeface="+mj-lt"/>
              </a:rPr>
              <a:t> are...</a:t>
            </a:r>
            <a:endParaRPr lang="en-US" b="1" dirty="0">
              <a:ea typeface="+mj-lt"/>
              <a:cs typeface="+mj-l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8126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9234" y="6163056"/>
            <a:ext cx="338328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Diagram 5">
            <a:extLst>
              <a:ext uri="{FF2B5EF4-FFF2-40B4-BE49-F238E27FC236}">
                <a16:creationId xmlns:a16="http://schemas.microsoft.com/office/drawing/2014/main" id="{BCB7FD4E-715B-4E4C-8E0C-FAB54E43D2F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04685143"/>
              </p:ext>
            </p:extLst>
          </p:nvPr>
        </p:nvGraphicFramePr>
        <p:xfrm>
          <a:off x="4658096" y="663545"/>
          <a:ext cx="6812280" cy="5541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303883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81E1224E-6618-482E-BE87-321A7FC1CD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DE966A-767C-4E3F-97C7-C09A7F25C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234" y="957447"/>
            <a:ext cx="3383280" cy="4943105"/>
          </a:xfrm>
        </p:spPr>
        <p:txBody>
          <a:bodyPr anchor="ctr">
            <a:normAutofit/>
          </a:bodyPr>
          <a:lstStyle/>
          <a:p>
            <a:pPr algn="ctr"/>
            <a:r>
              <a:rPr lang="en-US" b="1" i="1" u="sng">
                <a:ea typeface="+mj-lt"/>
                <a:cs typeface="+mj-lt"/>
              </a:rPr>
              <a:t>Question 13</a:t>
            </a:r>
            <a:br>
              <a:rPr lang="en-US" b="1" i="1" u="sng" dirty="0">
                <a:ea typeface="+mj-lt"/>
                <a:cs typeface="+mj-lt"/>
              </a:rPr>
            </a:br>
            <a:br>
              <a:rPr lang="en-US" b="1" i="1" u="sng" dirty="0">
                <a:ea typeface="+mj-lt"/>
                <a:cs typeface="+mj-lt"/>
              </a:rPr>
            </a:br>
            <a:r>
              <a:rPr lang="en-IE" b="1">
                <a:ea typeface="+mj-lt"/>
                <a:cs typeface="+mj-lt"/>
              </a:rPr>
              <a:t>Working Capital is ...</a:t>
            </a:r>
            <a:endParaRPr lang="en-US" b="1">
              <a:ea typeface="+mj-lt"/>
              <a:cs typeface="+mj-l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8126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9234" y="6163056"/>
            <a:ext cx="338328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Diagram 5">
            <a:extLst>
              <a:ext uri="{FF2B5EF4-FFF2-40B4-BE49-F238E27FC236}">
                <a16:creationId xmlns:a16="http://schemas.microsoft.com/office/drawing/2014/main" id="{BCB7FD4E-715B-4E4C-8E0C-FAB54E43D2FD}"/>
              </a:ext>
            </a:extLst>
          </p:cNvPr>
          <p:cNvGraphicFramePr/>
          <p:nvPr/>
        </p:nvGraphicFramePr>
        <p:xfrm>
          <a:off x="4553712" y="621792"/>
          <a:ext cx="6812280" cy="5541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611749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81E1224E-6618-482E-BE87-321A7FC1CD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DE966A-767C-4E3F-97C7-C09A7F25C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234" y="957447"/>
            <a:ext cx="3383280" cy="4943105"/>
          </a:xfrm>
        </p:spPr>
        <p:txBody>
          <a:bodyPr anchor="ctr">
            <a:normAutofit/>
          </a:bodyPr>
          <a:lstStyle/>
          <a:p>
            <a:pPr algn="ctr"/>
            <a:r>
              <a:rPr lang="en-US" b="1" i="1" u="sng">
                <a:ea typeface="+mj-lt"/>
                <a:cs typeface="+mj-lt"/>
              </a:rPr>
              <a:t>Answer</a:t>
            </a:r>
            <a:br>
              <a:rPr lang="en-US" b="1" i="1" u="sng" dirty="0">
                <a:ea typeface="+mj-lt"/>
                <a:cs typeface="+mj-lt"/>
              </a:rPr>
            </a:br>
            <a:br>
              <a:rPr lang="en-US" b="1" i="1" u="sng" dirty="0">
                <a:ea typeface="+mj-lt"/>
                <a:cs typeface="+mj-lt"/>
              </a:rPr>
            </a:br>
            <a:r>
              <a:rPr lang="en-IE" b="1">
                <a:ea typeface="+mj-lt"/>
                <a:cs typeface="+mj-lt"/>
              </a:rPr>
              <a:t>Working Capital is ...</a:t>
            </a:r>
            <a:endParaRPr lang="en-US" b="1">
              <a:ea typeface="+mj-lt"/>
              <a:cs typeface="+mj-l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8126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9234" y="6163056"/>
            <a:ext cx="338328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Diagram 5">
            <a:extLst>
              <a:ext uri="{FF2B5EF4-FFF2-40B4-BE49-F238E27FC236}">
                <a16:creationId xmlns:a16="http://schemas.microsoft.com/office/drawing/2014/main" id="{BCB7FD4E-715B-4E4C-8E0C-FAB54E43D2FD}"/>
              </a:ext>
            </a:extLst>
          </p:cNvPr>
          <p:cNvGraphicFramePr/>
          <p:nvPr/>
        </p:nvGraphicFramePr>
        <p:xfrm>
          <a:off x="4553712" y="621792"/>
          <a:ext cx="6812280" cy="5541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165608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81E1224E-6618-482E-BE87-321A7FC1CD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DE966A-767C-4E3F-97C7-C09A7F25C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234" y="957447"/>
            <a:ext cx="3383280" cy="4943105"/>
          </a:xfrm>
        </p:spPr>
        <p:txBody>
          <a:bodyPr anchor="ctr">
            <a:normAutofit/>
          </a:bodyPr>
          <a:lstStyle/>
          <a:p>
            <a:pPr algn="ctr"/>
            <a:r>
              <a:rPr lang="en-US" b="1" i="1" u="sng" dirty="0">
                <a:ea typeface="+mj-lt"/>
                <a:cs typeface="+mj-lt"/>
              </a:rPr>
              <a:t>Question 14</a:t>
            </a:r>
            <a:br>
              <a:rPr lang="en-US" b="1" i="1" u="sng" dirty="0">
                <a:ea typeface="+mj-lt"/>
                <a:cs typeface="+mj-lt"/>
              </a:rPr>
            </a:br>
            <a:br>
              <a:rPr lang="en-US" b="1" i="1" u="sng" dirty="0">
                <a:ea typeface="+mj-lt"/>
                <a:cs typeface="+mj-lt"/>
              </a:rPr>
            </a:br>
            <a:r>
              <a:rPr lang="en-IE" b="1" dirty="0">
                <a:ea typeface="+mj-lt"/>
                <a:cs typeface="+mj-lt"/>
              </a:rPr>
              <a:t>Total Net </a:t>
            </a:r>
            <a:r>
              <a:rPr lang="en-IE" b="1">
                <a:ea typeface="+mj-lt"/>
                <a:cs typeface="+mj-lt"/>
              </a:rPr>
              <a:t>Assest are ...</a:t>
            </a:r>
            <a:endParaRPr lang="en-US" b="1">
              <a:ea typeface="+mj-lt"/>
              <a:cs typeface="+mj-l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8126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9234" y="6163056"/>
            <a:ext cx="338328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Diagram 5">
            <a:extLst>
              <a:ext uri="{FF2B5EF4-FFF2-40B4-BE49-F238E27FC236}">
                <a16:creationId xmlns:a16="http://schemas.microsoft.com/office/drawing/2014/main" id="{BCB7FD4E-715B-4E4C-8E0C-FAB54E43D2FD}"/>
              </a:ext>
            </a:extLst>
          </p:cNvPr>
          <p:cNvGraphicFramePr/>
          <p:nvPr/>
        </p:nvGraphicFramePr>
        <p:xfrm>
          <a:off x="4553712" y="621792"/>
          <a:ext cx="6812280" cy="5541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96490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81E1224E-6618-482E-BE87-321A7FC1CD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DE966A-767C-4E3F-97C7-C09A7F25C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234" y="957447"/>
            <a:ext cx="3383280" cy="4943105"/>
          </a:xfrm>
        </p:spPr>
        <p:txBody>
          <a:bodyPr anchor="ctr">
            <a:normAutofit/>
          </a:bodyPr>
          <a:lstStyle/>
          <a:p>
            <a:pPr algn="ctr"/>
            <a:r>
              <a:rPr lang="en-US" b="1" i="1" u="sng">
                <a:ea typeface="+mj-lt"/>
                <a:cs typeface="+mj-lt"/>
              </a:rPr>
              <a:t>Answer</a:t>
            </a:r>
            <a:br>
              <a:rPr lang="en-US" b="1" i="1" u="sng" dirty="0">
                <a:ea typeface="+mj-lt"/>
                <a:cs typeface="+mj-lt"/>
              </a:rPr>
            </a:br>
            <a:br>
              <a:rPr lang="en-US" b="1" i="1" u="sng" dirty="0">
                <a:ea typeface="+mj-lt"/>
                <a:cs typeface="+mj-lt"/>
              </a:rPr>
            </a:br>
            <a:r>
              <a:rPr lang="en-IE" b="1">
                <a:ea typeface="+mj-lt"/>
                <a:cs typeface="+mj-lt"/>
              </a:rPr>
              <a:t>Total Net Assest are</a:t>
            </a:r>
            <a:r>
              <a:rPr lang="en-IE" b="1" dirty="0">
                <a:ea typeface="+mj-lt"/>
                <a:cs typeface="+mj-lt"/>
              </a:rPr>
              <a:t> ...</a:t>
            </a:r>
            <a:endParaRPr lang="en-US" b="1">
              <a:ea typeface="+mj-lt"/>
              <a:cs typeface="+mj-l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8126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9234" y="6163056"/>
            <a:ext cx="338328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Diagram 5">
            <a:extLst>
              <a:ext uri="{FF2B5EF4-FFF2-40B4-BE49-F238E27FC236}">
                <a16:creationId xmlns:a16="http://schemas.microsoft.com/office/drawing/2014/main" id="{BCB7FD4E-715B-4E4C-8E0C-FAB54E43D2FD}"/>
              </a:ext>
            </a:extLst>
          </p:cNvPr>
          <p:cNvGraphicFramePr/>
          <p:nvPr/>
        </p:nvGraphicFramePr>
        <p:xfrm>
          <a:off x="4553712" y="621792"/>
          <a:ext cx="6812280" cy="5541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63875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81E1224E-6618-482E-BE87-321A7FC1CD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DE966A-767C-4E3F-97C7-C09A7F25C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234" y="957447"/>
            <a:ext cx="3383280" cy="4943105"/>
          </a:xfrm>
        </p:spPr>
        <p:txBody>
          <a:bodyPr anchor="ctr">
            <a:normAutofit/>
          </a:bodyPr>
          <a:lstStyle/>
          <a:p>
            <a:pPr algn="ctr"/>
            <a:r>
              <a:rPr lang="en-US" b="1" i="1" u="sng" dirty="0"/>
              <a:t>Answer </a:t>
            </a:r>
            <a:br>
              <a:rPr lang="en-US" b="1" dirty="0"/>
            </a:br>
            <a:br>
              <a:rPr lang="en-US" b="1" dirty="0"/>
            </a:br>
            <a:r>
              <a:rPr lang="en-US" b="1" dirty="0"/>
              <a:t>An </a:t>
            </a:r>
            <a:r>
              <a:rPr lang="en-US" b="1" dirty="0">
                <a:ea typeface="+mj-lt"/>
                <a:cs typeface="+mj-lt"/>
              </a:rPr>
              <a:t>in</a:t>
            </a:r>
            <a:r>
              <a:rPr lang="en-IE" b="1" dirty="0">
                <a:ea typeface="+mj-lt"/>
                <a:cs typeface="+mj-lt"/>
              </a:rPr>
              <a:t>come statement is...</a:t>
            </a:r>
            <a:endParaRPr lang="en-US" b="1" dirty="0">
              <a:ea typeface="+mj-lt"/>
              <a:cs typeface="+mj-l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8126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9234" y="6163056"/>
            <a:ext cx="338328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Diagram 5">
            <a:extLst>
              <a:ext uri="{FF2B5EF4-FFF2-40B4-BE49-F238E27FC236}">
                <a16:creationId xmlns:a16="http://schemas.microsoft.com/office/drawing/2014/main" id="{BCB7FD4E-715B-4E4C-8E0C-FAB54E43D2FD}"/>
              </a:ext>
            </a:extLst>
          </p:cNvPr>
          <p:cNvGraphicFramePr/>
          <p:nvPr/>
        </p:nvGraphicFramePr>
        <p:xfrm>
          <a:off x="4553712" y="621792"/>
          <a:ext cx="6812280" cy="5541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10596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81E1224E-6618-482E-BE87-321A7FC1CD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DE966A-767C-4E3F-97C7-C09A7F25C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234" y="957447"/>
            <a:ext cx="3383280" cy="4943105"/>
          </a:xfrm>
        </p:spPr>
        <p:txBody>
          <a:bodyPr anchor="ctr">
            <a:normAutofit/>
          </a:bodyPr>
          <a:lstStyle/>
          <a:p>
            <a:pPr algn="ctr"/>
            <a:r>
              <a:rPr lang="en-US" b="1" i="1" u="sng">
                <a:ea typeface="+mj-lt"/>
                <a:cs typeface="+mj-lt"/>
              </a:rPr>
              <a:t>Question 15</a:t>
            </a:r>
            <a:br>
              <a:rPr lang="en-US" b="1" i="1" u="sng" dirty="0">
                <a:ea typeface="+mj-lt"/>
                <a:cs typeface="+mj-lt"/>
              </a:rPr>
            </a:br>
            <a:br>
              <a:rPr lang="en-US" b="1" i="1" u="sng" dirty="0">
                <a:ea typeface="+mj-lt"/>
                <a:cs typeface="+mj-lt"/>
              </a:rPr>
            </a:br>
            <a:r>
              <a:rPr lang="en-IE" b="1">
                <a:ea typeface="+mj-lt"/>
                <a:cs typeface="+mj-lt"/>
              </a:rPr>
              <a:t>Capital Employed is ...</a:t>
            </a:r>
            <a:endParaRPr lang="en-US" b="1">
              <a:ea typeface="+mj-lt"/>
              <a:cs typeface="+mj-l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8126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9234" y="6163056"/>
            <a:ext cx="338328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Diagram 5">
            <a:extLst>
              <a:ext uri="{FF2B5EF4-FFF2-40B4-BE49-F238E27FC236}">
                <a16:creationId xmlns:a16="http://schemas.microsoft.com/office/drawing/2014/main" id="{BCB7FD4E-715B-4E4C-8E0C-FAB54E43D2FD}"/>
              </a:ext>
            </a:extLst>
          </p:cNvPr>
          <p:cNvGraphicFramePr/>
          <p:nvPr/>
        </p:nvGraphicFramePr>
        <p:xfrm>
          <a:off x="4553712" y="621792"/>
          <a:ext cx="6812280" cy="5541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071083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81E1224E-6618-482E-BE87-321A7FC1CD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DE966A-767C-4E3F-97C7-C09A7F25C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234" y="957447"/>
            <a:ext cx="3383280" cy="4943105"/>
          </a:xfrm>
        </p:spPr>
        <p:txBody>
          <a:bodyPr anchor="ctr">
            <a:normAutofit/>
          </a:bodyPr>
          <a:lstStyle/>
          <a:p>
            <a:pPr algn="ctr"/>
            <a:r>
              <a:rPr lang="en-US" b="1" i="1" u="sng">
                <a:ea typeface="+mj-lt"/>
                <a:cs typeface="+mj-lt"/>
              </a:rPr>
              <a:t>Answer</a:t>
            </a:r>
            <a:br>
              <a:rPr lang="en-US" b="1" i="1" u="sng" dirty="0">
                <a:ea typeface="+mj-lt"/>
                <a:cs typeface="+mj-lt"/>
              </a:rPr>
            </a:br>
            <a:br>
              <a:rPr lang="en-US" b="1" i="1" u="sng" dirty="0">
                <a:ea typeface="+mj-lt"/>
                <a:cs typeface="+mj-lt"/>
              </a:rPr>
            </a:br>
            <a:r>
              <a:rPr lang="en-IE" b="1">
                <a:ea typeface="+mj-lt"/>
                <a:cs typeface="+mj-lt"/>
              </a:rPr>
              <a:t>Capital Employed is ...</a:t>
            </a:r>
            <a:endParaRPr lang="en-US" b="1">
              <a:ea typeface="+mj-lt"/>
              <a:cs typeface="+mj-l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8126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9234" y="6163056"/>
            <a:ext cx="338328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Diagram 5">
            <a:extLst>
              <a:ext uri="{FF2B5EF4-FFF2-40B4-BE49-F238E27FC236}">
                <a16:creationId xmlns:a16="http://schemas.microsoft.com/office/drawing/2014/main" id="{BCB7FD4E-715B-4E4C-8E0C-FAB54E43D2FD}"/>
              </a:ext>
            </a:extLst>
          </p:cNvPr>
          <p:cNvGraphicFramePr/>
          <p:nvPr/>
        </p:nvGraphicFramePr>
        <p:xfrm>
          <a:off x="4553712" y="621792"/>
          <a:ext cx="6812280" cy="5541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70698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81E1224E-6618-482E-BE87-321A7FC1CD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DE966A-767C-4E3F-97C7-C09A7F25C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234" y="957447"/>
            <a:ext cx="3383280" cy="4943105"/>
          </a:xfrm>
        </p:spPr>
        <p:txBody>
          <a:bodyPr anchor="ctr">
            <a:normAutofit/>
          </a:bodyPr>
          <a:lstStyle/>
          <a:p>
            <a:pPr algn="ctr"/>
            <a:r>
              <a:rPr lang="en-US" b="1" i="1" u="sng">
                <a:ea typeface="+mj-lt"/>
                <a:cs typeface="+mj-lt"/>
              </a:rPr>
              <a:t>Question 16</a:t>
            </a:r>
            <a:br>
              <a:rPr lang="en-US" b="1" i="1" u="sng" dirty="0">
                <a:ea typeface="+mj-lt"/>
                <a:cs typeface="+mj-lt"/>
              </a:rPr>
            </a:br>
            <a:br>
              <a:rPr lang="en-US" b="1" i="1" u="sng" dirty="0">
                <a:ea typeface="+mj-lt"/>
                <a:cs typeface="+mj-lt"/>
              </a:rPr>
            </a:br>
            <a:r>
              <a:rPr lang="en-IE" b="1">
                <a:ea typeface="+mj-lt"/>
                <a:cs typeface="+mj-lt"/>
              </a:rPr>
              <a:t>Capital is  ...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8126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9234" y="6163056"/>
            <a:ext cx="338328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Diagram 5">
            <a:extLst>
              <a:ext uri="{FF2B5EF4-FFF2-40B4-BE49-F238E27FC236}">
                <a16:creationId xmlns:a16="http://schemas.microsoft.com/office/drawing/2014/main" id="{BCB7FD4E-715B-4E4C-8E0C-FAB54E43D2FD}"/>
              </a:ext>
            </a:extLst>
          </p:cNvPr>
          <p:cNvGraphicFramePr/>
          <p:nvPr/>
        </p:nvGraphicFramePr>
        <p:xfrm>
          <a:off x="4553712" y="621792"/>
          <a:ext cx="6812280" cy="5541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774649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81E1224E-6618-482E-BE87-321A7FC1CD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DE966A-767C-4E3F-97C7-C09A7F25C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234" y="957447"/>
            <a:ext cx="3383280" cy="4943105"/>
          </a:xfrm>
        </p:spPr>
        <p:txBody>
          <a:bodyPr anchor="ctr">
            <a:normAutofit/>
          </a:bodyPr>
          <a:lstStyle/>
          <a:p>
            <a:pPr algn="ctr"/>
            <a:r>
              <a:rPr lang="en-US" b="1" i="1" u="sng">
                <a:ea typeface="+mj-lt"/>
                <a:cs typeface="+mj-lt"/>
              </a:rPr>
              <a:t>Answer</a:t>
            </a:r>
            <a:br>
              <a:rPr lang="en-US" b="1" i="1" u="sng" dirty="0">
                <a:ea typeface="+mj-lt"/>
                <a:cs typeface="+mj-lt"/>
              </a:rPr>
            </a:br>
            <a:br>
              <a:rPr lang="en-US" b="1" i="1" u="sng" dirty="0">
                <a:ea typeface="+mj-lt"/>
                <a:cs typeface="+mj-lt"/>
              </a:rPr>
            </a:br>
            <a:r>
              <a:rPr lang="en-IE" b="1">
                <a:ea typeface="+mj-lt"/>
                <a:cs typeface="+mj-lt"/>
              </a:rPr>
              <a:t>Capital is  ...</a:t>
            </a:r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8126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9234" y="6163056"/>
            <a:ext cx="338328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Diagram 5">
            <a:extLst>
              <a:ext uri="{FF2B5EF4-FFF2-40B4-BE49-F238E27FC236}">
                <a16:creationId xmlns:a16="http://schemas.microsoft.com/office/drawing/2014/main" id="{BCB7FD4E-715B-4E4C-8E0C-FAB54E43D2FD}"/>
              </a:ext>
            </a:extLst>
          </p:cNvPr>
          <p:cNvGraphicFramePr/>
          <p:nvPr/>
        </p:nvGraphicFramePr>
        <p:xfrm>
          <a:off x="4553712" y="621792"/>
          <a:ext cx="6812280" cy="5541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944537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81E1224E-6618-482E-BE87-321A7FC1CD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DE966A-767C-4E3F-97C7-C09A7F25C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234" y="957447"/>
            <a:ext cx="3383280" cy="4943105"/>
          </a:xfrm>
        </p:spPr>
        <p:txBody>
          <a:bodyPr anchor="ctr">
            <a:normAutofit/>
          </a:bodyPr>
          <a:lstStyle/>
          <a:p>
            <a:pPr algn="ctr"/>
            <a:r>
              <a:rPr lang="en-US" b="1" i="1" u="sng">
                <a:ea typeface="+mj-lt"/>
                <a:cs typeface="+mj-lt"/>
              </a:rPr>
              <a:t>Question 17</a:t>
            </a:r>
            <a:br>
              <a:rPr lang="en-US" b="1" i="1" u="sng" dirty="0">
                <a:ea typeface="+mj-lt"/>
                <a:cs typeface="+mj-lt"/>
              </a:rPr>
            </a:br>
            <a:br>
              <a:rPr lang="en-US" b="1" i="1" u="sng" dirty="0">
                <a:ea typeface="+mj-lt"/>
                <a:cs typeface="+mj-lt"/>
              </a:rPr>
            </a:br>
            <a:r>
              <a:rPr lang="en-IE" b="1">
                <a:ea typeface="+mj-lt"/>
                <a:cs typeface="+mj-lt"/>
              </a:rPr>
              <a:t>Equity Capital is  ...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8126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9234" y="6163056"/>
            <a:ext cx="338328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Diagram 5">
            <a:extLst>
              <a:ext uri="{FF2B5EF4-FFF2-40B4-BE49-F238E27FC236}">
                <a16:creationId xmlns:a16="http://schemas.microsoft.com/office/drawing/2014/main" id="{BCB7FD4E-715B-4E4C-8E0C-FAB54E43D2FD}"/>
              </a:ext>
            </a:extLst>
          </p:cNvPr>
          <p:cNvGraphicFramePr/>
          <p:nvPr/>
        </p:nvGraphicFramePr>
        <p:xfrm>
          <a:off x="4553712" y="621792"/>
          <a:ext cx="6812280" cy="5541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3470349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81E1224E-6618-482E-BE87-321A7FC1CD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DE966A-767C-4E3F-97C7-C09A7F25C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234" y="957447"/>
            <a:ext cx="3383280" cy="4943105"/>
          </a:xfrm>
        </p:spPr>
        <p:txBody>
          <a:bodyPr anchor="ctr">
            <a:normAutofit/>
          </a:bodyPr>
          <a:lstStyle/>
          <a:p>
            <a:pPr algn="ctr"/>
            <a:r>
              <a:rPr lang="en-US" b="1" i="1" u="sng">
                <a:ea typeface="+mj-lt"/>
                <a:cs typeface="+mj-lt"/>
              </a:rPr>
              <a:t>Question 17</a:t>
            </a:r>
            <a:br>
              <a:rPr lang="en-US" b="1" i="1" u="sng" dirty="0">
                <a:ea typeface="+mj-lt"/>
                <a:cs typeface="+mj-lt"/>
              </a:rPr>
            </a:br>
            <a:br>
              <a:rPr lang="en-US" b="1" i="1" u="sng" dirty="0">
                <a:ea typeface="+mj-lt"/>
                <a:cs typeface="+mj-lt"/>
              </a:rPr>
            </a:br>
            <a:r>
              <a:rPr lang="en-IE" b="1">
                <a:ea typeface="+mj-lt"/>
                <a:cs typeface="+mj-lt"/>
              </a:rPr>
              <a:t>Equity Capital is  ...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8126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9234" y="6163056"/>
            <a:ext cx="338328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Diagram 5">
            <a:extLst>
              <a:ext uri="{FF2B5EF4-FFF2-40B4-BE49-F238E27FC236}">
                <a16:creationId xmlns:a16="http://schemas.microsoft.com/office/drawing/2014/main" id="{BCB7FD4E-715B-4E4C-8E0C-FAB54E43D2FD}"/>
              </a:ext>
            </a:extLst>
          </p:cNvPr>
          <p:cNvGraphicFramePr/>
          <p:nvPr/>
        </p:nvGraphicFramePr>
        <p:xfrm>
          <a:off x="4553712" y="621792"/>
          <a:ext cx="6812280" cy="5541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2178545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81E1224E-6618-482E-BE87-321A7FC1CD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DE966A-767C-4E3F-97C7-C09A7F25C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234" y="957447"/>
            <a:ext cx="3383280" cy="4943105"/>
          </a:xfrm>
        </p:spPr>
        <p:txBody>
          <a:bodyPr anchor="ctr">
            <a:normAutofit/>
          </a:bodyPr>
          <a:lstStyle/>
          <a:p>
            <a:pPr algn="ctr"/>
            <a:r>
              <a:rPr lang="en-US" b="1" i="1" u="sng">
                <a:ea typeface="+mj-lt"/>
                <a:cs typeface="+mj-lt"/>
              </a:rPr>
              <a:t>Question 18</a:t>
            </a:r>
            <a:br>
              <a:rPr lang="en-US" b="1" i="1" u="sng" dirty="0">
                <a:ea typeface="+mj-lt"/>
                <a:cs typeface="+mj-lt"/>
              </a:rPr>
            </a:br>
            <a:br>
              <a:rPr lang="en-US" b="1" i="1" u="sng" dirty="0">
                <a:ea typeface="+mj-lt"/>
                <a:cs typeface="+mj-lt"/>
              </a:rPr>
            </a:br>
            <a:r>
              <a:rPr lang="en-IE" b="1">
                <a:ea typeface="+mj-lt"/>
                <a:cs typeface="+mj-lt"/>
              </a:rPr>
              <a:t>Debt Capital </a:t>
            </a:r>
            <a:r>
              <a:rPr lang="en-IE" b="1" dirty="0">
                <a:ea typeface="+mj-lt"/>
                <a:cs typeface="+mj-lt"/>
              </a:rPr>
              <a:t>is  ...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8126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9234" y="6163056"/>
            <a:ext cx="338328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Diagram 5">
            <a:extLst>
              <a:ext uri="{FF2B5EF4-FFF2-40B4-BE49-F238E27FC236}">
                <a16:creationId xmlns:a16="http://schemas.microsoft.com/office/drawing/2014/main" id="{BCB7FD4E-715B-4E4C-8E0C-FAB54E43D2FD}"/>
              </a:ext>
            </a:extLst>
          </p:cNvPr>
          <p:cNvGraphicFramePr/>
          <p:nvPr/>
        </p:nvGraphicFramePr>
        <p:xfrm>
          <a:off x="4553712" y="621792"/>
          <a:ext cx="6812280" cy="5541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1803358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81E1224E-6618-482E-BE87-321A7FC1CD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DE966A-767C-4E3F-97C7-C09A7F25C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234" y="957447"/>
            <a:ext cx="3383280" cy="4943105"/>
          </a:xfrm>
        </p:spPr>
        <p:txBody>
          <a:bodyPr anchor="ctr">
            <a:normAutofit/>
          </a:bodyPr>
          <a:lstStyle/>
          <a:p>
            <a:pPr algn="ctr"/>
            <a:r>
              <a:rPr lang="en-US" b="1" i="1" u="sng">
                <a:ea typeface="+mj-lt"/>
                <a:cs typeface="+mj-lt"/>
              </a:rPr>
              <a:t>Question 18</a:t>
            </a:r>
            <a:br>
              <a:rPr lang="en-US" b="1" i="1" u="sng" dirty="0">
                <a:ea typeface="+mj-lt"/>
                <a:cs typeface="+mj-lt"/>
              </a:rPr>
            </a:br>
            <a:br>
              <a:rPr lang="en-US" b="1" i="1" u="sng" dirty="0">
                <a:ea typeface="+mj-lt"/>
                <a:cs typeface="+mj-lt"/>
              </a:rPr>
            </a:br>
            <a:r>
              <a:rPr lang="en-IE" b="1">
                <a:ea typeface="+mj-lt"/>
                <a:cs typeface="+mj-lt"/>
              </a:rPr>
              <a:t>Debt Capital </a:t>
            </a:r>
            <a:r>
              <a:rPr lang="en-IE" b="1" dirty="0">
                <a:ea typeface="+mj-lt"/>
                <a:cs typeface="+mj-lt"/>
              </a:rPr>
              <a:t>is  ...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8126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9234" y="6163056"/>
            <a:ext cx="338328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Diagram 5">
            <a:extLst>
              <a:ext uri="{FF2B5EF4-FFF2-40B4-BE49-F238E27FC236}">
                <a16:creationId xmlns:a16="http://schemas.microsoft.com/office/drawing/2014/main" id="{BCB7FD4E-715B-4E4C-8E0C-FAB54E43D2FD}"/>
              </a:ext>
            </a:extLst>
          </p:cNvPr>
          <p:cNvGraphicFramePr/>
          <p:nvPr/>
        </p:nvGraphicFramePr>
        <p:xfrm>
          <a:off x="4553712" y="621792"/>
          <a:ext cx="6812280" cy="5541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9318893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81E1224E-6618-482E-BE87-321A7FC1CD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DE966A-767C-4E3F-97C7-C09A7F25C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234" y="957447"/>
            <a:ext cx="3383280" cy="4943105"/>
          </a:xfrm>
        </p:spPr>
        <p:txBody>
          <a:bodyPr anchor="ctr">
            <a:normAutofit/>
          </a:bodyPr>
          <a:lstStyle/>
          <a:p>
            <a:pPr algn="ctr"/>
            <a:r>
              <a:rPr lang="en-US" b="1" i="1" u="sng">
                <a:ea typeface="+mj-lt"/>
                <a:cs typeface="+mj-lt"/>
              </a:rPr>
              <a:t>Question 19</a:t>
            </a:r>
            <a:br>
              <a:rPr lang="en-US" b="1" i="1" u="sng" dirty="0">
                <a:ea typeface="+mj-lt"/>
                <a:cs typeface="+mj-lt"/>
              </a:rPr>
            </a:br>
            <a:br>
              <a:rPr lang="en-US" b="1" i="1" u="sng" dirty="0">
                <a:ea typeface="+mj-lt"/>
                <a:cs typeface="+mj-lt"/>
              </a:rPr>
            </a:br>
            <a:r>
              <a:rPr lang="en-IE" b="1">
                <a:ea typeface="+mj-lt"/>
                <a:cs typeface="+mj-lt"/>
              </a:rPr>
              <a:t>Authorised Capital is  ...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8126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9234" y="6163056"/>
            <a:ext cx="338328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Diagram 5">
            <a:extLst>
              <a:ext uri="{FF2B5EF4-FFF2-40B4-BE49-F238E27FC236}">
                <a16:creationId xmlns:a16="http://schemas.microsoft.com/office/drawing/2014/main" id="{BCB7FD4E-715B-4E4C-8E0C-FAB54E43D2FD}"/>
              </a:ext>
            </a:extLst>
          </p:cNvPr>
          <p:cNvGraphicFramePr/>
          <p:nvPr/>
        </p:nvGraphicFramePr>
        <p:xfrm>
          <a:off x="4553712" y="621792"/>
          <a:ext cx="6812280" cy="5541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9719296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81E1224E-6618-482E-BE87-321A7FC1CD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DE966A-767C-4E3F-97C7-C09A7F25C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234" y="957447"/>
            <a:ext cx="3383280" cy="4943105"/>
          </a:xfrm>
        </p:spPr>
        <p:txBody>
          <a:bodyPr anchor="ctr">
            <a:normAutofit/>
          </a:bodyPr>
          <a:lstStyle/>
          <a:p>
            <a:pPr algn="ctr"/>
            <a:r>
              <a:rPr lang="en-US" b="1" i="1" u="sng">
                <a:ea typeface="+mj-lt"/>
                <a:cs typeface="+mj-lt"/>
              </a:rPr>
              <a:t>Question 19</a:t>
            </a:r>
            <a:br>
              <a:rPr lang="en-US" b="1" i="1" u="sng" dirty="0">
                <a:ea typeface="+mj-lt"/>
                <a:cs typeface="+mj-lt"/>
              </a:rPr>
            </a:br>
            <a:br>
              <a:rPr lang="en-US" b="1" i="1" u="sng" dirty="0">
                <a:ea typeface="+mj-lt"/>
                <a:cs typeface="+mj-lt"/>
              </a:rPr>
            </a:br>
            <a:r>
              <a:rPr lang="en-IE" b="1">
                <a:ea typeface="+mj-lt"/>
                <a:cs typeface="+mj-lt"/>
              </a:rPr>
              <a:t>Authorised Capital is  ...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8126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9234" y="6163056"/>
            <a:ext cx="338328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Diagram 5">
            <a:extLst>
              <a:ext uri="{FF2B5EF4-FFF2-40B4-BE49-F238E27FC236}">
                <a16:creationId xmlns:a16="http://schemas.microsoft.com/office/drawing/2014/main" id="{BCB7FD4E-715B-4E4C-8E0C-FAB54E43D2FD}"/>
              </a:ext>
            </a:extLst>
          </p:cNvPr>
          <p:cNvGraphicFramePr/>
          <p:nvPr/>
        </p:nvGraphicFramePr>
        <p:xfrm>
          <a:off x="4553712" y="621792"/>
          <a:ext cx="6812280" cy="5541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7611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81E1224E-6618-482E-BE87-321A7FC1CD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DE966A-767C-4E3F-97C7-C09A7F25C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234" y="957447"/>
            <a:ext cx="3383280" cy="4943105"/>
          </a:xfrm>
        </p:spPr>
        <p:txBody>
          <a:bodyPr anchor="ctr">
            <a:normAutofit/>
          </a:bodyPr>
          <a:lstStyle/>
          <a:p>
            <a:pPr algn="ctr"/>
            <a:r>
              <a:rPr lang="en-US" b="1" i="1" u="sng" dirty="0">
                <a:ea typeface="+mj-lt"/>
                <a:cs typeface="+mj-lt"/>
              </a:rPr>
              <a:t>Question 2</a:t>
            </a:r>
            <a:br>
              <a:rPr lang="en-US" b="1" i="1" u="sng" dirty="0">
                <a:ea typeface="+mj-lt"/>
                <a:cs typeface="+mj-lt"/>
              </a:rPr>
            </a:br>
            <a:br>
              <a:rPr lang="en-US" b="1" i="1" u="sng" dirty="0">
                <a:ea typeface="+mj-lt"/>
                <a:cs typeface="+mj-lt"/>
              </a:rPr>
            </a:br>
            <a:r>
              <a:rPr lang="en-US" b="1" dirty="0"/>
              <a:t>A</a:t>
            </a:r>
            <a:r>
              <a:rPr lang="en-US" b="1" dirty="0">
                <a:ea typeface="+mj-lt"/>
                <a:cs typeface="+mj-lt"/>
              </a:rPr>
              <a:t> trading account</a:t>
            </a:r>
            <a:r>
              <a:rPr lang="en-IE" b="1" dirty="0">
                <a:ea typeface="+mj-lt"/>
                <a:cs typeface="+mj-lt"/>
              </a:rPr>
              <a:t> is...</a:t>
            </a:r>
            <a:endParaRPr lang="en-US" b="1" dirty="0">
              <a:ea typeface="+mj-lt"/>
              <a:cs typeface="+mj-l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8126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9234" y="6163056"/>
            <a:ext cx="338328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Diagram 5">
            <a:extLst>
              <a:ext uri="{FF2B5EF4-FFF2-40B4-BE49-F238E27FC236}">
                <a16:creationId xmlns:a16="http://schemas.microsoft.com/office/drawing/2014/main" id="{BCB7FD4E-715B-4E4C-8E0C-FAB54E43D2FD}"/>
              </a:ext>
            </a:extLst>
          </p:cNvPr>
          <p:cNvGraphicFramePr/>
          <p:nvPr/>
        </p:nvGraphicFramePr>
        <p:xfrm>
          <a:off x="4553712" y="621792"/>
          <a:ext cx="6812280" cy="5541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7180012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81E1224E-6618-482E-BE87-321A7FC1CD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DE966A-767C-4E3F-97C7-C09A7F25C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234" y="957447"/>
            <a:ext cx="3383280" cy="4943105"/>
          </a:xfrm>
        </p:spPr>
        <p:txBody>
          <a:bodyPr anchor="ctr">
            <a:normAutofit/>
          </a:bodyPr>
          <a:lstStyle/>
          <a:p>
            <a:pPr algn="ctr"/>
            <a:r>
              <a:rPr lang="en-US" b="1" i="1" u="sng">
                <a:ea typeface="+mj-lt"/>
                <a:cs typeface="+mj-lt"/>
              </a:rPr>
              <a:t>Question 20</a:t>
            </a:r>
            <a:br>
              <a:rPr lang="en-US" b="1" i="1" u="sng" dirty="0">
                <a:ea typeface="+mj-lt"/>
                <a:cs typeface="+mj-lt"/>
              </a:rPr>
            </a:br>
            <a:br>
              <a:rPr lang="en-US" b="1" i="1" u="sng" dirty="0">
                <a:ea typeface="+mj-lt"/>
                <a:cs typeface="+mj-lt"/>
              </a:rPr>
            </a:br>
            <a:r>
              <a:rPr lang="en-IE" b="1">
                <a:ea typeface="+mj-lt"/>
                <a:cs typeface="+mj-lt"/>
              </a:rPr>
              <a:t>Issued </a:t>
            </a:r>
            <a:br>
              <a:rPr lang="en-IE" b="1" dirty="0">
                <a:ea typeface="+mj-lt"/>
                <a:cs typeface="+mj-lt"/>
              </a:rPr>
            </a:br>
            <a:r>
              <a:rPr lang="en-IE" b="1">
                <a:ea typeface="+mj-lt"/>
                <a:cs typeface="+mj-lt"/>
              </a:rPr>
              <a:t>Capital is  ...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8126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9234" y="6163056"/>
            <a:ext cx="338328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Diagram 5">
            <a:extLst>
              <a:ext uri="{FF2B5EF4-FFF2-40B4-BE49-F238E27FC236}">
                <a16:creationId xmlns:a16="http://schemas.microsoft.com/office/drawing/2014/main" id="{BCB7FD4E-715B-4E4C-8E0C-FAB54E43D2FD}"/>
              </a:ext>
            </a:extLst>
          </p:cNvPr>
          <p:cNvGraphicFramePr/>
          <p:nvPr/>
        </p:nvGraphicFramePr>
        <p:xfrm>
          <a:off x="4553712" y="621792"/>
          <a:ext cx="6812280" cy="5541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2217519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81E1224E-6618-482E-BE87-321A7FC1CD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DE966A-767C-4E3F-97C7-C09A7F25C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234" y="957447"/>
            <a:ext cx="3383280" cy="4943105"/>
          </a:xfrm>
        </p:spPr>
        <p:txBody>
          <a:bodyPr anchor="ctr">
            <a:normAutofit/>
          </a:bodyPr>
          <a:lstStyle/>
          <a:p>
            <a:pPr algn="ctr"/>
            <a:r>
              <a:rPr lang="en-US" b="1" i="1" u="sng">
                <a:ea typeface="+mj-lt"/>
                <a:cs typeface="+mj-lt"/>
              </a:rPr>
              <a:t>Question 20</a:t>
            </a:r>
            <a:br>
              <a:rPr lang="en-US" b="1" i="1" u="sng" dirty="0">
                <a:ea typeface="+mj-lt"/>
                <a:cs typeface="+mj-lt"/>
              </a:rPr>
            </a:br>
            <a:br>
              <a:rPr lang="en-US" b="1" i="1" u="sng" dirty="0">
                <a:ea typeface="+mj-lt"/>
                <a:cs typeface="+mj-lt"/>
              </a:rPr>
            </a:br>
            <a:r>
              <a:rPr lang="en-IE" b="1">
                <a:ea typeface="+mj-lt"/>
                <a:cs typeface="+mj-lt"/>
              </a:rPr>
              <a:t>Issued </a:t>
            </a:r>
            <a:br>
              <a:rPr lang="en-IE" b="1" dirty="0">
                <a:ea typeface="+mj-lt"/>
                <a:cs typeface="+mj-lt"/>
              </a:rPr>
            </a:br>
            <a:r>
              <a:rPr lang="en-IE" b="1">
                <a:ea typeface="+mj-lt"/>
                <a:cs typeface="+mj-lt"/>
              </a:rPr>
              <a:t>Capital is  ...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8126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9234" y="6163056"/>
            <a:ext cx="338328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Diagram 5">
            <a:extLst>
              <a:ext uri="{FF2B5EF4-FFF2-40B4-BE49-F238E27FC236}">
                <a16:creationId xmlns:a16="http://schemas.microsoft.com/office/drawing/2014/main" id="{BCB7FD4E-715B-4E4C-8E0C-FAB54E43D2FD}"/>
              </a:ext>
            </a:extLst>
          </p:cNvPr>
          <p:cNvGraphicFramePr/>
          <p:nvPr/>
        </p:nvGraphicFramePr>
        <p:xfrm>
          <a:off x="4553712" y="621792"/>
          <a:ext cx="6812280" cy="5541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0302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81E1224E-6618-482E-BE87-321A7FC1CD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DE966A-767C-4E3F-97C7-C09A7F25C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234" y="957447"/>
            <a:ext cx="3383280" cy="4943105"/>
          </a:xfrm>
        </p:spPr>
        <p:txBody>
          <a:bodyPr anchor="ctr">
            <a:normAutofit/>
          </a:bodyPr>
          <a:lstStyle/>
          <a:p>
            <a:pPr algn="ctr"/>
            <a:r>
              <a:rPr lang="en-US" b="1" i="1" u="sng" dirty="0"/>
              <a:t>Answer</a:t>
            </a:r>
            <a:br>
              <a:rPr lang="en-US" b="1" dirty="0"/>
            </a:br>
            <a:br>
              <a:rPr lang="en-US" b="1" dirty="0"/>
            </a:br>
            <a:r>
              <a:rPr lang="en-US" b="1" dirty="0"/>
              <a:t>The</a:t>
            </a:r>
            <a:r>
              <a:rPr lang="en-US" b="1" dirty="0">
                <a:ea typeface="+mj-lt"/>
                <a:cs typeface="+mj-lt"/>
              </a:rPr>
              <a:t> trading account </a:t>
            </a:r>
            <a:r>
              <a:rPr lang="en-IE" b="1" dirty="0">
                <a:ea typeface="+mj-lt"/>
                <a:cs typeface="+mj-lt"/>
              </a:rPr>
              <a:t>is...</a:t>
            </a:r>
            <a:endParaRPr lang="en-US" b="1" dirty="0">
              <a:ea typeface="+mj-lt"/>
              <a:cs typeface="+mj-l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8126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9234" y="6163056"/>
            <a:ext cx="338328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Diagram 5">
            <a:extLst>
              <a:ext uri="{FF2B5EF4-FFF2-40B4-BE49-F238E27FC236}">
                <a16:creationId xmlns:a16="http://schemas.microsoft.com/office/drawing/2014/main" id="{BCB7FD4E-715B-4E4C-8E0C-FAB54E43D2F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81849521"/>
              </p:ext>
            </p:extLst>
          </p:nvPr>
        </p:nvGraphicFramePr>
        <p:xfrm>
          <a:off x="4553712" y="632230"/>
          <a:ext cx="6812280" cy="5541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18082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81E1224E-6618-482E-BE87-321A7FC1CD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DE966A-767C-4E3F-97C7-C09A7F25C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234" y="957447"/>
            <a:ext cx="3383280" cy="4943105"/>
          </a:xfrm>
        </p:spPr>
        <p:txBody>
          <a:bodyPr anchor="ctr">
            <a:normAutofit/>
          </a:bodyPr>
          <a:lstStyle/>
          <a:p>
            <a:pPr algn="ctr"/>
            <a:r>
              <a:rPr lang="en-US" b="1" i="1" u="sng" dirty="0">
                <a:ea typeface="+mj-lt"/>
                <a:cs typeface="+mj-lt"/>
              </a:rPr>
              <a:t>Question 3</a:t>
            </a:r>
            <a:br>
              <a:rPr lang="en-US" b="1" i="1" u="sng" dirty="0">
                <a:ea typeface="+mj-lt"/>
                <a:cs typeface="+mj-lt"/>
              </a:rPr>
            </a:br>
            <a:br>
              <a:rPr lang="en-US" b="1" i="1" u="sng" dirty="0">
                <a:ea typeface="+mj-lt"/>
                <a:cs typeface="+mj-lt"/>
              </a:rPr>
            </a:br>
            <a:r>
              <a:rPr lang="en-US" b="1" dirty="0"/>
              <a:t>A</a:t>
            </a:r>
            <a:r>
              <a:rPr lang="en-US" b="1" dirty="0">
                <a:ea typeface="+mj-lt"/>
                <a:cs typeface="+mj-lt"/>
              </a:rPr>
              <a:t> </a:t>
            </a:r>
            <a:r>
              <a:rPr lang="en-IE" b="1" dirty="0">
                <a:ea typeface="+mj-lt"/>
                <a:cs typeface="+mj-lt"/>
              </a:rPr>
              <a:t>profit or loss account is...</a:t>
            </a:r>
            <a:endParaRPr lang="en-US" b="1" dirty="0">
              <a:ea typeface="+mj-lt"/>
              <a:cs typeface="+mj-l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8126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9234" y="6163056"/>
            <a:ext cx="338328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Diagram 5">
            <a:extLst>
              <a:ext uri="{FF2B5EF4-FFF2-40B4-BE49-F238E27FC236}">
                <a16:creationId xmlns:a16="http://schemas.microsoft.com/office/drawing/2014/main" id="{BCB7FD4E-715B-4E4C-8E0C-FAB54E43D2FD}"/>
              </a:ext>
            </a:extLst>
          </p:cNvPr>
          <p:cNvGraphicFramePr/>
          <p:nvPr/>
        </p:nvGraphicFramePr>
        <p:xfrm>
          <a:off x="4553712" y="621792"/>
          <a:ext cx="6812280" cy="5541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8574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81E1224E-6618-482E-BE87-321A7FC1CD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DE966A-767C-4E3F-97C7-C09A7F25C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234" y="957447"/>
            <a:ext cx="3383280" cy="4943105"/>
          </a:xfrm>
        </p:spPr>
        <p:txBody>
          <a:bodyPr anchor="ctr">
            <a:normAutofit/>
          </a:bodyPr>
          <a:lstStyle/>
          <a:p>
            <a:pPr algn="ctr"/>
            <a:r>
              <a:rPr lang="en-US" b="1" i="1" u="sng" dirty="0"/>
              <a:t>Answer</a:t>
            </a:r>
            <a:br>
              <a:rPr lang="en-US" b="1" dirty="0"/>
            </a:br>
            <a:br>
              <a:rPr lang="en-US" b="1" dirty="0"/>
            </a:br>
            <a:r>
              <a:rPr lang="en-US" b="1" dirty="0"/>
              <a:t>A</a:t>
            </a:r>
            <a:r>
              <a:rPr lang="en-US" b="1" dirty="0">
                <a:ea typeface="+mj-lt"/>
                <a:cs typeface="+mj-lt"/>
              </a:rPr>
              <a:t> </a:t>
            </a:r>
            <a:r>
              <a:rPr lang="en-IE" b="1" dirty="0">
                <a:ea typeface="+mj-lt"/>
                <a:cs typeface="+mj-lt"/>
              </a:rPr>
              <a:t>profit or loss account is...</a:t>
            </a:r>
            <a:endParaRPr lang="en-US" b="1">
              <a:ea typeface="+mj-lt"/>
              <a:cs typeface="+mj-l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8126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9234" y="6163056"/>
            <a:ext cx="338328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Diagram 5">
            <a:extLst>
              <a:ext uri="{FF2B5EF4-FFF2-40B4-BE49-F238E27FC236}">
                <a16:creationId xmlns:a16="http://schemas.microsoft.com/office/drawing/2014/main" id="{BCB7FD4E-715B-4E4C-8E0C-FAB54E43D2FD}"/>
              </a:ext>
            </a:extLst>
          </p:cNvPr>
          <p:cNvGraphicFramePr/>
          <p:nvPr/>
        </p:nvGraphicFramePr>
        <p:xfrm>
          <a:off x="4553712" y="621792"/>
          <a:ext cx="6812280" cy="5541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89833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81E1224E-6618-482E-BE87-321A7FC1CD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DE966A-767C-4E3F-97C7-C09A7F25C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234" y="957447"/>
            <a:ext cx="3383280" cy="4943105"/>
          </a:xfrm>
        </p:spPr>
        <p:txBody>
          <a:bodyPr anchor="ctr">
            <a:normAutofit/>
          </a:bodyPr>
          <a:lstStyle/>
          <a:p>
            <a:pPr algn="ctr"/>
            <a:r>
              <a:rPr lang="en-US" b="1" i="1" u="sng" dirty="0">
                <a:ea typeface="+mj-lt"/>
                <a:cs typeface="+mj-lt"/>
              </a:rPr>
              <a:t>Question 4</a:t>
            </a:r>
            <a:br>
              <a:rPr lang="en-US" b="1" i="1" u="sng" dirty="0">
                <a:ea typeface="+mj-lt"/>
                <a:cs typeface="+mj-lt"/>
              </a:rPr>
            </a:br>
            <a:br>
              <a:rPr lang="en-US" b="1" i="1" u="sng" dirty="0">
                <a:ea typeface="+mj-lt"/>
                <a:cs typeface="+mj-lt"/>
              </a:rPr>
            </a:br>
            <a:r>
              <a:rPr lang="en-IE" b="1" dirty="0">
                <a:ea typeface="+mj-lt"/>
                <a:cs typeface="+mj-lt"/>
              </a:rPr>
              <a:t>An appropriation account is...</a:t>
            </a:r>
            <a:endParaRPr lang="en-US" b="1" dirty="0">
              <a:ea typeface="+mj-lt"/>
              <a:cs typeface="+mj-l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8126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9234" y="6163056"/>
            <a:ext cx="338328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Diagram 5">
            <a:extLst>
              <a:ext uri="{FF2B5EF4-FFF2-40B4-BE49-F238E27FC236}">
                <a16:creationId xmlns:a16="http://schemas.microsoft.com/office/drawing/2014/main" id="{BCB7FD4E-715B-4E4C-8E0C-FAB54E43D2FD}"/>
              </a:ext>
            </a:extLst>
          </p:cNvPr>
          <p:cNvGraphicFramePr/>
          <p:nvPr/>
        </p:nvGraphicFramePr>
        <p:xfrm>
          <a:off x="4553712" y="621792"/>
          <a:ext cx="6812280" cy="5541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85197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81E1224E-6618-482E-BE87-321A7FC1CD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DE966A-767C-4E3F-97C7-C09A7F25C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234" y="957447"/>
            <a:ext cx="3383280" cy="4943105"/>
          </a:xfrm>
        </p:spPr>
        <p:txBody>
          <a:bodyPr anchor="ctr">
            <a:normAutofit/>
          </a:bodyPr>
          <a:lstStyle/>
          <a:p>
            <a:pPr algn="ctr"/>
            <a:r>
              <a:rPr lang="en-US" b="1" i="1" u="sng" dirty="0">
                <a:ea typeface="+mj-lt"/>
                <a:cs typeface="+mj-lt"/>
              </a:rPr>
              <a:t>Answer</a:t>
            </a:r>
            <a:br>
              <a:rPr lang="en-US" b="1" i="1" u="sng" dirty="0">
                <a:ea typeface="+mj-lt"/>
                <a:cs typeface="+mj-lt"/>
              </a:rPr>
            </a:br>
            <a:br>
              <a:rPr lang="en-US" b="1" i="1" u="sng" dirty="0">
                <a:ea typeface="+mj-lt"/>
                <a:cs typeface="+mj-lt"/>
              </a:rPr>
            </a:br>
            <a:r>
              <a:rPr lang="en-IE" b="1" dirty="0">
                <a:ea typeface="+mj-lt"/>
                <a:cs typeface="+mj-lt"/>
              </a:rPr>
              <a:t>An appropriation account is...</a:t>
            </a:r>
            <a:endParaRPr lang="en-US" b="1" dirty="0">
              <a:ea typeface="+mj-lt"/>
              <a:cs typeface="+mj-l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8126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9234" y="6163056"/>
            <a:ext cx="338328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Diagram 5">
            <a:extLst>
              <a:ext uri="{FF2B5EF4-FFF2-40B4-BE49-F238E27FC236}">
                <a16:creationId xmlns:a16="http://schemas.microsoft.com/office/drawing/2014/main" id="{BCB7FD4E-715B-4E4C-8E0C-FAB54E43D2FD}"/>
              </a:ext>
            </a:extLst>
          </p:cNvPr>
          <p:cNvGraphicFramePr/>
          <p:nvPr/>
        </p:nvGraphicFramePr>
        <p:xfrm>
          <a:off x="4553712" y="621792"/>
          <a:ext cx="6812280" cy="5541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62632699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DarkSeedLeftStep">
      <a:dk1>
        <a:srgbClr val="000000"/>
      </a:dk1>
      <a:lt1>
        <a:srgbClr val="FFFFFF"/>
      </a:lt1>
      <a:dk2>
        <a:srgbClr val="242F41"/>
      </a:dk2>
      <a:lt2>
        <a:srgbClr val="E2E8E4"/>
      </a:lt2>
      <a:accent1>
        <a:srgbClr val="E729B1"/>
      </a:accent1>
      <a:accent2>
        <a:srgbClr val="BB17D5"/>
      </a:accent2>
      <a:accent3>
        <a:srgbClr val="7E29E7"/>
      </a:accent3>
      <a:accent4>
        <a:srgbClr val="4A45DD"/>
      </a:accent4>
      <a:accent5>
        <a:srgbClr val="2972E7"/>
      </a:accent5>
      <a:accent6>
        <a:srgbClr val="17AFD5"/>
      </a:accent6>
      <a:hlink>
        <a:srgbClr val="5C74C8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AccentBoxVTI</vt:lpstr>
      <vt:lpstr>Million Euro Drop</vt:lpstr>
      <vt:lpstr>Question 1  An income statement is...</vt:lpstr>
      <vt:lpstr>Answer   An income statement is...</vt:lpstr>
      <vt:lpstr>Question 2  A trading account is...</vt:lpstr>
      <vt:lpstr>Answer  The trading account is...</vt:lpstr>
      <vt:lpstr>Question 3  A profit or loss account is...</vt:lpstr>
      <vt:lpstr>Answer  A profit or loss account is...</vt:lpstr>
      <vt:lpstr>Question 4  An appropriation account is...</vt:lpstr>
      <vt:lpstr>Answer  An appropriation account is...</vt:lpstr>
      <vt:lpstr>Question 5  Net Profit is...</vt:lpstr>
      <vt:lpstr>Answer  Net Profit is...</vt:lpstr>
      <vt:lpstr>Question 6  Net Loss is...</vt:lpstr>
      <vt:lpstr>Answer  Net Loss is...</vt:lpstr>
      <vt:lpstr>Question 7  Capital   Expenditure is...</vt:lpstr>
      <vt:lpstr>Answer  Capital Expenditure is...</vt:lpstr>
      <vt:lpstr>Question 8  Current  Expenditure is...</vt:lpstr>
      <vt:lpstr>Answer  Current  Expenditure is...</vt:lpstr>
      <vt:lpstr>Question 9  Capital Structure is/are...</vt:lpstr>
      <vt:lpstr>Answer  Capital Structure is/are...</vt:lpstr>
      <vt:lpstr>Question 10  Fixed assets are...</vt:lpstr>
      <vt:lpstr>Answer  Fixed assets are...</vt:lpstr>
      <vt:lpstr>Question 11  Current assets are...</vt:lpstr>
      <vt:lpstr>Answer  Current assets are...</vt:lpstr>
      <vt:lpstr>Question 12  Creditiors falling due within one year are...</vt:lpstr>
      <vt:lpstr>Answer  Creditiors falling due within one year are...</vt:lpstr>
      <vt:lpstr>Question 13  Working Capital is ...</vt:lpstr>
      <vt:lpstr>Answer  Working Capital is ...</vt:lpstr>
      <vt:lpstr>Question 14  Total Net Assest are ...</vt:lpstr>
      <vt:lpstr>Answer  Total Net Assest are ...</vt:lpstr>
      <vt:lpstr>Question 15  Capital Employed is ...</vt:lpstr>
      <vt:lpstr>Answer  Capital Employed is ...</vt:lpstr>
      <vt:lpstr>Question 16  Capital is  ...</vt:lpstr>
      <vt:lpstr>Answer  Capital is  ...</vt:lpstr>
      <vt:lpstr>Question 17  Equity Capital is  ...</vt:lpstr>
      <vt:lpstr>Question 17  Equity Capital is  ...</vt:lpstr>
      <vt:lpstr>Question 18  Debt Capital is  ...</vt:lpstr>
      <vt:lpstr>Question 18  Debt Capital is  ...</vt:lpstr>
      <vt:lpstr>Question 19  Authorised Capital is  ...</vt:lpstr>
      <vt:lpstr>Question 19  Authorised Capital is  ...</vt:lpstr>
      <vt:lpstr>Question 20  Issued  Capital is  ...</vt:lpstr>
      <vt:lpstr>Question 20  Issued  Capital is  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432</cp:revision>
  <dcterms:created xsi:type="dcterms:W3CDTF">2020-02-08T12:16:59Z</dcterms:created>
  <dcterms:modified xsi:type="dcterms:W3CDTF">2020-02-08T16:05:07Z</dcterms:modified>
</cp:coreProperties>
</file>