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373" r:id="rId6"/>
    <p:sldId id="258" r:id="rId7"/>
    <p:sldId id="257" r:id="rId8"/>
    <p:sldId id="259" r:id="rId9"/>
    <p:sldId id="260" r:id="rId10"/>
    <p:sldId id="262" r:id="rId11"/>
    <p:sldId id="263" r:id="rId12"/>
    <p:sldId id="261" r:id="rId13"/>
    <p:sldId id="264" r:id="rId14"/>
    <p:sldId id="302" r:id="rId15"/>
    <p:sldId id="303" r:id="rId16"/>
    <p:sldId id="304" r:id="rId17"/>
    <p:sldId id="305" r:id="rId18"/>
    <p:sldId id="306" r:id="rId19"/>
    <p:sldId id="307" r:id="rId20"/>
    <p:sldId id="308" r:id="rId21"/>
    <p:sldId id="309" r:id="rId22"/>
    <p:sldId id="310" r:id="rId23"/>
    <p:sldId id="311" r:id="rId24"/>
    <p:sldId id="312" r:id="rId25"/>
    <p:sldId id="313" r:id="rId26"/>
    <p:sldId id="314" r:id="rId27"/>
    <p:sldId id="315" r:id="rId28"/>
    <p:sldId id="316" r:id="rId29"/>
    <p:sldId id="317" r:id="rId30"/>
    <p:sldId id="318" r:id="rId31"/>
    <p:sldId id="319" r:id="rId32"/>
    <p:sldId id="320" r:id="rId33"/>
    <p:sldId id="321" r:id="rId34"/>
    <p:sldId id="322" r:id="rId35"/>
    <p:sldId id="323" r:id="rId36"/>
    <p:sldId id="324" r:id="rId37"/>
    <p:sldId id="325" r:id="rId38"/>
    <p:sldId id="326" r:id="rId39"/>
    <p:sldId id="327" r:id="rId40"/>
    <p:sldId id="328" r:id="rId41"/>
    <p:sldId id="329" r:id="rId42"/>
    <p:sldId id="330" r:id="rId43"/>
    <p:sldId id="331" r:id="rId44"/>
    <p:sldId id="332" r:id="rId45"/>
    <p:sldId id="333" r:id="rId46"/>
    <p:sldId id="334" r:id="rId47"/>
    <p:sldId id="335" r:id="rId48"/>
    <p:sldId id="336" r:id="rId49"/>
    <p:sldId id="348" r:id="rId50"/>
    <p:sldId id="337" r:id="rId51"/>
    <p:sldId id="338" r:id="rId52"/>
    <p:sldId id="339" r:id="rId53"/>
    <p:sldId id="340" r:id="rId54"/>
    <p:sldId id="341" r:id="rId55"/>
    <p:sldId id="342" r:id="rId56"/>
    <p:sldId id="343" r:id="rId57"/>
    <p:sldId id="344" r:id="rId58"/>
    <p:sldId id="345" r:id="rId59"/>
    <p:sldId id="346" r:id="rId60"/>
    <p:sldId id="347" r:id="rId61"/>
    <p:sldId id="349" r:id="rId62"/>
    <p:sldId id="350" r:id="rId63"/>
    <p:sldId id="351" r:id="rId64"/>
    <p:sldId id="352" r:id="rId65"/>
    <p:sldId id="353" r:id="rId66"/>
    <p:sldId id="354" r:id="rId67"/>
    <p:sldId id="355" r:id="rId68"/>
    <p:sldId id="356" r:id="rId69"/>
    <p:sldId id="357" r:id="rId70"/>
    <p:sldId id="358" r:id="rId71"/>
    <p:sldId id="359" r:id="rId72"/>
    <p:sldId id="360" r:id="rId73"/>
    <p:sldId id="361" r:id="rId74"/>
    <p:sldId id="362" r:id="rId75"/>
    <p:sldId id="363" r:id="rId76"/>
    <p:sldId id="364" r:id="rId77"/>
    <p:sldId id="365" r:id="rId78"/>
    <p:sldId id="366" r:id="rId79"/>
    <p:sldId id="367" r:id="rId80"/>
    <p:sldId id="368" r:id="rId81"/>
    <p:sldId id="369" r:id="rId82"/>
    <p:sldId id="370" r:id="rId83"/>
    <p:sldId id="371" r:id="rId84"/>
    <p:sldId id="372" r:id="rId8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tableStyles" Target="tableStyles.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5" Type="http://schemas.openxmlformats.org/officeDocument/2006/relationships/slide" Target="slides/slide1.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viewProps" Target="viewProps.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BB8958-E3B5-4C2F-A95F-0C208E1FF86D}" type="doc">
      <dgm:prSet loTypeId="urn:microsoft.com/office/officeart/2018/5/layout/IconCircleLabelList" loCatId="icon" qsTypeId="urn:microsoft.com/office/officeart/2005/8/quickstyle/simple1" qsCatId="simple" csTypeId="urn:microsoft.com/office/officeart/2005/8/colors/accent1_2" csCatId="accent1" phldr="1"/>
      <dgm:spPr/>
      <dgm:t>
        <a:bodyPr/>
        <a:lstStyle/>
        <a:p>
          <a:endParaRPr lang="en-US"/>
        </a:p>
      </dgm:t>
    </dgm:pt>
    <dgm:pt modelId="{1B49CFAF-1CE3-423E-99CD-B929EFEDB262}" type="pres">
      <dgm:prSet presAssocID="{50BB8958-E3B5-4C2F-A95F-0C208E1FF86D}" presName="root" presStyleCnt="0">
        <dgm:presLayoutVars>
          <dgm:dir/>
          <dgm:resizeHandles val="exact"/>
        </dgm:presLayoutVars>
      </dgm:prSet>
      <dgm:spPr/>
    </dgm:pt>
  </dgm:ptLst>
  <dgm:cxnLst>
    <dgm:cxn modelId="{49951A11-2A3F-4ED4-AADB-F2FA9396745E}" type="presOf" srcId="{50BB8958-E3B5-4C2F-A95F-0C208E1FF86D}" destId="{1B49CFAF-1CE3-423E-99CD-B929EFEDB262}" srcOrd="0" destOrd="0" presId="urn:microsoft.com/office/officeart/2018/5/layout/IconCircleLabel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EA5416E-8CC1-426C-BB22-DE4B0ED6A26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523532C-0389-484E-9656-E41F9C8DD0ED}" type="pres">
      <dgm:prSet presAssocID="{5EA5416E-8CC1-426C-BB22-DE4B0ED6A260}" presName="linear" presStyleCnt="0">
        <dgm:presLayoutVars>
          <dgm:animLvl val="lvl"/>
          <dgm:resizeHandles val="exact"/>
        </dgm:presLayoutVars>
      </dgm:prSet>
      <dgm:spPr/>
    </dgm:pt>
  </dgm:ptLst>
  <dgm:cxnLst>
    <dgm:cxn modelId="{B52D2D57-6915-47F8-A7C5-78ABEC8629EF}" type="presOf" srcId="{5EA5416E-8CC1-426C-BB22-DE4B0ED6A260}" destId="{D523532C-0389-484E-9656-E41F9C8DD0ED}" srcOrd="0"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0B702-9588-46B7-A017-91A3678E26A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45681528-62E2-4688-BD42-EF5A34A48B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4D31DCB7-71CE-487E-A5F6-3642EFCFF787}"/>
              </a:ext>
            </a:extLst>
          </p:cNvPr>
          <p:cNvSpPr>
            <a:spLocks noGrp="1"/>
          </p:cNvSpPr>
          <p:nvPr>
            <p:ph type="dt" sz="half" idx="10"/>
          </p:nvPr>
        </p:nvSpPr>
        <p:spPr/>
        <p:txBody>
          <a:bodyPr/>
          <a:lstStyle/>
          <a:p>
            <a:fld id="{D30A2762-186D-4034-B62C-4AE219CB3F6A}" type="datetimeFigureOut">
              <a:rPr lang="en-IE" smtClean="0"/>
              <a:t>18/03/2021</a:t>
            </a:fld>
            <a:endParaRPr lang="en-IE"/>
          </a:p>
        </p:txBody>
      </p:sp>
      <p:sp>
        <p:nvSpPr>
          <p:cNvPr id="5" name="Footer Placeholder 4">
            <a:extLst>
              <a:ext uri="{FF2B5EF4-FFF2-40B4-BE49-F238E27FC236}">
                <a16:creationId xmlns:a16="http://schemas.microsoft.com/office/drawing/2014/main" id="{7701BE3C-3B03-413D-80D2-901044A1CE3B}"/>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6CE748DD-7436-4FE8-BF6E-2EE097B53A21}"/>
              </a:ext>
            </a:extLst>
          </p:cNvPr>
          <p:cNvSpPr>
            <a:spLocks noGrp="1"/>
          </p:cNvSpPr>
          <p:nvPr>
            <p:ph type="sldNum" sz="quarter" idx="12"/>
          </p:nvPr>
        </p:nvSpPr>
        <p:spPr/>
        <p:txBody>
          <a:bodyPr/>
          <a:lstStyle/>
          <a:p>
            <a:fld id="{CD65571B-1607-48BF-98B7-FBB0A177CF16}" type="slidenum">
              <a:rPr lang="en-IE" smtClean="0"/>
              <a:t>‹#›</a:t>
            </a:fld>
            <a:endParaRPr lang="en-IE"/>
          </a:p>
        </p:txBody>
      </p:sp>
    </p:spTree>
    <p:extLst>
      <p:ext uri="{BB962C8B-B14F-4D97-AF65-F5344CB8AC3E}">
        <p14:creationId xmlns:p14="http://schemas.microsoft.com/office/powerpoint/2010/main" val="1870415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611D0-D13F-4309-AB2B-9516639E6352}"/>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703BED39-5CBB-4269-BD9F-575BDD5694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CEB1472B-849A-4379-884E-829EA6C0A68B}"/>
              </a:ext>
            </a:extLst>
          </p:cNvPr>
          <p:cNvSpPr>
            <a:spLocks noGrp="1"/>
          </p:cNvSpPr>
          <p:nvPr>
            <p:ph type="dt" sz="half" idx="10"/>
          </p:nvPr>
        </p:nvSpPr>
        <p:spPr/>
        <p:txBody>
          <a:bodyPr/>
          <a:lstStyle/>
          <a:p>
            <a:fld id="{D30A2762-186D-4034-B62C-4AE219CB3F6A}" type="datetimeFigureOut">
              <a:rPr lang="en-IE" smtClean="0"/>
              <a:t>18/03/2021</a:t>
            </a:fld>
            <a:endParaRPr lang="en-IE"/>
          </a:p>
        </p:txBody>
      </p:sp>
      <p:sp>
        <p:nvSpPr>
          <p:cNvPr id="5" name="Footer Placeholder 4">
            <a:extLst>
              <a:ext uri="{FF2B5EF4-FFF2-40B4-BE49-F238E27FC236}">
                <a16:creationId xmlns:a16="http://schemas.microsoft.com/office/drawing/2014/main" id="{53053760-54A9-478C-A457-3E1774116C31}"/>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BA16CA9D-3255-439A-A330-28CA9D52626D}"/>
              </a:ext>
            </a:extLst>
          </p:cNvPr>
          <p:cNvSpPr>
            <a:spLocks noGrp="1"/>
          </p:cNvSpPr>
          <p:nvPr>
            <p:ph type="sldNum" sz="quarter" idx="12"/>
          </p:nvPr>
        </p:nvSpPr>
        <p:spPr/>
        <p:txBody>
          <a:bodyPr/>
          <a:lstStyle/>
          <a:p>
            <a:fld id="{CD65571B-1607-48BF-98B7-FBB0A177CF16}" type="slidenum">
              <a:rPr lang="en-IE" smtClean="0"/>
              <a:t>‹#›</a:t>
            </a:fld>
            <a:endParaRPr lang="en-IE"/>
          </a:p>
        </p:txBody>
      </p:sp>
    </p:spTree>
    <p:extLst>
      <p:ext uri="{BB962C8B-B14F-4D97-AF65-F5344CB8AC3E}">
        <p14:creationId xmlns:p14="http://schemas.microsoft.com/office/powerpoint/2010/main" val="2317911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3DE968-C5A7-44A0-9270-67B5DB33F43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CC74FC03-AA2E-4E2B-AD31-635EC45E0B7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FD579DCE-7C76-40E5-B552-DFCB9EB7C3A5}"/>
              </a:ext>
            </a:extLst>
          </p:cNvPr>
          <p:cNvSpPr>
            <a:spLocks noGrp="1"/>
          </p:cNvSpPr>
          <p:nvPr>
            <p:ph type="dt" sz="half" idx="10"/>
          </p:nvPr>
        </p:nvSpPr>
        <p:spPr/>
        <p:txBody>
          <a:bodyPr/>
          <a:lstStyle/>
          <a:p>
            <a:fld id="{D30A2762-186D-4034-B62C-4AE219CB3F6A}" type="datetimeFigureOut">
              <a:rPr lang="en-IE" smtClean="0"/>
              <a:t>18/03/2021</a:t>
            </a:fld>
            <a:endParaRPr lang="en-IE"/>
          </a:p>
        </p:txBody>
      </p:sp>
      <p:sp>
        <p:nvSpPr>
          <p:cNvPr id="5" name="Footer Placeholder 4">
            <a:extLst>
              <a:ext uri="{FF2B5EF4-FFF2-40B4-BE49-F238E27FC236}">
                <a16:creationId xmlns:a16="http://schemas.microsoft.com/office/drawing/2014/main" id="{264ECB38-E15E-42F9-B026-61992B04F85F}"/>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8998C303-F5D9-4980-9D40-B9DD11165CCE}"/>
              </a:ext>
            </a:extLst>
          </p:cNvPr>
          <p:cNvSpPr>
            <a:spLocks noGrp="1"/>
          </p:cNvSpPr>
          <p:nvPr>
            <p:ph type="sldNum" sz="quarter" idx="12"/>
          </p:nvPr>
        </p:nvSpPr>
        <p:spPr/>
        <p:txBody>
          <a:bodyPr/>
          <a:lstStyle/>
          <a:p>
            <a:fld id="{CD65571B-1607-48BF-98B7-FBB0A177CF16}" type="slidenum">
              <a:rPr lang="en-IE" smtClean="0"/>
              <a:t>‹#›</a:t>
            </a:fld>
            <a:endParaRPr lang="en-IE"/>
          </a:p>
        </p:txBody>
      </p:sp>
    </p:spTree>
    <p:extLst>
      <p:ext uri="{BB962C8B-B14F-4D97-AF65-F5344CB8AC3E}">
        <p14:creationId xmlns:p14="http://schemas.microsoft.com/office/powerpoint/2010/main" val="2867259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DDD45-46AB-461D-8541-0632FD93BC95}"/>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28F74276-4755-4D9E-A1AD-CC1D58B004D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657E9EFB-E9A9-4688-BF5B-AB5BACBAA3DA}"/>
              </a:ext>
            </a:extLst>
          </p:cNvPr>
          <p:cNvSpPr>
            <a:spLocks noGrp="1"/>
          </p:cNvSpPr>
          <p:nvPr>
            <p:ph type="dt" sz="half" idx="10"/>
          </p:nvPr>
        </p:nvSpPr>
        <p:spPr/>
        <p:txBody>
          <a:bodyPr/>
          <a:lstStyle/>
          <a:p>
            <a:fld id="{D30A2762-186D-4034-B62C-4AE219CB3F6A}" type="datetimeFigureOut">
              <a:rPr lang="en-IE" smtClean="0"/>
              <a:t>18/03/2021</a:t>
            </a:fld>
            <a:endParaRPr lang="en-IE"/>
          </a:p>
        </p:txBody>
      </p:sp>
      <p:sp>
        <p:nvSpPr>
          <p:cNvPr id="5" name="Footer Placeholder 4">
            <a:extLst>
              <a:ext uri="{FF2B5EF4-FFF2-40B4-BE49-F238E27FC236}">
                <a16:creationId xmlns:a16="http://schemas.microsoft.com/office/drawing/2014/main" id="{4DC2CFA9-456B-43AA-9C35-62C2EEAF0A26}"/>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E020E947-EC58-46AD-ADAE-58CF76FB9CE1}"/>
              </a:ext>
            </a:extLst>
          </p:cNvPr>
          <p:cNvSpPr>
            <a:spLocks noGrp="1"/>
          </p:cNvSpPr>
          <p:nvPr>
            <p:ph type="sldNum" sz="quarter" idx="12"/>
          </p:nvPr>
        </p:nvSpPr>
        <p:spPr/>
        <p:txBody>
          <a:bodyPr/>
          <a:lstStyle/>
          <a:p>
            <a:fld id="{CD65571B-1607-48BF-98B7-FBB0A177CF16}" type="slidenum">
              <a:rPr lang="en-IE" smtClean="0"/>
              <a:t>‹#›</a:t>
            </a:fld>
            <a:endParaRPr lang="en-IE"/>
          </a:p>
        </p:txBody>
      </p:sp>
    </p:spTree>
    <p:extLst>
      <p:ext uri="{BB962C8B-B14F-4D97-AF65-F5344CB8AC3E}">
        <p14:creationId xmlns:p14="http://schemas.microsoft.com/office/powerpoint/2010/main" val="4260645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A7768-38AB-4DEA-A70D-589BF9E81C7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374012B5-AF3A-45AE-867B-9046A173AC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7D4E8D1-1292-4144-90BC-2E06586DFCAE}"/>
              </a:ext>
            </a:extLst>
          </p:cNvPr>
          <p:cNvSpPr>
            <a:spLocks noGrp="1"/>
          </p:cNvSpPr>
          <p:nvPr>
            <p:ph type="dt" sz="half" idx="10"/>
          </p:nvPr>
        </p:nvSpPr>
        <p:spPr/>
        <p:txBody>
          <a:bodyPr/>
          <a:lstStyle/>
          <a:p>
            <a:fld id="{D30A2762-186D-4034-B62C-4AE219CB3F6A}" type="datetimeFigureOut">
              <a:rPr lang="en-IE" smtClean="0"/>
              <a:t>18/03/2021</a:t>
            </a:fld>
            <a:endParaRPr lang="en-IE"/>
          </a:p>
        </p:txBody>
      </p:sp>
      <p:sp>
        <p:nvSpPr>
          <p:cNvPr id="5" name="Footer Placeholder 4">
            <a:extLst>
              <a:ext uri="{FF2B5EF4-FFF2-40B4-BE49-F238E27FC236}">
                <a16:creationId xmlns:a16="http://schemas.microsoft.com/office/drawing/2014/main" id="{31B5BB66-2F2E-4B8B-92AD-020ACD7C50CB}"/>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96B2FF75-C3B4-42ED-9C90-EFBF9EBCA1A5}"/>
              </a:ext>
            </a:extLst>
          </p:cNvPr>
          <p:cNvSpPr>
            <a:spLocks noGrp="1"/>
          </p:cNvSpPr>
          <p:nvPr>
            <p:ph type="sldNum" sz="quarter" idx="12"/>
          </p:nvPr>
        </p:nvSpPr>
        <p:spPr/>
        <p:txBody>
          <a:bodyPr/>
          <a:lstStyle/>
          <a:p>
            <a:fld id="{CD65571B-1607-48BF-98B7-FBB0A177CF16}" type="slidenum">
              <a:rPr lang="en-IE" smtClean="0"/>
              <a:t>‹#›</a:t>
            </a:fld>
            <a:endParaRPr lang="en-IE"/>
          </a:p>
        </p:txBody>
      </p:sp>
    </p:spTree>
    <p:extLst>
      <p:ext uri="{BB962C8B-B14F-4D97-AF65-F5344CB8AC3E}">
        <p14:creationId xmlns:p14="http://schemas.microsoft.com/office/powerpoint/2010/main" val="3069613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C24A7-BCA2-45D2-B5DF-E4F9C406F675}"/>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2420A8B4-C364-4362-AC48-3F6045E7D55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B6761DF5-F19F-4ADD-98A1-17A0DC7A7A6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3065558D-744D-46D9-A042-17EF7504F9A2}"/>
              </a:ext>
            </a:extLst>
          </p:cNvPr>
          <p:cNvSpPr>
            <a:spLocks noGrp="1"/>
          </p:cNvSpPr>
          <p:nvPr>
            <p:ph type="dt" sz="half" idx="10"/>
          </p:nvPr>
        </p:nvSpPr>
        <p:spPr/>
        <p:txBody>
          <a:bodyPr/>
          <a:lstStyle/>
          <a:p>
            <a:fld id="{D30A2762-186D-4034-B62C-4AE219CB3F6A}" type="datetimeFigureOut">
              <a:rPr lang="en-IE" smtClean="0"/>
              <a:t>18/03/2021</a:t>
            </a:fld>
            <a:endParaRPr lang="en-IE"/>
          </a:p>
        </p:txBody>
      </p:sp>
      <p:sp>
        <p:nvSpPr>
          <p:cNvPr id="6" name="Footer Placeholder 5">
            <a:extLst>
              <a:ext uri="{FF2B5EF4-FFF2-40B4-BE49-F238E27FC236}">
                <a16:creationId xmlns:a16="http://schemas.microsoft.com/office/drawing/2014/main" id="{9AF8BFDB-A88C-4B4B-9BBB-3FCE4F44FB88}"/>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9786339F-7370-4EFD-B388-706DFFC022E9}"/>
              </a:ext>
            </a:extLst>
          </p:cNvPr>
          <p:cNvSpPr>
            <a:spLocks noGrp="1"/>
          </p:cNvSpPr>
          <p:nvPr>
            <p:ph type="sldNum" sz="quarter" idx="12"/>
          </p:nvPr>
        </p:nvSpPr>
        <p:spPr/>
        <p:txBody>
          <a:bodyPr/>
          <a:lstStyle/>
          <a:p>
            <a:fld id="{CD65571B-1607-48BF-98B7-FBB0A177CF16}" type="slidenum">
              <a:rPr lang="en-IE" smtClean="0"/>
              <a:t>‹#›</a:t>
            </a:fld>
            <a:endParaRPr lang="en-IE"/>
          </a:p>
        </p:txBody>
      </p:sp>
    </p:spTree>
    <p:extLst>
      <p:ext uri="{BB962C8B-B14F-4D97-AF65-F5344CB8AC3E}">
        <p14:creationId xmlns:p14="http://schemas.microsoft.com/office/powerpoint/2010/main" val="3072842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AA4E9-0A79-43A7-9A39-B2354D4EB27E}"/>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6BB5B556-372D-4586-86CC-3DD0B95B0F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26EF083-60CD-488A-8F9F-EE1AC81B4F0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3D375EE4-C218-47F9-8798-7CC766DE3F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C747B93-BC79-4F9D-80E9-D3DF4F781BA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433E111E-28DD-4D41-8B5A-7D17667CDE99}"/>
              </a:ext>
            </a:extLst>
          </p:cNvPr>
          <p:cNvSpPr>
            <a:spLocks noGrp="1"/>
          </p:cNvSpPr>
          <p:nvPr>
            <p:ph type="dt" sz="half" idx="10"/>
          </p:nvPr>
        </p:nvSpPr>
        <p:spPr/>
        <p:txBody>
          <a:bodyPr/>
          <a:lstStyle/>
          <a:p>
            <a:fld id="{D30A2762-186D-4034-B62C-4AE219CB3F6A}" type="datetimeFigureOut">
              <a:rPr lang="en-IE" smtClean="0"/>
              <a:t>18/03/2021</a:t>
            </a:fld>
            <a:endParaRPr lang="en-IE"/>
          </a:p>
        </p:txBody>
      </p:sp>
      <p:sp>
        <p:nvSpPr>
          <p:cNvPr id="8" name="Footer Placeholder 7">
            <a:extLst>
              <a:ext uri="{FF2B5EF4-FFF2-40B4-BE49-F238E27FC236}">
                <a16:creationId xmlns:a16="http://schemas.microsoft.com/office/drawing/2014/main" id="{5279FDB5-17BB-48C4-922A-2CD98566A7D7}"/>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58128660-9852-42F2-9B39-68168C35F07C}"/>
              </a:ext>
            </a:extLst>
          </p:cNvPr>
          <p:cNvSpPr>
            <a:spLocks noGrp="1"/>
          </p:cNvSpPr>
          <p:nvPr>
            <p:ph type="sldNum" sz="quarter" idx="12"/>
          </p:nvPr>
        </p:nvSpPr>
        <p:spPr/>
        <p:txBody>
          <a:bodyPr/>
          <a:lstStyle/>
          <a:p>
            <a:fld id="{CD65571B-1607-48BF-98B7-FBB0A177CF16}" type="slidenum">
              <a:rPr lang="en-IE" smtClean="0"/>
              <a:t>‹#›</a:t>
            </a:fld>
            <a:endParaRPr lang="en-IE"/>
          </a:p>
        </p:txBody>
      </p:sp>
    </p:spTree>
    <p:extLst>
      <p:ext uri="{BB962C8B-B14F-4D97-AF65-F5344CB8AC3E}">
        <p14:creationId xmlns:p14="http://schemas.microsoft.com/office/powerpoint/2010/main" val="1012920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F5DF7-E885-42C1-8D37-6AB2524DC620}"/>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E1CC7ACD-E64A-48F4-AB68-8160073416C9}"/>
              </a:ext>
            </a:extLst>
          </p:cNvPr>
          <p:cNvSpPr>
            <a:spLocks noGrp="1"/>
          </p:cNvSpPr>
          <p:nvPr>
            <p:ph type="dt" sz="half" idx="10"/>
          </p:nvPr>
        </p:nvSpPr>
        <p:spPr/>
        <p:txBody>
          <a:bodyPr/>
          <a:lstStyle/>
          <a:p>
            <a:fld id="{D30A2762-186D-4034-B62C-4AE219CB3F6A}" type="datetimeFigureOut">
              <a:rPr lang="en-IE" smtClean="0"/>
              <a:t>18/03/2021</a:t>
            </a:fld>
            <a:endParaRPr lang="en-IE"/>
          </a:p>
        </p:txBody>
      </p:sp>
      <p:sp>
        <p:nvSpPr>
          <p:cNvPr id="4" name="Footer Placeholder 3">
            <a:extLst>
              <a:ext uri="{FF2B5EF4-FFF2-40B4-BE49-F238E27FC236}">
                <a16:creationId xmlns:a16="http://schemas.microsoft.com/office/drawing/2014/main" id="{77F75203-BD97-4151-A0CB-38FA33F0DDFD}"/>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C6E722B2-5C60-42B8-BF64-634F4ED05430}"/>
              </a:ext>
            </a:extLst>
          </p:cNvPr>
          <p:cNvSpPr>
            <a:spLocks noGrp="1"/>
          </p:cNvSpPr>
          <p:nvPr>
            <p:ph type="sldNum" sz="quarter" idx="12"/>
          </p:nvPr>
        </p:nvSpPr>
        <p:spPr/>
        <p:txBody>
          <a:bodyPr/>
          <a:lstStyle/>
          <a:p>
            <a:fld id="{CD65571B-1607-48BF-98B7-FBB0A177CF16}" type="slidenum">
              <a:rPr lang="en-IE" smtClean="0"/>
              <a:t>‹#›</a:t>
            </a:fld>
            <a:endParaRPr lang="en-IE"/>
          </a:p>
        </p:txBody>
      </p:sp>
    </p:spTree>
    <p:extLst>
      <p:ext uri="{BB962C8B-B14F-4D97-AF65-F5344CB8AC3E}">
        <p14:creationId xmlns:p14="http://schemas.microsoft.com/office/powerpoint/2010/main" val="764548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FB9AF4-E35F-4A85-A655-ED96094DF233}"/>
              </a:ext>
            </a:extLst>
          </p:cNvPr>
          <p:cNvSpPr>
            <a:spLocks noGrp="1"/>
          </p:cNvSpPr>
          <p:nvPr>
            <p:ph type="dt" sz="half" idx="10"/>
          </p:nvPr>
        </p:nvSpPr>
        <p:spPr/>
        <p:txBody>
          <a:bodyPr/>
          <a:lstStyle/>
          <a:p>
            <a:fld id="{D30A2762-186D-4034-B62C-4AE219CB3F6A}" type="datetimeFigureOut">
              <a:rPr lang="en-IE" smtClean="0"/>
              <a:t>18/03/2021</a:t>
            </a:fld>
            <a:endParaRPr lang="en-IE"/>
          </a:p>
        </p:txBody>
      </p:sp>
      <p:sp>
        <p:nvSpPr>
          <p:cNvPr id="3" name="Footer Placeholder 2">
            <a:extLst>
              <a:ext uri="{FF2B5EF4-FFF2-40B4-BE49-F238E27FC236}">
                <a16:creationId xmlns:a16="http://schemas.microsoft.com/office/drawing/2014/main" id="{69A82182-1BF6-460D-958F-A4477D9AA4E8}"/>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EDD554DD-556B-46E9-A75F-395BEA793BF0}"/>
              </a:ext>
            </a:extLst>
          </p:cNvPr>
          <p:cNvSpPr>
            <a:spLocks noGrp="1"/>
          </p:cNvSpPr>
          <p:nvPr>
            <p:ph type="sldNum" sz="quarter" idx="12"/>
          </p:nvPr>
        </p:nvSpPr>
        <p:spPr/>
        <p:txBody>
          <a:bodyPr/>
          <a:lstStyle/>
          <a:p>
            <a:fld id="{CD65571B-1607-48BF-98B7-FBB0A177CF16}" type="slidenum">
              <a:rPr lang="en-IE" smtClean="0"/>
              <a:t>‹#›</a:t>
            </a:fld>
            <a:endParaRPr lang="en-IE"/>
          </a:p>
        </p:txBody>
      </p:sp>
    </p:spTree>
    <p:extLst>
      <p:ext uri="{BB962C8B-B14F-4D97-AF65-F5344CB8AC3E}">
        <p14:creationId xmlns:p14="http://schemas.microsoft.com/office/powerpoint/2010/main" val="4130568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0C069-CA0E-4B29-BC75-2D425932A5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7B133038-A1AE-47A8-B5FB-E2B9654E77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540C2826-D6FD-4F11-8A67-30BE178C27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6D8DA7-70A4-4612-9166-DC2BA4C1E743}"/>
              </a:ext>
            </a:extLst>
          </p:cNvPr>
          <p:cNvSpPr>
            <a:spLocks noGrp="1"/>
          </p:cNvSpPr>
          <p:nvPr>
            <p:ph type="dt" sz="half" idx="10"/>
          </p:nvPr>
        </p:nvSpPr>
        <p:spPr/>
        <p:txBody>
          <a:bodyPr/>
          <a:lstStyle/>
          <a:p>
            <a:fld id="{D30A2762-186D-4034-B62C-4AE219CB3F6A}" type="datetimeFigureOut">
              <a:rPr lang="en-IE" smtClean="0"/>
              <a:t>18/03/2021</a:t>
            </a:fld>
            <a:endParaRPr lang="en-IE"/>
          </a:p>
        </p:txBody>
      </p:sp>
      <p:sp>
        <p:nvSpPr>
          <p:cNvPr id="6" name="Footer Placeholder 5">
            <a:extLst>
              <a:ext uri="{FF2B5EF4-FFF2-40B4-BE49-F238E27FC236}">
                <a16:creationId xmlns:a16="http://schemas.microsoft.com/office/drawing/2014/main" id="{56444092-C4E9-411A-AEA6-2636B966C38D}"/>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C3B4740A-7763-462D-A785-7205523A6232}"/>
              </a:ext>
            </a:extLst>
          </p:cNvPr>
          <p:cNvSpPr>
            <a:spLocks noGrp="1"/>
          </p:cNvSpPr>
          <p:nvPr>
            <p:ph type="sldNum" sz="quarter" idx="12"/>
          </p:nvPr>
        </p:nvSpPr>
        <p:spPr/>
        <p:txBody>
          <a:bodyPr/>
          <a:lstStyle/>
          <a:p>
            <a:fld id="{CD65571B-1607-48BF-98B7-FBB0A177CF16}" type="slidenum">
              <a:rPr lang="en-IE" smtClean="0"/>
              <a:t>‹#›</a:t>
            </a:fld>
            <a:endParaRPr lang="en-IE"/>
          </a:p>
        </p:txBody>
      </p:sp>
    </p:spTree>
    <p:extLst>
      <p:ext uri="{BB962C8B-B14F-4D97-AF65-F5344CB8AC3E}">
        <p14:creationId xmlns:p14="http://schemas.microsoft.com/office/powerpoint/2010/main" val="3503720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6A399-DA49-466D-A794-0B8D35AB7E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76A99BBD-B224-4C2E-84D8-3C8E79A50F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F2AEA01A-B2AA-4300-9CD5-132EA63872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0C5E18-BAE1-4661-B1F5-1880848C7F3B}"/>
              </a:ext>
            </a:extLst>
          </p:cNvPr>
          <p:cNvSpPr>
            <a:spLocks noGrp="1"/>
          </p:cNvSpPr>
          <p:nvPr>
            <p:ph type="dt" sz="half" idx="10"/>
          </p:nvPr>
        </p:nvSpPr>
        <p:spPr/>
        <p:txBody>
          <a:bodyPr/>
          <a:lstStyle/>
          <a:p>
            <a:fld id="{D30A2762-186D-4034-B62C-4AE219CB3F6A}" type="datetimeFigureOut">
              <a:rPr lang="en-IE" smtClean="0"/>
              <a:t>18/03/2021</a:t>
            </a:fld>
            <a:endParaRPr lang="en-IE"/>
          </a:p>
        </p:txBody>
      </p:sp>
      <p:sp>
        <p:nvSpPr>
          <p:cNvPr id="6" name="Footer Placeholder 5">
            <a:extLst>
              <a:ext uri="{FF2B5EF4-FFF2-40B4-BE49-F238E27FC236}">
                <a16:creationId xmlns:a16="http://schemas.microsoft.com/office/drawing/2014/main" id="{DA37E17E-BBEE-484D-87FE-3C1892B25814}"/>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F4DD69B1-9B03-42A7-A0C4-4E18ECE466D8}"/>
              </a:ext>
            </a:extLst>
          </p:cNvPr>
          <p:cNvSpPr>
            <a:spLocks noGrp="1"/>
          </p:cNvSpPr>
          <p:nvPr>
            <p:ph type="sldNum" sz="quarter" idx="12"/>
          </p:nvPr>
        </p:nvSpPr>
        <p:spPr/>
        <p:txBody>
          <a:bodyPr/>
          <a:lstStyle/>
          <a:p>
            <a:fld id="{CD65571B-1607-48BF-98B7-FBB0A177CF16}" type="slidenum">
              <a:rPr lang="en-IE" smtClean="0"/>
              <a:t>‹#›</a:t>
            </a:fld>
            <a:endParaRPr lang="en-IE"/>
          </a:p>
        </p:txBody>
      </p:sp>
    </p:spTree>
    <p:extLst>
      <p:ext uri="{BB962C8B-B14F-4D97-AF65-F5344CB8AC3E}">
        <p14:creationId xmlns:p14="http://schemas.microsoft.com/office/powerpoint/2010/main" val="1022737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6E2C6B-050E-40BE-8291-B0036AAFC7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22F800FE-EA56-4CC1-9CFE-8BA0ACFA8E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F5F00D69-827B-4E7E-9BBA-D3B5733E95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0A2762-186D-4034-B62C-4AE219CB3F6A}" type="datetimeFigureOut">
              <a:rPr lang="en-IE" smtClean="0"/>
              <a:t>18/03/2021</a:t>
            </a:fld>
            <a:endParaRPr lang="en-IE"/>
          </a:p>
        </p:txBody>
      </p:sp>
      <p:sp>
        <p:nvSpPr>
          <p:cNvPr id="5" name="Footer Placeholder 4">
            <a:extLst>
              <a:ext uri="{FF2B5EF4-FFF2-40B4-BE49-F238E27FC236}">
                <a16:creationId xmlns:a16="http://schemas.microsoft.com/office/drawing/2014/main" id="{4B762F2A-4BF0-4618-BEA8-826FC78479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4ED2FB4E-50F4-49DC-9DDE-0E9C56A6BA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5571B-1607-48BF-98B7-FBB0A177CF16}" type="slidenum">
              <a:rPr lang="en-IE" smtClean="0"/>
              <a:t>‹#›</a:t>
            </a:fld>
            <a:endParaRPr lang="en-IE"/>
          </a:p>
        </p:txBody>
      </p:sp>
    </p:spTree>
    <p:extLst>
      <p:ext uri="{BB962C8B-B14F-4D97-AF65-F5344CB8AC3E}">
        <p14:creationId xmlns:p14="http://schemas.microsoft.com/office/powerpoint/2010/main" val="141125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10.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slide" Target="slide11.xml"/><Relationship Id="rId7"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image" Target="../media/image9.sv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5.png"/><Relationship Id="rId7" Type="http://schemas.openxmlformats.org/officeDocument/2006/relationships/diagramQuickStyle" Target="../diagrams/quickStyle1.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6.svg"/><Relationship Id="rId9" Type="http://schemas.microsoft.com/office/2007/relationships/diagramDrawing" Target="../diagrams/drawing1.xml"/></Relationships>
</file>

<file path=ppt/slides/_rels/slide12.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slide" Target="slide13.xml"/><Relationship Id="rId7"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image" Target="../media/image9.sv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14.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slide" Target="slide15.xml"/><Relationship Id="rId7"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image" Target="../media/image9.svg"/><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16.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slide" Target="slide17.xml"/><Relationship Id="rId7"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image" Target="../media/image9.svg"/><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18.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slide" Target="slide19.xml"/><Relationship Id="rId7"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image" Target="../media/image9.svg"/><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20.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slide" Target="slide21.xml"/><Relationship Id="rId7"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image" Target="../media/image9.svg"/><Relationship Id="rId4" Type="http://schemas.openxmlformats.org/officeDocument/2006/relationships/image" Target="../media/image8.png"/></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22.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slide" Target="slide23.xml"/><Relationship Id="rId7"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image" Target="../media/image9.svg"/><Relationship Id="rId4" Type="http://schemas.openxmlformats.org/officeDocument/2006/relationships/image" Target="../media/image8.png"/></Relationships>
</file>

<file path=ppt/slides/_rels/slide23.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5.png"/><Relationship Id="rId7" Type="http://schemas.openxmlformats.org/officeDocument/2006/relationships/diagramQuickStyle" Target="../diagrams/quickStyle2.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6.svg"/><Relationship Id="rId9" Type="http://schemas.microsoft.com/office/2007/relationships/diagramDrawing" Target="../diagrams/drawing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6.svg"/></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26.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slide" Target="slide27.xml"/><Relationship Id="rId7"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image" Target="../media/image9.svg"/><Relationship Id="rId4" Type="http://schemas.openxmlformats.org/officeDocument/2006/relationships/image" Target="../media/image8.png"/></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28.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slide" Target="slide29.xml"/><Relationship Id="rId7"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image" Target="../media/image9.svg"/><Relationship Id="rId4" Type="http://schemas.openxmlformats.org/officeDocument/2006/relationships/image" Target="../media/image8.png"/></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7" Type="http://schemas.openxmlformats.org/officeDocument/2006/relationships/slide" Target="slide9.xm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7.xml"/><Relationship Id="rId4" Type="http://schemas.openxmlformats.org/officeDocument/2006/relationships/slide" Target="slide6.xml"/></Relationships>
</file>

<file path=ppt/slides/_rels/slide30.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slide" Target="slide31.xml"/><Relationship Id="rId7"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image" Target="../media/image9.svg"/><Relationship Id="rId4" Type="http://schemas.openxmlformats.org/officeDocument/2006/relationships/image" Target="../media/image8.png"/></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32.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slide" Target="slide33.xml"/><Relationship Id="rId7"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image" Target="../media/image9.svg"/><Relationship Id="rId4" Type="http://schemas.openxmlformats.org/officeDocument/2006/relationships/image" Target="../media/image8.png"/></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34.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slide" Target="slide35.xml"/><Relationship Id="rId7"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image" Target="../media/image9.svg"/><Relationship Id="rId4" Type="http://schemas.openxmlformats.org/officeDocument/2006/relationships/image" Target="../media/image8.png"/></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36.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slide" Target="slide37.xml"/><Relationship Id="rId7"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image" Target="../media/image6.svg"/><Relationship Id="rId4" Type="http://schemas.openxmlformats.org/officeDocument/2006/relationships/image" Target="../media/image5.png"/></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38.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slide" Target="slide39.xml"/><Relationship Id="rId7"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image" Target="../media/image9.svg"/><Relationship Id="rId4" Type="http://schemas.openxmlformats.org/officeDocument/2006/relationships/image" Target="../media/image8.png"/></Relationships>
</file>

<file path=ppt/slides/_rels/slide3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4.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12.xml"/><Relationship Id="rId7" Type="http://schemas.openxmlformats.org/officeDocument/2006/relationships/slide" Target="slide20.xml"/><Relationship Id="rId2" Type="http://schemas.openxmlformats.org/officeDocument/2006/relationships/slide" Target="slide10.xml"/><Relationship Id="rId1" Type="http://schemas.openxmlformats.org/officeDocument/2006/relationships/slideLayout" Target="../slideLayouts/slideLayout2.xml"/><Relationship Id="rId6" Type="http://schemas.openxmlformats.org/officeDocument/2006/relationships/slide" Target="slide18.xml"/><Relationship Id="rId5" Type="http://schemas.openxmlformats.org/officeDocument/2006/relationships/slide" Target="slide16.xml"/><Relationship Id="rId10" Type="http://schemas.openxmlformats.org/officeDocument/2006/relationships/image" Target="../media/image6.svg"/><Relationship Id="rId4" Type="http://schemas.openxmlformats.org/officeDocument/2006/relationships/slide" Target="slide14.xml"/><Relationship Id="rId9" Type="http://schemas.openxmlformats.org/officeDocument/2006/relationships/image" Target="../media/image5.png"/></Relationships>
</file>

<file path=ppt/slides/_rels/slide40.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slide" Target="slide41.xml"/><Relationship Id="rId7"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image" Target="../media/image9.svg"/><Relationship Id="rId4" Type="http://schemas.openxmlformats.org/officeDocument/2006/relationships/image" Target="../media/image8.png"/></Relationships>
</file>

<file path=ppt/slides/_rels/slide4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4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9.svg"/></Relationships>
</file>

<file path=ppt/slides/_rels/slide4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44.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slide" Target="slide45.xml"/><Relationship Id="rId7"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image" Target="../media/image9.svg"/><Relationship Id="rId4" Type="http://schemas.openxmlformats.org/officeDocument/2006/relationships/image" Target="../media/image8.png"/></Relationships>
</file>

<file path=ppt/slides/_rels/slide4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46.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slide" Target="slide47.xml"/><Relationship Id="rId7"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image" Target="../media/image9.svg"/><Relationship Id="rId4" Type="http://schemas.openxmlformats.org/officeDocument/2006/relationships/image" Target="../media/image8.png"/></Relationships>
</file>

<file path=ppt/slides/_rels/slide4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48.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slide" Target="slide49.xml"/><Relationship Id="rId7"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image" Target="../media/image9.svg"/><Relationship Id="rId4" Type="http://schemas.openxmlformats.org/officeDocument/2006/relationships/image" Target="../media/image8.png"/></Relationships>
</file>

<file path=ppt/slides/_rels/slide4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24.xml"/><Relationship Id="rId7" Type="http://schemas.openxmlformats.org/officeDocument/2006/relationships/slide" Target="slide32.xml"/><Relationship Id="rId2" Type="http://schemas.openxmlformats.org/officeDocument/2006/relationships/slide" Target="slide22.xml"/><Relationship Id="rId1" Type="http://schemas.openxmlformats.org/officeDocument/2006/relationships/slideLayout" Target="../slideLayouts/slideLayout2.xml"/><Relationship Id="rId6" Type="http://schemas.openxmlformats.org/officeDocument/2006/relationships/slide" Target="slide30.xml"/><Relationship Id="rId5" Type="http://schemas.openxmlformats.org/officeDocument/2006/relationships/slide" Target="slide28.xml"/><Relationship Id="rId10" Type="http://schemas.openxmlformats.org/officeDocument/2006/relationships/image" Target="../media/image6.svg"/><Relationship Id="rId4" Type="http://schemas.openxmlformats.org/officeDocument/2006/relationships/slide" Target="slide26.xml"/><Relationship Id="rId9" Type="http://schemas.openxmlformats.org/officeDocument/2006/relationships/image" Target="../media/image5.png"/></Relationships>
</file>

<file path=ppt/slides/_rels/slide50.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slide" Target="slide51.xml"/><Relationship Id="rId7"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image" Target="../media/image9.svg"/><Relationship Id="rId4" Type="http://schemas.openxmlformats.org/officeDocument/2006/relationships/image" Target="../media/image8.png"/></Relationships>
</file>

<file path=ppt/slides/_rels/slide5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52.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slide" Target="slide53.xml"/><Relationship Id="rId7"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image" Target="../media/image9.svg"/><Relationship Id="rId4" Type="http://schemas.openxmlformats.org/officeDocument/2006/relationships/image" Target="../media/image8.png"/></Relationships>
</file>

<file path=ppt/slides/_rels/slide5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54.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slide" Target="slide55.xml"/><Relationship Id="rId7"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image" Target="../media/image9.svg"/><Relationship Id="rId4" Type="http://schemas.openxmlformats.org/officeDocument/2006/relationships/image" Target="../media/image8.png"/></Relationships>
</file>

<file path=ppt/slides/_rels/slide5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56.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slide" Target="slide57.xml"/><Relationship Id="rId7"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image" Target="../media/image9.svg"/><Relationship Id="rId4" Type="http://schemas.openxmlformats.org/officeDocument/2006/relationships/image" Target="../media/image8.png"/></Relationships>
</file>

<file path=ppt/slides/_rels/slide5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58.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slide" Target="slide59.xml"/><Relationship Id="rId7"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image" Target="../media/image9.svg"/><Relationship Id="rId4" Type="http://schemas.openxmlformats.org/officeDocument/2006/relationships/image" Target="../media/image8.png"/></Relationships>
</file>

<file path=ppt/slides/_rels/slide5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6.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36.xml"/><Relationship Id="rId7" Type="http://schemas.openxmlformats.org/officeDocument/2006/relationships/slide" Target="slide44.xml"/><Relationship Id="rId2" Type="http://schemas.openxmlformats.org/officeDocument/2006/relationships/slide" Target="slide34.xml"/><Relationship Id="rId1" Type="http://schemas.openxmlformats.org/officeDocument/2006/relationships/slideLayout" Target="../slideLayouts/slideLayout2.xml"/><Relationship Id="rId6" Type="http://schemas.openxmlformats.org/officeDocument/2006/relationships/slide" Target="slide42.xml"/><Relationship Id="rId5" Type="http://schemas.openxmlformats.org/officeDocument/2006/relationships/slide" Target="slide40.xml"/><Relationship Id="rId10" Type="http://schemas.openxmlformats.org/officeDocument/2006/relationships/image" Target="../media/image6.svg"/><Relationship Id="rId4" Type="http://schemas.openxmlformats.org/officeDocument/2006/relationships/slide" Target="slide38.xml"/><Relationship Id="rId9" Type="http://schemas.openxmlformats.org/officeDocument/2006/relationships/image" Target="../media/image5.png"/></Relationships>
</file>

<file path=ppt/slides/_rels/slide60.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svg"/><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slide" Target="slide61.xml"/><Relationship Id="rId4" Type="http://schemas.openxmlformats.org/officeDocument/2006/relationships/image" Target="../media/image6.svg"/></Relationships>
</file>

<file path=ppt/slides/_rels/slide6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62.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slide" Target="slide63.xml"/><Relationship Id="rId7"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image" Target="../media/image9.svg"/><Relationship Id="rId4" Type="http://schemas.openxmlformats.org/officeDocument/2006/relationships/image" Target="../media/image8.png"/></Relationships>
</file>

<file path=ppt/slides/_rels/slide6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64.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slide" Target="slide65.xml"/><Relationship Id="rId7"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image" Target="../media/image9.svg"/><Relationship Id="rId4" Type="http://schemas.openxmlformats.org/officeDocument/2006/relationships/image" Target="../media/image8.png"/></Relationships>
</file>

<file path=ppt/slides/_rels/slide6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66.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slide" Target="slide67.xml"/><Relationship Id="rId7"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image" Target="../media/image9.svg"/><Relationship Id="rId4" Type="http://schemas.openxmlformats.org/officeDocument/2006/relationships/image" Target="../media/image8.png"/></Relationships>
</file>

<file path=ppt/slides/_rels/slide6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68.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slide" Target="slide69.xml"/><Relationship Id="rId7"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image" Target="../media/image9.svg"/><Relationship Id="rId4" Type="http://schemas.openxmlformats.org/officeDocument/2006/relationships/image" Target="../media/image8.png"/></Relationships>
</file>

<file path=ppt/slides/_rels/slide6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7.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48.xml"/><Relationship Id="rId7" Type="http://schemas.openxmlformats.org/officeDocument/2006/relationships/slide" Target="slide56.xml"/><Relationship Id="rId2" Type="http://schemas.openxmlformats.org/officeDocument/2006/relationships/slide" Target="slide46.xml"/><Relationship Id="rId1" Type="http://schemas.openxmlformats.org/officeDocument/2006/relationships/slideLayout" Target="../slideLayouts/slideLayout2.xml"/><Relationship Id="rId6" Type="http://schemas.openxmlformats.org/officeDocument/2006/relationships/slide" Target="slide54.xml"/><Relationship Id="rId5" Type="http://schemas.openxmlformats.org/officeDocument/2006/relationships/slide" Target="slide52.xml"/><Relationship Id="rId10" Type="http://schemas.openxmlformats.org/officeDocument/2006/relationships/image" Target="../media/image6.svg"/><Relationship Id="rId4" Type="http://schemas.openxmlformats.org/officeDocument/2006/relationships/slide" Target="slide50.xml"/><Relationship Id="rId9" Type="http://schemas.openxmlformats.org/officeDocument/2006/relationships/image" Target="../media/image5.png"/></Relationships>
</file>

<file path=ppt/slides/_rels/slide70.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slide" Target="slide71.xml"/><Relationship Id="rId7"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image" Target="../media/image9.svg"/><Relationship Id="rId4" Type="http://schemas.openxmlformats.org/officeDocument/2006/relationships/image" Target="../media/image8.png"/></Relationships>
</file>

<file path=ppt/slides/_rels/slide7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72.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slide" Target="slide73.xml"/><Relationship Id="rId7"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image" Target="../media/image9.svg"/><Relationship Id="rId4" Type="http://schemas.openxmlformats.org/officeDocument/2006/relationships/image" Target="../media/image8.png"/></Relationships>
</file>

<file path=ppt/slides/_rels/slide7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74.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slide" Target="slide75.xml"/><Relationship Id="rId7"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image" Target="../media/image9.svg"/><Relationship Id="rId4" Type="http://schemas.openxmlformats.org/officeDocument/2006/relationships/image" Target="../media/image8.png"/></Relationships>
</file>

<file path=ppt/slides/_rels/slide7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76.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slide" Target="slide77.xml"/><Relationship Id="rId7"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image" Target="../media/image9.svg"/><Relationship Id="rId4" Type="http://schemas.openxmlformats.org/officeDocument/2006/relationships/image" Target="../media/image8.png"/></Relationships>
</file>

<file path=ppt/slides/_rels/slide7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78.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slide" Target="slide79.xml"/><Relationship Id="rId7"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image" Target="../media/image9.svg"/><Relationship Id="rId4" Type="http://schemas.openxmlformats.org/officeDocument/2006/relationships/image" Target="../media/image8.png"/></Relationships>
</file>

<file path=ppt/slides/_rels/slide7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8.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60.xml"/><Relationship Id="rId7" Type="http://schemas.openxmlformats.org/officeDocument/2006/relationships/slide" Target="slide68.xml"/><Relationship Id="rId2" Type="http://schemas.openxmlformats.org/officeDocument/2006/relationships/slide" Target="slide58.xml"/><Relationship Id="rId1" Type="http://schemas.openxmlformats.org/officeDocument/2006/relationships/slideLayout" Target="../slideLayouts/slideLayout2.xml"/><Relationship Id="rId6" Type="http://schemas.openxmlformats.org/officeDocument/2006/relationships/slide" Target="slide66.xml"/><Relationship Id="rId5" Type="http://schemas.openxmlformats.org/officeDocument/2006/relationships/slide" Target="slide64.xml"/><Relationship Id="rId10" Type="http://schemas.openxmlformats.org/officeDocument/2006/relationships/image" Target="../media/image6.svg"/><Relationship Id="rId4" Type="http://schemas.openxmlformats.org/officeDocument/2006/relationships/slide" Target="slide62.xml"/><Relationship Id="rId9" Type="http://schemas.openxmlformats.org/officeDocument/2006/relationships/image" Target="../media/image5.png"/></Relationships>
</file>

<file path=ppt/slides/_rels/slide80.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slide" Target="slide81.xml"/><Relationship Id="rId7"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image" Target="../media/image9.svg"/><Relationship Id="rId4" Type="http://schemas.openxmlformats.org/officeDocument/2006/relationships/image" Target="../media/image8.png"/></Relationships>
</file>

<file path=ppt/slides/_rels/slide8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9.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72.xml"/><Relationship Id="rId7" Type="http://schemas.openxmlformats.org/officeDocument/2006/relationships/slide" Target="slide80.xml"/><Relationship Id="rId2" Type="http://schemas.openxmlformats.org/officeDocument/2006/relationships/slide" Target="slide70.xml"/><Relationship Id="rId1" Type="http://schemas.openxmlformats.org/officeDocument/2006/relationships/slideLayout" Target="../slideLayouts/slideLayout2.xml"/><Relationship Id="rId6" Type="http://schemas.openxmlformats.org/officeDocument/2006/relationships/slide" Target="slide78.xml"/><Relationship Id="rId5" Type="http://schemas.openxmlformats.org/officeDocument/2006/relationships/slide" Target="slide76.xml"/><Relationship Id="rId10" Type="http://schemas.openxmlformats.org/officeDocument/2006/relationships/image" Target="../media/image6.svg"/><Relationship Id="rId4" Type="http://schemas.openxmlformats.org/officeDocument/2006/relationships/slide" Target="slide74.xm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5555856-9970-4BC3-9AA9-6A917F53AF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421721"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7F487851-BFAF-46D8-A1ED-50CAD6E46F5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5F082A1-471D-4300-A8CC-C4DDDF2795FD}"/>
              </a:ext>
            </a:extLst>
          </p:cNvPr>
          <p:cNvSpPr>
            <a:spLocks noGrp="1"/>
          </p:cNvSpPr>
          <p:nvPr>
            <p:ph type="ctrTitle"/>
          </p:nvPr>
        </p:nvSpPr>
        <p:spPr>
          <a:xfrm>
            <a:off x="6590662" y="4267832"/>
            <a:ext cx="4805996" cy="1297115"/>
          </a:xfrm>
        </p:spPr>
        <p:txBody>
          <a:bodyPr anchor="t">
            <a:normAutofit/>
          </a:bodyPr>
          <a:lstStyle/>
          <a:p>
            <a:pPr algn="l"/>
            <a:r>
              <a:rPr lang="en-IE" sz="4400">
                <a:solidFill>
                  <a:srgbClr val="000000"/>
                </a:solidFill>
              </a:rPr>
              <a:t>Quiz (Dice)</a:t>
            </a:r>
          </a:p>
        </p:txBody>
      </p:sp>
      <p:sp>
        <p:nvSpPr>
          <p:cNvPr id="3" name="Subtitle 2">
            <a:extLst>
              <a:ext uri="{FF2B5EF4-FFF2-40B4-BE49-F238E27FC236}">
                <a16:creationId xmlns:a16="http://schemas.microsoft.com/office/drawing/2014/main" id="{C8C5643C-0118-4D4D-968E-4E856FA0CCC8}"/>
              </a:ext>
            </a:extLst>
          </p:cNvPr>
          <p:cNvSpPr>
            <a:spLocks noGrp="1"/>
          </p:cNvSpPr>
          <p:nvPr>
            <p:ph type="subTitle" idx="1"/>
          </p:nvPr>
        </p:nvSpPr>
        <p:spPr>
          <a:xfrm>
            <a:off x="6590966" y="3428999"/>
            <a:ext cx="4805691" cy="838831"/>
          </a:xfrm>
        </p:spPr>
        <p:txBody>
          <a:bodyPr anchor="b">
            <a:normAutofit/>
          </a:bodyPr>
          <a:lstStyle/>
          <a:p>
            <a:pPr algn="l"/>
            <a:r>
              <a:rPr lang="en-IE" sz="1800" dirty="0">
                <a:solidFill>
                  <a:srgbClr val="000000"/>
                </a:solidFill>
              </a:rPr>
              <a:t>Junior Cycle Business</a:t>
            </a:r>
          </a:p>
          <a:p>
            <a:pPr algn="l"/>
            <a:r>
              <a:rPr lang="en-IE" sz="1800" dirty="0">
                <a:solidFill>
                  <a:srgbClr val="000000"/>
                </a:solidFill>
              </a:rPr>
              <a:t>Stand 2</a:t>
            </a:r>
          </a:p>
        </p:txBody>
      </p:sp>
      <p:sp>
        <p:nvSpPr>
          <p:cNvPr id="14" name="Freeform 50">
            <a:extLst>
              <a:ext uri="{FF2B5EF4-FFF2-40B4-BE49-F238E27FC236}">
                <a16:creationId xmlns:a16="http://schemas.microsoft.com/office/drawing/2014/main" id="{13722DD7-BA73-4776-93A3-94491FEF72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Dice">
            <a:extLst>
              <a:ext uri="{FF2B5EF4-FFF2-40B4-BE49-F238E27FC236}">
                <a16:creationId xmlns:a16="http://schemas.microsoft.com/office/drawing/2014/main" id="{53FE76CD-548E-4F4F-B2B3-01BF1E06441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spTree>
    <p:extLst>
      <p:ext uri="{BB962C8B-B14F-4D97-AF65-F5344CB8AC3E}">
        <p14:creationId xmlns:p14="http://schemas.microsoft.com/office/powerpoint/2010/main" val="33907190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0F6CDC51-8D27-4BF4-AB33-7D5905E80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a:extLst>
              <a:ext uri="{FF2B5EF4-FFF2-40B4-BE49-F238E27FC236}">
                <a16:creationId xmlns:a16="http://schemas.microsoft.com/office/drawing/2014/main" id="{24FB90F3-DFB9-42D4-B851-120249962A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a:xfrm>
            <a:off x="804672" y="802955"/>
            <a:ext cx="5145024" cy="1454051"/>
          </a:xfrm>
        </p:spPr>
        <p:txBody>
          <a:bodyPr>
            <a:normAutofit/>
          </a:bodyPr>
          <a:lstStyle/>
          <a:p>
            <a:pPr algn="ctr"/>
            <a:r>
              <a:rPr lang="en-IE" sz="3100" b="1" dirty="0">
                <a:solidFill>
                  <a:srgbClr val="000000"/>
                </a:solidFill>
                <a:latin typeface="+mn-lt"/>
              </a:rPr>
              <a:t>Slide 1 – Question 1 </a:t>
            </a:r>
            <a:br>
              <a:rPr lang="en-IE" sz="3100" b="1" dirty="0">
                <a:solidFill>
                  <a:srgbClr val="000000"/>
                </a:solidFill>
                <a:latin typeface="+mn-lt"/>
              </a:rPr>
            </a:br>
            <a:r>
              <a:rPr lang="en-IE" sz="3100" b="1" dirty="0">
                <a:solidFill>
                  <a:srgbClr val="000000"/>
                </a:solidFill>
                <a:latin typeface="+mn-lt"/>
              </a:rPr>
              <a:t>(3 Marks) </a:t>
            </a:r>
            <a:br>
              <a:rPr lang="en-IE" sz="3100" b="1" dirty="0">
                <a:solidFill>
                  <a:srgbClr val="000000"/>
                </a:solidFill>
                <a:latin typeface="+mn-lt"/>
              </a:rPr>
            </a:br>
            <a:r>
              <a:rPr lang="en-IE" sz="3100" b="1" dirty="0">
                <a:solidFill>
                  <a:srgbClr val="000000"/>
                </a:solidFill>
                <a:latin typeface="+mn-lt"/>
              </a:rPr>
              <a:t>(LO 2.1)</a:t>
            </a:r>
          </a:p>
        </p:txBody>
      </p:sp>
      <p:sp>
        <p:nvSpPr>
          <p:cNvPr id="29" name="Freeform 60">
            <a:extLst>
              <a:ext uri="{FF2B5EF4-FFF2-40B4-BE49-F238E27FC236}">
                <a16:creationId xmlns:a16="http://schemas.microsoft.com/office/drawing/2014/main" id="{DF4CE22F-8463-44F2-BE50-65D9B503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8720" y="0"/>
            <a:ext cx="3762182" cy="2258435"/>
          </a:xfrm>
          <a:custGeom>
            <a:avLst/>
            <a:gdLst>
              <a:gd name="connsiteX0" fmla="*/ 39946 w 3960192"/>
              <a:gd name="connsiteY0" fmla="*/ 0 h 2377300"/>
              <a:gd name="connsiteX1" fmla="*/ 3920247 w 3960192"/>
              <a:gd name="connsiteY1" fmla="*/ 0 h 2377300"/>
              <a:gd name="connsiteX2" fmla="*/ 3949969 w 3960192"/>
              <a:gd name="connsiteY2" fmla="*/ 194751 h 2377300"/>
              <a:gd name="connsiteX3" fmla="*/ 3960192 w 3960192"/>
              <a:gd name="connsiteY3" fmla="*/ 397204 h 2377300"/>
              <a:gd name="connsiteX4" fmla="*/ 1980096 w 3960192"/>
              <a:gd name="connsiteY4" fmla="*/ 2377300 h 2377300"/>
              <a:gd name="connsiteX5" fmla="*/ 0 w 3960192"/>
              <a:gd name="connsiteY5" fmla="*/ 397204 h 2377300"/>
              <a:gd name="connsiteX6" fmla="*/ 10224 w 3960192"/>
              <a:gd name="connsiteY6" fmla="*/ 194751 h 237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2" h="2377300">
                <a:moveTo>
                  <a:pt x="39946" y="0"/>
                </a:moveTo>
                <a:lnTo>
                  <a:pt x="3920247" y="0"/>
                </a:lnTo>
                <a:lnTo>
                  <a:pt x="3949969" y="194751"/>
                </a:lnTo>
                <a:cubicBezTo>
                  <a:pt x="3956729" y="261316"/>
                  <a:pt x="3960192" y="328856"/>
                  <a:pt x="3960192" y="397204"/>
                </a:cubicBezTo>
                <a:cubicBezTo>
                  <a:pt x="3960192" y="1490781"/>
                  <a:pt x="3073673" y="2377300"/>
                  <a:pt x="1980096" y="2377300"/>
                </a:cubicBezTo>
                <a:cubicBezTo>
                  <a:pt x="886519" y="2377300"/>
                  <a:pt x="0" y="1490781"/>
                  <a:pt x="0" y="397204"/>
                </a:cubicBezTo>
                <a:cubicBezTo>
                  <a:pt x="0" y="328856"/>
                  <a:pt x="3463" y="261316"/>
                  <a:pt x="10224" y="194751"/>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Graphic 8" descr="Questions with solid fill">
            <a:hlinkClick r:id="rId3" action="ppaction://hlinksldjump"/>
            <a:extLst>
              <a:ext uri="{FF2B5EF4-FFF2-40B4-BE49-F238E27FC236}">
                <a16:creationId xmlns:a16="http://schemas.microsoft.com/office/drawing/2014/main" id="{CE838828-FFF8-433B-A80E-16C3D438D95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86375" y="266436"/>
            <a:ext cx="1366871" cy="1366871"/>
          </a:xfrm>
          <a:prstGeom prst="rect">
            <a:avLst/>
          </a:prstGeom>
        </p:spPr>
      </p:pic>
      <p:sp>
        <p:nvSpPr>
          <p:cNvPr id="3" name="Content Placeholder 2">
            <a:extLst>
              <a:ext uri="{FF2B5EF4-FFF2-40B4-BE49-F238E27FC236}">
                <a16:creationId xmlns:a16="http://schemas.microsoft.com/office/drawing/2014/main" id="{200AC01E-D23C-485C-A58B-308C25A570A3}"/>
              </a:ext>
            </a:extLst>
          </p:cNvPr>
          <p:cNvSpPr>
            <a:spLocks noGrp="1"/>
          </p:cNvSpPr>
          <p:nvPr>
            <p:ph idx="1"/>
          </p:nvPr>
        </p:nvSpPr>
        <p:spPr>
          <a:xfrm>
            <a:off x="804672" y="2421682"/>
            <a:ext cx="5145024" cy="3639289"/>
          </a:xfrm>
        </p:spPr>
        <p:txBody>
          <a:bodyPr anchor="ctr">
            <a:normAutofit/>
          </a:bodyPr>
          <a:lstStyle/>
          <a:p>
            <a:pPr marL="0" indent="0">
              <a:buNone/>
            </a:pPr>
            <a:endParaRPr lang="en-IE" sz="2000" dirty="0">
              <a:solidFill>
                <a:srgbClr val="000000"/>
              </a:solidFill>
            </a:endParaRPr>
          </a:p>
          <a:p>
            <a:pPr marL="0" indent="0">
              <a:buNone/>
            </a:pPr>
            <a:r>
              <a:rPr lang="en-IE" sz="3100" dirty="0">
                <a:solidFill>
                  <a:srgbClr val="000000"/>
                </a:solidFill>
              </a:rPr>
              <a:t>Define the term Entrepreneur</a:t>
            </a:r>
          </a:p>
          <a:p>
            <a:pPr marL="0" indent="0">
              <a:buNone/>
            </a:pPr>
            <a:endParaRPr lang="en-IE" sz="3100" dirty="0">
              <a:solidFill>
                <a:srgbClr val="000000"/>
              </a:solidFill>
            </a:endParaRPr>
          </a:p>
          <a:p>
            <a:pPr marL="0" indent="0">
              <a:buNone/>
            </a:pPr>
            <a:endParaRPr lang="en-IE" sz="3100" dirty="0">
              <a:solidFill>
                <a:srgbClr val="000000"/>
              </a:solidFill>
            </a:endParaRPr>
          </a:p>
        </p:txBody>
      </p:sp>
      <p:sp>
        <p:nvSpPr>
          <p:cNvPr id="31" name="Freeform 67">
            <a:extLst>
              <a:ext uri="{FF2B5EF4-FFF2-40B4-BE49-F238E27FC236}">
                <a16:creationId xmlns:a16="http://schemas.microsoft.com/office/drawing/2014/main" id="{3FA1383B-2709-4E36-8FF8-7A737213B4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7503" y="3006774"/>
            <a:ext cx="4734497" cy="3851226"/>
          </a:xfrm>
          <a:custGeom>
            <a:avLst/>
            <a:gdLst>
              <a:gd name="connsiteX0" fmla="*/ 2718646 w 4647408"/>
              <a:gd name="connsiteY0" fmla="*/ 0 h 3780384"/>
              <a:gd name="connsiteX1" fmla="*/ 4641019 w 4647408"/>
              <a:gd name="connsiteY1" fmla="*/ 796273 h 3780384"/>
              <a:gd name="connsiteX2" fmla="*/ 4647408 w 4647408"/>
              <a:gd name="connsiteY2" fmla="*/ 803303 h 3780384"/>
              <a:gd name="connsiteX3" fmla="*/ 4647408 w 4647408"/>
              <a:gd name="connsiteY3" fmla="*/ 3780384 h 3780384"/>
              <a:gd name="connsiteX4" fmla="*/ 215340 w 4647408"/>
              <a:gd name="connsiteY4" fmla="*/ 3780384 h 3780384"/>
              <a:gd name="connsiteX5" fmla="*/ 213645 w 4647408"/>
              <a:gd name="connsiteY5" fmla="*/ 3776866 h 3780384"/>
              <a:gd name="connsiteX6" fmla="*/ 0 w 4647408"/>
              <a:gd name="connsiteY6" fmla="*/ 2718646 h 3780384"/>
              <a:gd name="connsiteX7" fmla="*/ 2718646 w 4647408"/>
              <a:gd name="connsiteY7" fmla="*/ 0 h 378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7408" h="3780384">
                <a:moveTo>
                  <a:pt x="2718646" y="0"/>
                </a:moveTo>
                <a:cubicBezTo>
                  <a:pt x="3469379" y="0"/>
                  <a:pt x="4149041" y="304295"/>
                  <a:pt x="4641019" y="796273"/>
                </a:cubicBezTo>
                <a:lnTo>
                  <a:pt x="4647408" y="803303"/>
                </a:lnTo>
                <a:lnTo>
                  <a:pt x="4647408" y="3780384"/>
                </a:lnTo>
                <a:lnTo>
                  <a:pt x="215340" y="3780384"/>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Graphic 4" descr="Window with solid fill">
            <a:hlinkClick r:id="rId6"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872423" y="3989614"/>
            <a:ext cx="2548155" cy="2548155"/>
          </a:xfrm>
          <a:prstGeom prst="rect">
            <a:avLst/>
          </a:prstGeom>
        </p:spPr>
      </p:pic>
      <p:sp>
        <p:nvSpPr>
          <p:cNvPr id="4" name="Rectangle: Rounded Corners 3">
            <a:extLst>
              <a:ext uri="{FF2B5EF4-FFF2-40B4-BE49-F238E27FC236}">
                <a16:creationId xmlns:a16="http://schemas.microsoft.com/office/drawing/2014/main" id="{377A94E1-CFC0-49B5-B403-BDA7D328D3D1}"/>
              </a:ext>
            </a:extLst>
          </p:cNvPr>
          <p:cNvSpPr/>
          <p:nvPr/>
        </p:nvSpPr>
        <p:spPr>
          <a:xfrm>
            <a:off x="7272997" y="1633307"/>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above for the answer</a:t>
            </a:r>
          </a:p>
        </p:txBody>
      </p:sp>
      <p:sp>
        <p:nvSpPr>
          <p:cNvPr id="19" name="Rectangle: Rounded Corners 18">
            <a:extLst>
              <a:ext uri="{FF2B5EF4-FFF2-40B4-BE49-F238E27FC236}">
                <a16:creationId xmlns:a16="http://schemas.microsoft.com/office/drawing/2014/main" id="{6EDE66D4-5F31-4870-89E3-244C3D1E4F08}"/>
              </a:ext>
            </a:extLst>
          </p:cNvPr>
          <p:cNvSpPr/>
          <p:nvPr/>
        </p:nvSpPr>
        <p:spPr>
          <a:xfrm>
            <a:off x="8950452" y="2993116"/>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below for the Start page</a:t>
            </a:r>
          </a:p>
        </p:txBody>
      </p:sp>
    </p:spTree>
    <p:extLst>
      <p:ext uri="{BB962C8B-B14F-4D97-AF65-F5344CB8AC3E}">
        <p14:creationId xmlns:p14="http://schemas.microsoft.com/office/powerpoint/2010/main" val="3505158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p:txBody>
          <a:bodyPr/>
          <a:lstStyle/>
          <a:p>
            <a:r>
              <a:rPr lang="en-IE" dirty="0"/>
              <a:t>Slide 1 – Answer Question 1</a:t>
            </a:r>
          </a:p>
        </p:txBody>
      </p:sp>
      <p:pic>
        <p:nvPicPr>
          <p:cNvPr id="5" name="Graphic 4" descr="Window with solid fill">
            <a:hlinkClick r:id="rId2"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6909" y="5073943"/>
            <a:ext cx="914400" cy="914400"/>
          </a:xfrm>
          <a:prstGeom prst="rect">
            <a:avLst/>
          </a:prstGeom>
        </p:spPr>
      </p:pic>
      <p:sp>
        <p:nvSpPr>
          <p:cNvPr id="6" name="Arrow: Left 5">
            <a:extLst>
              <a:ext uri="{FF2B5EF4-FFF2-40B4-BE49-F238E27FC236}">
                <a16:creationId xmlns:a16="http://schemas.microsoft.com/office/drawing/2014/main" id="{66D4B277-3417-4EA0-923F-4ACC12657009}"/>
              </a:ext>
            </a:extLst>
          </p:cNvPr>
          <p:cNvSpPr/>
          <p:nvPr/>
        </p:nvSpPr>
        <p:spPr>
          <a:xfrm>
            <a:off x="1990018" y="4823792"/>
            <a:ext cx="2520000" cy="1440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a:latin typeface="Comic Sans MS" panose="030F0702030302020204" pitchFamily="66" charset="0"/>
              </a:rPr>
              <a:t>Click Here for the Home Page</a:t>
            </a:r>
          </a:p>
        </p:txBody>
      </p:sp>
      <p:graphicFrame>
        <p:nvGraphicFramePr>
          <p:cNvPr id="8" name="Content Placeholder 2">
            <a:extLst>
              <a:ext uri="{FF2B5EF4-FFF2-40B4-BE49-F238E27FC236}">
                <a16:creationId xmlns:a16="http://schemas.microsoft.com/office/drawing/2014/main" id="{68A672A5-386B-431D-9752-B7734FC1060B}"/>
              </a:ext>
            </a:extLst>
          </p:cNvPr>
          <p:cNvGraphicFramePr>
            <a:graphicFrameLocks noGrp="1"/>
          </p:cNvGraphicFramePr>
          <p:nvPr>
            <p:ph idx="1"/>
            <p:extLst>
              <p:ext uri="{D42A27DB-BD31-4B8C-83A1-F6EECF244321}">
                <p14:modId xmlns:p14="http://schemas.microsoft.com/office/powerpoint/2010/main" val="2580987580"/>
              </p:ext>
            </p:extLst>
          </p:nvPr>
        </p:nvGraphicFramePr>
        <p:xfrm>
          <a:off x="838200" y="1825625"/>
          <a:ext cx="10515600" cy="299816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Rectangle 6">
            <a:extLst>
              <a:ext uri="{FF2B5EF4-FFF2-40B4-BE49-F238E27FC236}">
                <a16:creationId xmlns:a16="http://schemas.microsoft.com/office/drawing/2014/main" id="{043D22B7-1642-43C1-85C9-DFC21C730406}"/>
              </a:ext>
            </a:extLst>
          </p:cNvPr>
          <p:cNvSpPr/>
          <p:nvPr/>
        </p:nvSpPr>
        <p:spPr>
          <a:xfrm>
            <a:off x="1152938" y="1550504"/>
            <a:ext cx="9501809" cy="333481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100" b="0" i="0" dirty="0">
                <a:solidFill>
                  <a:srgbClr val="000000"/>
                </a:solidFill>
                <a:effectLst/>
                <a:latin typeface="Calibri" panose="020F0502020204030204" pitchFamily="34" charset="0"/>
              </a:rPr>
              <a:t>This is any attempt to start or do something new. It is the ability of someone who has the initiative to set up, invest and run a business. They take both a financial and personal risk in doing this</a:t>
            </a:r>
            <a:endParaRPr lang="en-IE" sz="3100" dirty="0"/>
          </a:p>
        </p:txBody>
      </p:sp>
    </p:spTree>
    <p:extLst>
      <p:ext uri="{BB962C8B-B14F-4D97-AF65-F5344CB8AC3E}">
        <p14:creationId xmlns:p14="http://schemas.microsoft.com/office/powerpoint/2010/main" val="2888337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6CDC51-8D27-4BF4-AB33-7D5905E80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24FB90F3-DFB9-42D4-B851-120249962A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a:xfrm>
            <a:off x="804672" y="802955"/>
            <a:ext cx="5145024" cy="1454051"/>
          </a:xfrm>
        </p:spPr>
        <p:txBody>
          <a:bodyPr>
            <a:normAutofit/>
          </a:bodyPr>
          <a:lstStyle/>
          <a:p>
            <a:pPr algn="ctr"/>
            <a:r>
              <a:rPr lang="en-IE" sz="3100" b="1" dirty="0">
                <a:solidFill>
                  <a:srgbClr val="000000"/>
                </a:solidFill>
                <a:latin typeface="+mn-lt"/>
              </a:rPr>
              <a:t>Slide 1 – Question 2 </a:t>
            </a:r>
            <a:br>
              <a:rPr lang="en-IE" sz="3100" b="1" dirty="0">
                <a:solidFill>
                  <a:srgbClr val="000000"/>
                </a:solidFill>
                <a:latin typeface="+mn-lt"/>
              </a:rPr>
            </a:br>
            <a:r>
              <a:rPr lang="en-IE" sz="3100" b="1" dirty="0">
                <a:solidFill>
                  <a:srgbClr val="000000"/>
                </a:solidFill>
                <a:latin typeface="+mn-lt"/>
              </a:rPr>
              <a:t>(2 Marks) </a:t>
            </a:r>
            <a:br>
              <a:rPr lang="en-IE" sz="3100" b="1" dirty="0">
                <a:solidFill>
                  <a:srgbClr val="000000"/>
                </a:solidFill>
                <a:latin typeface="+mn-lt"/>
              </a:rPr>
            </a:br>
            <a:r>
              <a:rPr lang="en-IE" sz="3100" b="1" dirty="0">
                <a:solidFill>
                  <a:srgbClr val="000000"/>
                </a:solidFill>
                <a:latin typeface="+mn-lt"/>
              </a:rPr>
              <a:t>(LO 2.1)</a:t>
            </a:r>
          </a:p>
        </p:txBody>
      </p:sp>
      <p:sp>
        <p:nvSpPr>
          <p:cNvPr id="20" name="Freeform 60">
            <a:extLst>
              <a:ext uri="{FF2B5EF4-FFF2-40B4-BE49-F238E27FC236}">
                <a16:creationId xmlns:a16="http://schemas.microsoft.com/office/drawing/2014/main" id="{DF4CE22F-8463-44F2-BE50-65D9B503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8720" y="0"/>
            <a:ext cx="3762182" cy="2258435"/>
          </a:xfrm>
          <a:custGeom>
            <a:avLst/>
            <a:gdLst>
              <a:gd name="connsiteX0" fmla="*/ 39946 w 3960192"/>
              <a:gd name="connsiteY0" fmla="*/ 0 h 2377300"/>
              <a:gd name="connsiteX1" fmla="*/ 3920247 w 3960192"/>
              <a:gd name="connsiteY1" fmla="*/ 0 h 2377300"/>
              <a:gd name="connsiteX2" fmla="*/ 3949969 w 3960192"/>
              <a:gd name="connsiteY2" fmla="*/ 194751 h 2377300"/>
              <a:gd name="connsiteX3" fmla="*/ 3960192 w 3960192"/>
              <a:gd name="connsiteY3" fmla="*/ 397204 h 2377300"/>
              <a:gd name="connsiteX4" fmla="*/ 1980096 w 3960192"/>
              <a:gd name="connsiteY4" fmla="*/ 2377300 h 2377300"/>
              <a:gd name="connsiteX5" fmla="*/ 0 w 3960192"/>
              <a:gd name="connsiteY5" fmla="*/ 397204 h 2377300"/>
              <a:gd name="connsiteX6" fmla="*/ 10224 w 3960192"/>
              <a:gd name="connsiteY6" fmla="*/ 194751 h 237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2" h="2377300">
                <a:moveTo>
                  <a:pt x="39946" y="0"/>
                </a:moveTo>
                <a:lnTo>
                  <a:pt x="3920247" y="0"/>
                </a:lnTo>
                <a:lnTo>
                  <a:pt x="3949969" y="194751"/>
                </a:lnTo>
                <a:cubicBezTo>
                  <a:pt x="3956729" y="261316"/>
                  <a:pt x="3960192" y="328856"/>
                  <a:pt x="3960192" y="397204"/>
                </a:cubicBezTo>
                <a:cubicBezTo>
                  <a:pt x="3960192" y="1490781"/>
                  <a:pt x="3073673" y="2377300"/>
                  <a:pt x="1980096" y="2377300"/>
                </a:cubicBezTo>
                <a:cubicBezTo>
                  <a:pt x="886519" y="2377300"/>
                  <a:pt x="0" y="1490781"/>
                  <a:pt x="0" y="397204"/>
                </a:cubicBezTo>
                <a:cubicBezTo>
                  <a:pt x="0" y="328856"/>
                  <a:pt x="3463" y="261316"/>
                  <a:pt x="10224" y="194751"/>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Graphic 8" descr="Questions with solid fill">
            <a:hlinkClick r:id="rId3" action="ppaction://hlinksldjump"/>
            <a:extLst>
              <a:ext uri="{FF2B5EF4-FFF2-40B4-BE49-F238E27FC236}">
                <a16:creationId xmlns:a16="http://schemas.microsoft.com/office/drawing/2014/main" id="{CE838828-FFF8-433B-A80E-16C3D438D95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86375" y="266436"/>
            <a:ext cx="1366871" cy="1366871"/>
          </a:xfrm>
          <a:prstGeom prst="rect">
            <a:avLst/>
          </a:prstGeom>
        </p:spPr>
      </p:pic>
      <p:sp>
        <p:nvSpPr>
          <p:cNvPr id="3" name="Content Placeholder 2">
            <a:extLst>
              <a:ext uri="{FF2B5EF4-FFF2-40B4-BE49-F238E27FC236}">
                <a16:creationId xmlns:a16="http://schemas.microsoft.com/office/drawing/2014/main" id="{200AC01E-D23C-485C-A58B-308C25A570A3}"/>
              </a:ext>
            </a:extLst>
          </p:cNvPr>
          <p:cNvSpPr>
            <a:spLocks noGrp="1"/>
          </p:cNvSpPr>
          <p:nvPr>
            <p:ph idx="1"/>
          </p:nvPr>
        </p:nvSpPr>
        <p:spPr>
          <a:xfrm>
            <a:off x="804672" y="2421682"/>
            <a:ext cx="5145024" cy="3639289"/>
          </a:xfrm>
        </p:spPr>
        <p:txBody>
          <a:bodyPr anchor="ctr">
            <a:normAutofit/>
          </a:bodyPr>
          <a:lstStyle/>
          <a:p>
            <a:pPr marL="0" indent="0">
              <a:buNone/>
            </a:pPr>
            <a:endParaRPr lang="en-IE" sz="2000" dirty="0">
              <a:solidFill>
                <a:srgbClr val="000000"/>
              </a:solidFill>
            </a:endParaRPr>
          </a:p>
          <a:p>
            <a:pPr marL="0" indent="0">
              <a:buNone/>
            </a:pPr>
            <a:r>
              <a:rPr lang="en-IE" sz="3100" dirty="0">
                <a:solidFill>
                  <a:srgbClr val="000000"/>
                </a:solidFill>
              </a:rPr>
              <a:t>Explain 3 characteristic of an entrepreneur</a:t>
            </a: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p:txBody>
      </p:sp>
      <p:sp>
        <p:nvSpPr>
          <p:cNvPr id="22" name="Freeform 67">
            <a:extLst>
              <a:ext uri="{FF2B5EF4-FFF2-40B4-BE49-F238E27FC236}">
                <a16:creationId xmlns:a16="http://schemas.microsoft.com/office/drawing/2014/main" id="{3FA1383B-2709-4E36-8FF8-7A737213B4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7503" y="3006774"/>
            <a:ext cx="4734497" cy="3851226"/>
          </a:xfrm>
          <a:custGeom>
            <a:avLst/>
            <a:gdLst>
              <a:gd name="connsiteX0" fmla="*/ 2718646 w 4647408"/>
              <a:gd name="connsiteY0" fmla="*/ 0 h 3780384"/>
              <a:gd name="connsiteX1" fmla="*/ 4641019 w 4647408"/>
              <a:gd name="connsiteY1" fmla="*/ 796273 h 3780384"/>
              <a:gd name="connsiteX2" fmla="*/ 4647408 w 4647408"/>
              <a:gd name="connsiteY2" fmla="*/ 803303 h 3780384"/>
              <a:gd name="connsiteX3" fmla="*/ 4647408 w 4647408"/>
              <a:gd name="connsiteY3" fmla="*/ 3780384 h 3780384"/>
              <a:gd name="connsiteX4" fmla="*/ 215340 w 4647408"/>
              <a:gd name="connsiteY4" fmla="*/ 3780384 h 3780384"/>
              <a:gd name="connsiteX5" fmla="*/ 213645 w 4647408"/>
              <a:gd name="connsiteY5" fmla="*/ 3776866 h 3780384"/>
              <a:gd name="connsiteX6" fmla="*/ 0 w 4647408"/>
              <a:gd name="connsiteY6" fmla="*/ 2718646 h 3780384"/>
              <a:gd name="connsiteX7" fmla="*/ 2718646 w 4647408"/>
              <a:gd name="connsiteY7" fmla="*/ 0 h 378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7408" h="3780384">
                <a:moveTo>
                  <a:pt x="2718646" y="0"/>
                </a:moveTo>
                <a:cubicBezTo>
                  <a:pt x="3469379" y="0"/>
                  <a:pt x="4149041" y="304295"/>
                  <a:pt x="4641019" y="796273"/>
                </a:cubicBezTo>
                <a:lnTo>
                  <a:pt x="4647408" y="803303"/>
                </a:lnTo>
                <a:lnTo>
                  <a:pt x="4647408" y="3780384"/>
                </a:lnTo>
                <a:lnTo>
                  <a:pt x="215340" y="3780384"/>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Graphic 4" descr="Window with solid fill">
            <a:hlinkClick r:id="rId6"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872423" y="3989614"/>
            <a:ext cx="2548155" cy="2548155"/>
          </a:xfrm>
          <a:prstGeom prst="rect">
            <a:avLst/>
          </a:prstGeom>
        </p:spPr>
      </p:pic>
      <p:sp>
        <p:nvSpPr>
          <p:cNvPr id="13" name="Rectangle: Rounded Corners 12">
            <a:extLst>
              <a:ext uri="{FF2B5EF4-FFF2-40B4-BE49-F238E27FC236}">
                <a16:creationId xmlns:a16="http://schemas.microsoft.com/office/drawing/2014/main" id="{912F4D12-7135-41C2-A192-154D28ED36D6}"/>
              </a:ext>
            </a:extLst>
          </p:cNvPr>
          <p:cNvSpPr/>
          <p:nvPr/>
        </p:nvSpPr>
        <p:spPr>
          <a:xfrm>
            <a:off x="7272997" y="1633307"/>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above for the answer</a:t>
            </a:r>
          </a:p>
        </p:txBody>
      </p:sp>
      <p:sp>
        <p:nvSpPr>
          <p:cNvPr id="14" name="Rectangle: Rounded Corners 13">
            <a:extLst>
              <a:ext uri="{FF2B5EF4-FFF2-40B4-BE49-F238E27FC236}">
                <a16:creationId xmlns:a16="http://schemas.microsoft.com/office/drawing/2014/main" id="{FD157D7B-BD2E-461D-9590-63FAB4E9C19F}"/>
              </a:ext>
            </a:extLst>
          </p:cNvPr>
          <p:cNvSpPr/>
          <p:nvPr/>
        </p:nvSpPr>
        <p:spPr>
          <a:xfrm>
            <a:off x="8872423" y="3004911"/>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below for the Start page</a:t>
            </a:r>
          </a:p>
        </p:txBody>
      </p:sp>
    </p:spTree>
    <p:extLst>
      <p:ext uri="{BB962C8B-B14F-4D97-AF65-F5344CB8AC3E}">
        <p14:creationId xmlns:p14="http://schemas.microsoft.com/office/powerpoint/2010/main" val="21188649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p:txBody>
          <a:bodyPr/>
          <a:lstStyle/>
          <a:p>
            <a:r>
              <a:rPr lang="en-IE" dirty="0"/>
              <a:t>Slide 1 – Answer Question 2</a:t>
            </a:r>
          </a:p>
        </p:txBody>
      </p:sp>
      <p:pic>
        <p:nvPicPr>
          <p:cNvPr id="5" name="Graphic 4" descr="Window with solid fill">
            <a:hlinkClick r:id="rId2"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6909" y="5073943"/>
            <a:ext cx="914400" cy="914400"/>
          </a:xfrm>
          <a:prstGeom prst="rect">
            <a:avLst/>
          </a:prstGeom>
        </p:spPr>
      </p:pic>
      <p:sp>
        <p:nvSpPr>
          <p:cNvPr id="6" name="Arrow: Left 5">
            <a:extLst>
              <a:ext uri="{FF2B5EF4-FFF2-40B4-BE49-F238E27FC236}">
                <a16:creationId xmlns:a16="http://schemas.microsoft.com/office/drawing/2014/main" id="{66D4B277-3417-4EA0-923F-4ACC12657009}"/>
              </a:ext>
            </a:extLst>
          </p:cNvPr>
          <p:cNvSpPr/>
          <p:nvPr/>
        </p:nvSpPr>
        <p:spPr>
          <a:xfrm>
            <a:off x="1990018" y="4823792"/>
            <a:ext cx="2520000" cy="1440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a:latin typeface="Comic Sans MS" panose="030F0702030302020204" pitchFamily="66" charset="0"/>
              </a:rPr>
              <a:t>Click Here for the Home Page</a:t>
            </a:r>
          </a:p>
        </p:txBody>
      </p:sp>
      <p:sp>
        <p:nvSpPr>
          <p:cNvPr id="4" name="Content Placeholder 3">
            <a:extLst>
              <a:ext uri="{FF2B5EF4-FFF2-40B4-BE49-F238E27FC236}">
                <a16:creationId xmlns:a16="http://schemas.microsoft.com/office/drawing/2014/main" id="{ACD660EF-1DCF-445F-BC34-B9973405C59D}"/>
              </a:ext>
            </a:extLst>
          </p:cNvPr>
          <p:cNvSpPr>
            <a:spLocks noGrp="1"/>
          </p:cNvSpPr>
          <p:nvPr>
            <p:ph idx="1"/>
          </p:nvPr>
        </p:nvSpPr>
        <p:spPr>
          <a:xfrm>
            <a:off x="838200" y="1444487"/>
            <a:ext cx="5257800" cy="3379305"/>
          </a:xfrm>
        </p:spPr>
        <p:txBody>
          <a:bodyPr>
            <a:noAutofit/>
          </a:bodyPr>
          <a:lstStyle/>
          <a:p>
            <a:pPr algn="l" rtl="0" fontAlgn="base">
              <a:lnSpc>
                <a:spcPct val="120000"/>
              </a:lnSpc>
              <a:buFont typeface="+mj-lt"/>
              <a:buAutoNum type="arabicPeriod"/>
            </a:pPr>
            <a:r>
              <a:rPr lang="en-GB" sz="1500" b="0" i="1" dirty="0">
                <a:solidFill>
                  <a:srgbClr val="000000"/>
                </a:solidFill>
                <a:effectLst/>
                <a:latin typeface="Calibri" panose="020F0502020204030204" pitchFamily="34" charset="0"/>
              </a:rPr>
              <a:t>Realistic risk takers</a:t>
            </a:r>
            <a:r>
              <a:rPr lang="en-GB" sz="1500" b="0" i="0" dirty="0">
                <a:solidFill>
                  <a:srgbClr val="000000"/>
                </a:solidFill>
                <a:effectLst/>
                <a:latin typeface="Calibri" panose="020F0502020204030204" pitchFamily="34" charset="0"/>
              </a:rPr>
              <a:t>  - They research before making a decision. They weigh up the risk  involved and make an education decision with hope of success </a:t>
            </a:r>
          </a:p>
          <a:p>
            <a:pPr algn="l" rtl="0" fontAlgn="base">
              <a:lnSpc>
                <a:spcPct val="120000"/>
              </a:lnSpc>
              <a:buFont typeface="+mj-lt"/>
              <a:buAutoNum type="arabicPeriod" startAt="2"/>
            </a:pPr>
            <a:r>
              <a:rPr lang="en-GB" sz="1500" b="0" i="1" dirty="0">
                <a:solidFill>
                  <a:srgbClr val="000000"/>
                </a:solidFill>
                <a:effectLst/>
                <a:latin typeface="Calibri" panose="020F0502020204030204" pitchFamily="34" charset="0"/>
              </a:rPr>
              <a:t>Innovative</a:t>
            </a:r>
            <a:r>
              <a:rPr lang="en-GB" sz="1500" b="0" i="0" dirty="0">
                <a:solidFill>
                  <a:srgbClr val="000000"/>
                </a:solidFill>
                <a:effectLst/>
                <a:latin typeface="Calibri" panose="020F0502020204030204" pitchFamily="34" charset="0"/>
              </a:rPr>
              <a:t>  - This is the ability to see opportunities before someone else. It  means bringing new ideas to the market or a way of doing something differently </a:t>
            </a:r>
          </a:p>
          <a:p>
            <a:pPr algn="l" rtl="0" fontAlgn="base">
              <a:lnSpc>
                <a:spcPct val="120000"/>
              </a:lnSpc>
              <a:buFont typeface="+mj-lt"/>
              <a:buAutoNum type="arabicPeriod" startAt="3"/>
            </a:pPr>
            <a:r>
              <a:rPr lang="en-GB" sz="1500" b="0" i="1" dirty="0">
                <a:solidFill>
                  <a:srgbClr val="000000"/>
                </a:solidFill>
                <a:effectLst/>
                <a:latin typeface="Calibri" panose="020F0502020204030204" pitchFamily="34" charset="0"/>
              </a:rPr>
              <a:t>Creative </a:t>
            </a:r>
            <a:r>
              <a:rPr lang="en-GB" sz="1500" b="0" i="0" dirty="0">
                <a:solidFill>
                  <a:srgbClr val="000000"/>
                </a:solidFill>
                <a:effectLst/>
                <a:latin typeface="Calibri" panose="020F0502020204030204" pitchFamily="34" charset="0"/>
              </a:rPr>
              <a:t> </a:t>
            </a:r>
          </a:p>
          <a:p>
            <a:pPr algn="l" rtl="0" fontAlgn="base">
              <a:lnSpc>
                <a:spcPct val="120000"/>
              </a:lnSpc>
              <a:buFont typeface="+mj-lt"/>
              <a:buAutoNum type="arabicPeriod" startAt="3"/>
            </a:pPr>
            <a:r>
              <a:rPr lang="en-GB" sz="1500" b="0" i="1" dirty="0">
                <a:solidFill>
                  <a:srgbClr val="000000"/>
                </a:solidFill>
                <a:effectLst/>
                <a:latin typeface="Calibri" panose="020F0502020204030204" pitchFamily="34" charset="0"/>
              </a:rPr>
              <a:t>Proactive</a:t>
            </a:r>
            <a:r>
              <a:rPr lang="en-GB" sz="1500" b="0" i="0" dirty="0">
                <a:solidFill>
                  <a:srgbClr val="000000"/>
                </a:solidFill>
                <a:effectLst/>
                <a:latin typeface="Calibri" panose="020F0502020204030204" pitchFamily="34" charset="0"/>
              </a:rPr>
              <a:t>  This means doing something before some else does  </a:t>
            </a:r>
          </a:p>
          <a:p>
            <a:pPr algn="l" rtl="0" fontAlgn="base">
              <a:lnSpc>
                <a:spcPct val="120000"/>
              </a:lnSpc>
              <a:buFont typeface="+mj-lt"/>
              <a:buAutoNum type="arabicPeriod" startAt="5"/>
            </a:pPr>
            <a:r>
              <a:rPr lang="en-GB" sz="1500" b="0" i="1" dirty="0">
                <a:solidFill>
                  <a:srgbClr val="000000"/>
                </a:solidFill>
                <a:effectLst/>
                <a:latin typeface="Calibri" panose="020F0502020204030204" pitchFamily="34" charset="0"/>
              </a:rPr>
              <a:t>Flexible </a:t>
            </a:r>
            <a:r>
              <a:rPr lang="en-GB" sz="1500" b="0" i="0" dirty="0">
                <a:solidFill>
                  <a:srgbClr val="000000"/>
                </a:solidFill>
                <a:effectLst/>
                <a:latin typeface="Calibri" panose="020F0502020204030204" pitchFamily="34" charset="0"/>
              </a:rPr>
              <a:t> This means that entrepreneurs learn from their mistakes and can  adapt if things are not going to plan. </a:t>
            </a:r>
            <a:r>
              <a:rPr lang="en-GB" sz="1400" b="0" i="0" dirty="0">
                <a:solidFill>
                  <a:srgbClr val="000000"/>
                </a:solidFill>
                <a:effectLst/>
                <a:latin typeface="Calibri" panose="020F0502020204030204" pitchFamily="34" charset="0"/>
              </a:rPr>
              <a:t> </a:t>
            </a:r>
          </a:p>
        </p:txBody>
      </p:sp>
      <p:sp>
        <p:nvSpPr>
          <p:cNvPr id="9" name="Content Placeholder 3">
            <a:extLst>
              <a:ext uri="{FF2B5EF4-FFF2-40B4-BE49-F238E27FC236}">
                <a16:creationId xmlns:a16="http://schemas.microsoft.com/office/drawing/2014/main" id="{73803C52-8F17-4479-80E4-5CDF854046A1}"/>
              </a:ext>
            </a:extLst>
          </p:cNvPr>
          <p:cNvSpPr txBox="1">
            <a:spLocks/>
          </p:cNvSpPr>
          <p:nvPr/>
        </p:nvSpPr>
        <p:spPr>
          <a:xfrm>
            <a:off x="6096000" y="1444487"/>
            <a:ext cx="5257800" cy="337930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lnSpc>
                <a:spcPct val="120000"/>
              </a:lnSpc>
              <a:buFont typeface="+mj-lt"/>
              <a:buAutoNum type="arabicPeriod" startAt="6"/>
            </a:pPr>
            <a:r>
              <a:rPr lang="en-GB" sz="1500" i="1" dirty="0">
                <a:solidFill>
                  <a:srgbClr val="000000"/>
                </a:solidFill>
                <a:latin typeface="Calibri" panose="020F0502020204030204" pitchFamily="34" charset="0"/>
              </a:rPr>
              <a:t>Self-Confident</a:t>
            </a:r>
            <a:r>
              <a:rPr lang="en-GB" sz="1500" dirty="0">
                <a:solidFill>
                  <a:srgbClr val="000000"/>
                </a:solidFill>
                <a:latin typeface="Calibri" panose="020F0502020204030204" pitchFamily="34" charset="0"/>
              </a:rPr>
              <a:t>  - This means that the entrepreneur believe in their idea even though  other people say if will fail.  </a:t>
            </a:r>
          </a:p>
          <a:p>
            <a:pPr fontAlgn="base">
              <a:lnSpc>
                <a:spcPct val="120000"/>
              </a:lnSpc>
              <a:buFont typeface="+mj-lt"/>
              <a:buAutoNum type="arabicPeriod" startAt="7"/>
            </a:pPr>
            <a:r>
              <a:rPr lang="en-GB" sz="1500" i="1" dirty="0">
                <a:solidFill>
                  <a:srgbClr val="000000"/>
                </a:solidFill>
                <a:latin typeface="Calibri" panose="020F0502020204030204" pitchFamily="34" charset="0"/>
              </a:rPr>
              <a:t>Decisive</a:t>
            </a:r>
            <a:r>
              <a:rPr lang="en-GB" sz="1500" dirty="0">
                <a:solidFill>
                  <a:srgbClr val="000000"/>
                </a:solidFill>
                <a:latin typeface="Calibri" panose="020F0502020204030204" pitchFamily="34" charset="0"/>
              </a:rPr>
              <a:t>  -They are able to make decision quickly and are not afraid to make a  wrong decision  </a:t>
            </a:r>
          </a:p>
          <a:p>
            <a:pPr fontAlgn="base">
              <a:lnSpc>
                <a:spcPct val="120000"/>
              </a:lnSpc>
              <a:buFont typeface="+mj-lt"/>
              <a:buAutoNum type="arabicPeriod" startAt="8"/>
            </a:pPr>
            <a:r>
              <a:rPr lang="en-GB" sz="1500" i="1" dirty="0">
                <a:solidFill>
                  <a:srgbClr val="000000"/>
                </a:solidFill>
                <a:latin typeface="Calibri" panose="020F0502020204030204" pitchFamily="34" charset="0"/>
              </a:rPr>
              <a:t>Determined </a:t>
            </a:r>
            <a:r>
              <a:rPr lang="en-GB" sz="1500" dirty="0">
                <a:solidFill>
                  <a:srgbClr val="000000"/>
                </a:solidFill>
                <a:latin typeface="Calibri" panose="020F0502020204030204" pitchFamily="34" charset="0"/>
              </a:rPr>
              <a:t> - They don’t give up easily when faced with a problem or obstacle. </a:t>
            </a:r>
          </a:p>
          <a:p>
            <a:pPr fontAlgn="base">
              <a:lnSpc>
                <a:spcPct val="120000"/>
              </a:lnSpc>
              <a:buFont typeface="+mj-lt"/>
              <a:buAutoNum type="arabicPeriod" startAt="9"/>
            </a:pPr>
            <a:r>
              <a:rPr lang="en-GB" sz="1500" i="1" dirty="0">
                <a:solidFill>
                  <a:srgbClr val="000000"/>
                </a:solidFill>
                <a:latin typeface="Calibri" panose="020F0502020204030204" pitchFamily="34" charset="0"/>
              </a:rPr>
              <a:t>Resilient - </a:t>
            </a:r>
            <a:r>
              <a:rPr lang="en-GB" sz="1500" dirty="0">
                <a:solidFill>
                  <a:srgbClr val="000000"/>
                </a:solidFill>
                <a:latin typeface="Calibri" panose="020F0502020204030204" pitchFamily="34" charset="0"/>
              </a:rPr>
              <a:t> If something fails, they are able to bounce back and keep going.  </a:t>
            </a:r>
          </a:p>
        </p:txBody>
      </p:sp>
    </p:spTree>
    <p:extLst>
      <p:ext uri="{BB962C8B-B14F-4D97-AF65-F5344CB8AC3E}">
        <p14:creationId xmlns:p14="http://schemas.microsoft.com/office/powerpoint/2010/main" val="7823313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6CDC51-8D27-4BF4-AB33-7D5905E80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24FB90F3-DFB9-42D4-B851-120249962A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a:xfrm>
            <a:off x="804672" y="802955"/>
            <a:ext cx="5145024" cy="1454051"/>
          </a:xfrm>
        </p:spPr>
        <p:txBody>
          <a:bodyPr>
            <a:normAutofit/>
          </a:bodyPr>
          <a:lstStyle/>
          <a:p>
            <a:pPr algn="ctr"/>
            <a:r>
              <a:rPr lang="en-IE" sz="3100" b="1" dirty="0">
                <a:solidFill>
                  <a:srgbClr val="000000"/>
                </a:solidFill>
                <a:latin typeface="+mn-lt"/>
              </a:rPr>
              <a:t>Slide 1 – Question 3 </a:t>
            </a:r>
            <a:br>
              <a:rPr lang="en-IE" sz="3100" b="1" dirty="0">
                <a:solidFill>
                  <a:srgbClr val="000000"/>
                </a:solidFill>
                <a:latin typeface="+mn-lt"/>
              </a:rPr>
            </a:br>
            <a:r>
              <a:rPr lang="en-IE" sz="3100" b="1" dirty="0">
                <a:solidFill>
                  <a:srgbClr val="000000"/>
                </a:solidFill>
                <a:latin typeface="+mn-lt"/>
              </a:rPr>
              <a:t>(6 Marks) </a:t>
            </a:r>
            <a:br>
              <a:rPr lang="en-IE" sz="3100" b="1" dirty="0">
                <a:solidFill>
                  <a:srgbClr val="000000"/>
                </a:solidFill>
                <a:latin typeface="+mn-lt"/>
              </a:rPr>
            </a:br>
            <a:r>
              <a:rPr lang="en-IE" sz="3100" b="1" dirty="0">
                <a:solidFill>
                  <a:srgbClr val="000000"/>
                </a:solidFill>
                <a:latin typeface="+mn-lt"/>
              </a:rPr>
              <a:t>(LO 2.1)</a:t>
            </a:r>
          </a:p>
        </p:txBody>
      </p:sp>
      <p:sp>
        <p:nvSpPr>
          <p:cNvPr id="20" name="Freeform 60">
            <a:extLst>
              <a:ext uri="{FF2B5EF4-FFF2-40B4-BE49-F238E27FC236}">
                <a16:creationId xmlns:a16="http://schemas.microsoft.com/office/drawing/2014/main" id="{DF4CE22F-8463-44F2-BE50-65D9B503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8720" y="0"/>
            <a:ext cx="3762182" cy="2258435"/>
          </a:xfrm>
          <a:custGeom>
            <a:avLst/>
            <a:gdLst>
              <a:gd name="connsiteX0" fmla="*/ 39946 w 3960192"/>
              <a:gd name="connsiteY0" fmla="*/ 0 h 2377300"/>
              <a:gd name="connsiteX1" fmla="*/ 3920247 w 3960192"/>
              <a:gd name="connsiteY1" fmla="*/ 0 h 2377300"/>
              <a:gd name="connsiteX2" fmla="*/ 3949969 w 3960192"/>
              <a:gd name="connsiteY2" fmla="*/ 194751 h 2377300"/>
              <a:gd name="connsiteX3" fmla="*/ 3960192 w 3960192"/>
              <a:gd name="connsiteY3" fmla="*/ 397204 h 2377300"/>
              <a:gd name="connsiteX4" fmla="*/ 1980096 w 3960192"/>
              <a:gd name="connsiteY4" fmla="*/ 2377300 h 2377300"/>
              <a:gd name="connsiteX5" fmla="*/ 0 w 3960192"/>
              <a:gd name="connsiteY5" fmla="*/ 397204 h 2377300"/>
              <a:gd name="connsiteX6" fmla="*/ 10224 w 3960192"/>
              <a:gd name="connsiteY6" fmla="*/ 194751 h 237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2" h="2377300">
                <a:moveTo>
                  <a:pt x="39946" y="0"/>
                </a:moveTo>
                <a:lnTo>
                  <a:pt x="3920247" y="0"/>
                </a:lnTo>
                <a:lnTo>
                  <a:pt x="3949969" y="194751"/>
                </a:lnTo>
                <a:cubicBezTo>
                  <a:pt x="3956729" y="261316"/>
                  <a:pt x="3960192" y="328856"/>
                  <a:pt x="3960192" y="397204"/>
                </a:cubicBezTo>
                <a:cubicBezTo>
                  <a:pt x="3960192" y="1490781"/>
                  <a:pt x="3073673" y="2377300"/>
                  <a:pt x="1980096" y="2377300"/>
                </a:cubicBezTo>
                <a:cubicBezTo>
                  <a:pt x="886519" y="2377300"/>
                  <a:pt x="0" y="1490781"/>
                  <a:pt x="0" y="397204"/>
                </a:cubicBezTo>
                <a:cubicBezTo>
                  <a:pt x="0" y="328856"/>
                  <a:pt x="3463" y="261316"/>
                  <a:pt x="10224" y="194751"/>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Graphic 8" descr="Questions with solid fill">
            <a:hlinkClick r:id="rId3" action="ppaction://hlinksldjump"/>
            <a:extLst>
              <a:ext uri="{FF2B5EF4-FFF2-40B4-BE49-F238E27FC236}">
                <a16:creationId xmlns:a16="http://schemas.microsoft.com/office/drawing/2014/main" id="{CE838828-FFF8-433B-A80E-16C3D438D95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86375" y="266436"/>
            <a:ext cx="1366871" cy="1366871"/>
          </a:xfrm>
          <a:prstGeom prst="rect">
            <a:avLst/>
          </a:prstGeom>
        </p:spPr>
      </p:pic>
      <p:sp>
        <p:nvSpPr>
          <p:cNvPr id="3" name="Content Placeholder 2">
            <a:extLst>
              <a:ext uri="{FF2B5EF4-FFF2-40B4-BE49-F238E27FC236}">
                <a16:creationId xmlns:a16="http://schemas.microsoft.com/office/drawing/2014/main" id="{200AC01E-D23C-485C-A58B-308C25A570A3}"/>
              </a:ext>
            </a:extLst>
          </p:cNvPr>
          <p:cNvSpPr>
            <a:spLocks noGrp="1"/>
          </p:cNvSpPr>
          <p:nvPr>
            <p:ph idx="1"/>
          </p:nvPr>
        </p:nvSpPr>
        <p:spPr>
          <a:xfrm>
            <a:off x="804672" y="2421682"/>
            <a:ext cx="5145024" cy="3639289"/>
          </a:xfrm>
        </p:spPr>
        <p:txBody>
          <a:bodyPr anchor="ctr">
            <a:normAutofit/>
          </a:bodyPr>
          <a:lstStyle/>
          <a:p>
            <a:pPr marL="0" indent="0">
              <a:buNone/>
            </a:pPr>
            <a:endParaRPr lang="en-IE" sz="2000" dirty="0">
              <a:solidFill>
                <a:srgbClr val="000000"/>
              </a:solidFill>
            </a:endParaRPr>
          </a:p>
          <a:p>
            <a:pPr marL="0" indent="0">
              <a:buNone/>
            </a:pPr>
            <a:r>
              <a:rPr lang="en-IE" sz="3100" dirty="0">
                <a:solidFill>
                  <a:srgbClr val="000000"/>
                </a:solidFill>
              </a:rPr>
              <a:t>Explain 3 different types of enterprise</a:t>
            </a: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p:txBody>
      </p:sp>
      <p:sp>
        <p:nvSpPr>
          <p:cNvPr id="22" name="Freeform 67">
            <a:extLst>
              <a:ext uri="{FF2B5EF4-FFF2-40B4-BE49-F238E27FC236}">
                <a16:creationId xmlns:a16="http://schemas.microsoft.com/office/drawing/2014/main" id="{3FA1383B-2709-4E36-8FF8-7A737213B4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7503" y="3006774"/>
            <a:ext cx="4734497" cy="3851226"/>
          </a:xfrm>
          <a:custGeom>
            <a:avLst/>
            <a:gdLst>
              <a:gd name="connsiteX0" fmla="*/ 2718646 w 4647408"/>
              <a:gd name="connsiteY0" fmla="*/ 0 h 3780384"/>
              <a:gd name="connsiteX1" fmla="*/ 4641019 w 4647408"/>
              <a:gd name="connsiteY1" fmla="*/ 796273 h 3780384"/>
              <a:gd name="connsiteX2" fmla="*/ 4647408 w 4647408"/>
              <a:gd name="connsiteY2" fmla="*/ 803303 h 3780384"/>
              <a:gd name="connsiteX3" fmla="*/ 4647408 w 4647408"/>
              <a:gd name="connsiteY3" fmla="*/ 3780384 h 3780384"/>
              <a:gd name="connsiteX4" fmla="*/ 215340 w 4647408"/>
              <a:gd name="connsiteY4" fmla="*/ 3780384 h 3780384"/>
              <a:gd name="connsiteX5" fmla="*/ 213645 w 4647408"/>
              <a:gd name="connsiteY5" fmla="*/ 3776866 h 3780384"/>
              <a:gd name="connsiteX6" fmla="*/ 0 w 4647408"/>
              <a:gd name="connsiteY6" fmla="*/ 2718646 h 3780384"/>
              <a:gd name="connsiteX7" fmla="*/ 2718646 w 4647408"/>
              <a:gd name="connsiteY7" fmla="*/ 0 h 378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7408" h="3780384">
                <a:moveTo>
                  <a:pt x="2718646" y="0"/>
                </a:moveTo>
                <a:cubicBezTo>
                  <a:pt x="3469379" y="0"/>
                  <a:pt x="4149041" y="304295"/>
                  <a:pt x="4641019" y="796273"/>
                </a:cubicBezTo>
                <a:lnTo>
                  <a:pt x="4647408" y="803303"/>
                </a:lnTo>
                <a:lnTo>
                  <a:pt x="4647408" y="3780384"/>
                </a:lnTo>
                <a:lnTo>
                  <a:pt x="215340" y="3780384"/>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Graphic 4" descr="Window with solid fill">
            <a:hlinkClick r:id="rId6"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872423" y="3989614"/>
            <a:ext cx="2548155" cy="2548155"/>
          </a:xfrm>
          <a:prstGeom prst="rect">
            <a:avLst/>
          </a:prstGeom>
        </p:spPr>
      </p:pic>
      <p:sp>
        <p:nvSpPr>
          <p:cNvPr id="13" name="Rectangle: Rounded Corners 12">
            <a:extLst>
              <a:ext uri="{FF2B5EF4-FFF2-40B4-BE49-F238E27FC236}">
                <a16:creationId xmlns:a16="http://schemas.microsoft.com/office/drawing/2014/main" id="{ABA9426B-C4E2-4114-A135-3530A971D11A}"/>
              </a:ext>
            </a:extLst>
          </p:cNvPr>
          <p:cNvSpPr/>
          <p:nvPr/>
        </p:nvSpPr>
        <p:spPr>
          <a:xfrm>
            <a:off x="7272997" y="1633307"/>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above for the answer</a:t>
            </a:r>
          </a:p>
        </p:txBody>
      </p:sp>
      <p:sp>
        <p:nvSpPr>
          <p:cNvPr id="14" name="Rectangle: Rounded Corners 13">
            <a:extLst>
              <a:ext uri="{FF2B5EF4-FFF2-40B4-BE49-F238E27FC236}">
                <a16:creationId xmlns:a16="http://schemas.microsoft.com/office/drawing/2014/main" id="{45C77583-7DEB-44CE-83C6-125B7EE5B8EC}"/>
              </a:ext>
            </a:extLst>
          </p:cNvPr>
          <p:cNvSpPr/>
          <p:nvPr/>
        </p:nvSpPr>
        <p:spPr>
          <a:xfrm>
            <a:off x="8872423" y="3004911"/>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below for the Start page</a:t>
            </a:r>
          </a:p>
        </p:txBody>
      </p:sp>
    </p:spTree>
    <p:extLst>
      <p:ext uri="{BB962C8B-B14F-4D97-AF65-F5344CB8AC3E}">
        <p14:creationId xmlns:p14="http://schemas.microsoft.com/office/powerpoint/2010/main" val="1760822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p:txBody>
          <a:bodyPr/>
          <a:lstStyle/>
          <a:p>
            <a:r>
              <a:rPr lang="en-IE" dirty="0"/>
              <a:t>Slide 1 – Answer Question 3</a:t>
            </a:r>
          </a:p>
        </p:txBody>
      </p:sp>
      <p:pic>
        <p:nvPicPr>
          <p:cNvPr id="5" name="Graphic 4" descr="Window with solid fill">
            <a:hlinkClick r:id="rId2"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6909" y="5073943"/>
            <a:ext cx="914400" cy="914400"/>
          </a:xfrm>
          <a:prstGeom prst="rect">
            <a:avLst/>
          </a:prstGeom>
        </p:spPr>
      </p:pic>
      <p:sp>
        <p:nvSpPr>
          <p:cNvPr id="6" name="Arrow: Left 5">
            <a:extLst>
              <a:ext uri="{FF2B5EF4-FFF2-40B4-BE49-F238E27FC236}">
                <a16:creationId xmlns:a16="http://schemas.microsoft.com/office/drawing/2014/main" id="{66D4B277-3417-4EA0-923F-4ACC12657009}"/>
              </a:ext>
            </a:extLst>
          </p:cNvPr>
          <p:cNvSpPr/>
          <p:nvPr/>
        </p:nvSpPr>
        <p:spPr>
          <a:xfrm>
            <a:off x="1990018" y="4823792"/>
            <a:ext cx="2520000" cy="1440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a:latin typeface="Comic Sans MS" panose="030F0702030302020204" pitchFamily="66" charset="0"/>
              </a:rPr>
              <a:t>Click Here for the Home Page</a:t>
            </a:r>
          </a:p>
        </p:txBody>
      </p:sp>
      <p:sp>
        <p:nvSpPr>
          <p:cNvPr id="14" name="Content Placeholder 2">
            <a:extLst>
              <a:ext uri="{FF2B5EF4-FFF2-40B4-BE49-F238E27FC236}">
                <a16:creationId xmlns:a16="http://schemas.microsoft.com/office/drawing/2014/main" id="{ADC6D1D7-056F-4A7B-BF8D-C5BA38A9B571}"/>
              </a:ext>
            </a:extLst>
          </p:cNvPr>
          <p:cNvSpPr>
            <a:spLocks noGrp="1"/>
          </p:cNvSpPr>
          <p:nvPr>
            <p:ph idx="1"/>
          </p:nvPr>
        </p:nvSpPr>
        <p:spPr>
          <a:xfrm>
            <a:off x="838200" y="1690689"/>
            <a:ext cx="10515600" cy="3133104"/>
          </a:xfrm>
          <a:ln>
            <a:solidFill>
              <a:schemeClr val="bg1"/>
            </a:solidFill>
          </a:ln>
        </p:spPr>
        <p:txBody>
          <a:bodyPr>
            <a:noAutofit/>
          </a:bodyPr>
          <a:lstStyle/>
          <a:p>
            <a:pPr algn="l" rtl="0" fontAlgn="base"/>
            <a:r>
              <a:rPr lang="en-GB" sz="2400" b="1" i="0" dirty="0">
                <a:solidFill>
                  <a:srgbClr val="000000"/>
                </a:solidFill>
                <a:effectLst/>
                <a:latin typeface="Calibri" panose="020F0502020204030204" pitchFamily="34" charset="0"/>
              </a:rPr>
              <a:t>Financial Enterprise </a:t>
            </a:r>
            <a:r>
              <a:rPr lang="en-GB" sz="2400" b="1" i="0" baseline="30000" dirty="0">
                <a:solidFill>
                  <a:srgbClr val="000000"/>
                </a:solidFill>
                <a:effectLst/>
                <a:latin typeface="Calibri" panose="020F0502020204030204" pitchFamily="34" charset="0"/>
              </a:rPr>
              <a:t>Def</a:t>
            </a:r>
            <a:r>
              <a:rPr lang="en-GB" sz="2400" b="0" i="0" baseline="30000" dirty="0">
                <a:solidFill>
                  <a:srgbClr val="000000"/>
                </a:solidFill>
                <a:effectLst/>
                <a:latin typeface="Calibri" panose="020F0502020204030204" pitchFamily="34" charset="0"/>
              </a:rPr>
              <a:t> </a:t>
            </a:r>
            <a:r>
              <a:rPr lang="en-GB" sz="2400" b="0" i="0" dirty="0">
                <a:solidFill>
                  <a:srgbClr val="000000"/>
                </a:solidFill>
                <a:effectLst/>
                <a:latin typeface="Calibri" panose="020F0502020204030204" pitchFamily="34" charset="0"/>
              </a:rPr>
              <a:t> This is when an business is set up to make a profit. This profit is made by selling goods and services </a:t>
            </a:r>
            <a:endParaRPr lang="en-GB" sz="2400" b="0" i="0" dirty="0">
              <a:solidFill>
                <a:srgbClr val="000000"/>
              </a:solidFill>
              <a:effectLst/>
              <a:latin typeface="Segoe UI" panose="020B0502040204020203" pitchFamily="34" charset="0"/>
            </a:endParaRPr>
          </a:p>
          <a:p>
            <a:pPr algn="l" rtl="0" fontAlgn="base"/>
            <a:r>
              <a:rPr lang="en-GB" sz="2400" b="1" i="0" dirty="0">
                <a:solidFill>
                  <a:srgbClr val="000000"/>
                </a:solidFill>
                <a:effectLst/>
                <a:latin typeface="Calibri" panose="020F0502020204030204" pitchFamily="34" charset="0"/>
              </a:rPr>
              <a:t>Social Enterprise </a:t>
            </a:r>
            <a:r>
              <a:rPr lang="en-GB" sz="2400" b="1" i="0" baseline="30000" dirty="0">
                <a:solidFill>
                  <a:srgbClr val="000000"/>
                </a:solidFill>
                <a:effectLst/>
                <a:latin typeface="Calibri" panose="020F0502020204030204" pitchFamily="34" charset="0"/>
              </a:rPr>
              <a:t>Def</a:t>
            </a:r>
            <a:r>
              <a:rPr lang="en-GB" sz="2400" b="0" i="0" baseline="30000" dirty="0">
                <a:solidFill>
                  <a:srgbClr val="000000"/>
                </a:solidFill>
                <a:effectLst/>
                <a:latin typeface="Calibri" panose="020F0502020204030204" pitchFamily="34" charset="0"/>
              </a:rPr>
              <a:t> </a:t>
            </a:r>
            <a:r>
              <a:rPr lang="en-GB" sz="2400" b="0" i="0" dirty="0">
                <a:solidFill>
                  <a:srgbClr val="000000"/>
                </a:solidFill>
                <a:effectLst/>
                <a:latin typeface="Calibri" panose="020F0502020204030204" pitchFamily="34" charset="0"/>
              </a:rPr>
              <a:t> This is a business that puts the community and people first instead of private or personal gain. People who set up social enterprise are known as social entrepreneurs. They like to try and fix social economic and environment issues – Credit unions, Food Cloud </a:t>
            </a:r>
            <a:endParaRPr lang="en-GB" sz="2400" b="0" i="0" dirty="0">
              <a:solidFill>
                <a:srgbClr val="000000"/>
              </a:solidFill>
              <a:effectLst/>
              <a:latin typeface="Segoe UI" panose="020B0502040204020203" pitchFamily="34" charset="0"/>
            </a:endParaRPr>
          </a:p>
          <a:p>
            <a:pPr algn="l" rtl="0" fontAlgn="base"/>
            <a:r>
              <a:rPr lang="en-GB" sz="2400" b="1" i="0" dirty="0">
                <a:solidFill>
                  <a:srgbClr val="000000"/>
                </a:solidFill>
                <a:effectLst/>
                <a:latin typeface="Calibri" panose="020F0502020204030204" pitchFamily="34" charset="0"/>
              </a:rPr>
              <a:t>Cultural Enterprise </a:t>
            </a:r>
            <a:r>
              <a:rPr lang="en-GB" sz="2400" b="1" i="0" baseline="30000" dirty="0">
                <a:solidFill>
                  <a:srgbClr val="000000"/>
                </a:solidFill>
                <a:effectLst/>
                <a:latin typeface="Calibri" panose="020F0502020204030204" pitchFamily="34" charset="0"/>
              </a:rPr>
              <a:t>Def</a:t>
            </a:r>
            <a:r>
              <a:rPr lang="en-GB" sz="2400" b="0" i="0" baseline="30000" dirty="0">
                <a:solidFill>
                  <a:srgbClr val="000000"/>
                </a:solidFill>
                <a:effectLst/>
                <a:latin typeface="Calibri" panose="020F0502020204030204" pitchFamily="34" charset="0"/>
              </a:rPr>
              <a:t> </a:t>
            </a:r>
            <a:r>
              <a:rPr lang="en-GB" sz="2400" b="0" i="0" dirty="0">
                <a:solidFill>
                  <a:srgbClr val="000000"/>
                </a:solidFill>
                <a:effectLst/>
                <a:latin typeface="Calibri" panose="020F0502020204030204" pitchFamily="34" charset="0"/>
              </a:rPr>
              <a:t> This provides consumers with access to visual arts, theatre, film, music, radio festival and events – Cultural Night in Dublin, IFI, Electric Picnic, Rose of Tralee </a:t>
            </a:r>
            <a:endParaRPr lang="en-GB" sz="2400"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38194296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6CDC51-8D27-4BF4-AB33-7D5905E80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24FB90F3-DFB9-42D4-B851-120249962A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a:xfrm>
            <a:off x="804672" y="802955"/>
            <a:ext cx="5145024" cy="1454051"/>
          </a:xfrm>
        </p:spPr>
        <p:txBody>
          <a:bodyPr>
            <a:normAutofit/>
          </a:bodyPr>
          <a:lstStyle/>
          <a:p>
            <a:r>
              <a:rPr lang="en-IE" sz="4000">
                <a:solidFill>
                  <a:srgbClr val="000000"/>
                </a:solidFill>
              </a:rPr>
              <a:t>Slide 1 – Question 4 (4 Marks) (LO 2.2)</a:t>
            </a:r>
          </a:p>
        </p:txBody>
      </p:sp>
      <p:sp>
        <p:nvSpPr>
          <p:cNvPr id="20" name="Freeform 60">
            <a:extLst>
              <a:ext uri="{FF2B5EF4-FFF2-40B4-BE49-F238E27FC236}">
                <a16:creationId xmlns:a16="http://schemas.microsoft.com/office/drawing/2014/main" id="{DF4CE22F-8463-44F2-BE50-65D9B503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8720" y="0"/>
            <a:ext cx="3762182" cy="2258435"/>
          </a:xfrm>
          <a:custGeom>
            <a:avLst/>
            <a:gdLst>
              <a:gd name="connsiteX0" fmla="*/ 39946 w 3960192"/>
              <a:gd name="connsiteY0" fmla="*/ 0 h 2377300"/>
              <a:gd name="connsiteX1" fmla="*/ 3920247 w 3960192"/>
              <a:gd name="connsiteY1" fmla="*/ 0 h 2377300"/>
              <a:gd name="connsiteX2" fmla="*/ 3949969 w 3960192"/>
              <a:gd name="connsiteY2" fmla="*/ 194751 h 2377300"/>
              <a:gd name="connsiteX3" fmla="*/ 3960192 w 3960192"/>
              <a:gd name="connsiteY3" fmla="*/ 397204 h 2377300"/>
              <a:gd name="connsiteX4" fmla="*/ 1980096 w 3960192"/>
              <a:gd name="connsiteY4" fmla="*/ 2377300 h 2377300"/>
              <a:gd name="connsiteX5" fmla="*/ 0 w 3960192"/>
              <a:gd name="connsiteY5" fmla="*/ 397204 h 2377300"/>
              <a:gd name="connsiteX6" fmla="*/ 10224 w 3960192"/>
              <a:gd name="connsiteY6" fmla="*/ 194751 h 237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2" h="2377300">
                <a:moveTo>
                  <a:pt x="39946" y="0"/>
                </a:moveTo>
                <a:lnTo>
                  <a:pt x="3920247" y="0"/>
                </a:lnTo>
                <a:lnTo>
                  <a:pt x="3949969" y="194751"/>
                </a:lnTo>
                <a:cubicBezTo>
                  <a:pt x="3956729" y="261316"/>
                  <a:pt x="3960192" y="328856"/>
                  <a:pt x="3960192" y="397204"/>
                </a:cubicBezTo>
                <a:cubicBezTo>
                  <a:pt x="3960192" y="1490781"/>
                  <a:pt x="3073673" y="2377300"/>
                  <a:pt x="1980096" y="2377300"/>
                </a:cubicBezTo>
                <a:cubicBezTo>
                  <a:pt x="886519" y="2377300"/>
                  <a:pt x="0" y="1490781"/>
                  <a:pt x="0" y="397204"/>
                </a:cubicBezTo>
                <a:cubicBezTo>
                  <a:pt x="0" y="328856"/>
                  <a:pt x="3463" y="261316"/>
                  <a:pt x="10224" y="194751"/>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Graphic 8" descr="Questions with solid fill">
            <a:hlinkClick r:id="rId3" action="ppaction://hlinksldjump"/>
            <a:extLst>
              <a:ext uri="{FF2B5EF4-FFF2-40B4-BE49-F238E27FC236}">
                <a16:creationId xmlns:a16="http://schemas.microsoft.com/office/drawing/2014/main" id="{CE838828-FFF8-433B-A80E-16C3D438D95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86375" y="266436"/>
            <a:ext cx="1366871" cy="1366871"/>
          </a:xfrm>
          <a:prstGeom prst="rect">
            <a:avLst/>
          </a:prstGeom>
        </p:spPr>
      </p:pic>
      <p:sp>
        <p:nvSpPr>
          <p:cNvPr id="3" name="Content Placeholder 2">
            <a:extLst>
              <a:ext uri="{FF2B5EF4-FFF2-40B4-BE49-F238E27FC236}">
                <a16:creationId xmlns:a16="http://schemas.microsoft.com/office/drawing/2014/main" id="{200AC01E-D23C-485C-A58B-308C25A570A3}"/>
              </a:ext>
            </a:extLst>
          </p:cNvPr>
          <p:cNvSpPr>
            <a:spLocks noGrp="1"/>
          </p:cNvSpPr>
          <p:nvPr>
            <p:ph idx="1"/>
          </p:nvPr>
        </p:nvSpPr>
        <p:spPr>
          <a:xfrm>
            <a:off x="804672" y="2421682"/>
            <a:ext cx="5145024" cy="3639289"/>
          </a:xfrm>
        </p:spPr>
        <p:txBody>
          <a:bodyPr anchor="ctr">
            <a:normAutofit/>
          </a:bodyPr>
          <a:lstStyle/>
          <a:p>
            <a:pPr marL="0" indent="0">
              <a:buNone/>
            </a:pPr>
            <a:endParaRPr lang="en-IE" sz="2000">
              <a:solidFill>
                <a:srgbClr val="000000"/>
              </a:solidFill>
            </a:endParaRPr>
          </a:p>
          <a:p>
            <a:pPr marL="0" indent="0">
              <a:buNone/>
            </a:pPr>
            <a:endParaRPr lang="en-IE" sz="2000">
              <a:solidFill>
                <a:srgbClr val="000000"/>
              </a:solidFill>
            </a:endParaRPr>
          </a:p>
        </p:txBody>
      </p:sp>
      <p:sp>
        <p:nvSpPr>
          <p:cNvPr id="22" name="Freeform 67">
            <a:extLst>
              <a:ext uri="{FF2B5EF4-FFF2-40B4-BE49-F238E27FC236}">
                <a16:creationId xmlns:a16="http://schemas.microsoft.com/office/drawing/2014/main" id="{3FA1383B-2709-4E36-8FF8-7A737213B4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7503" y="3006774"/>
            <a:ext cx="4734497" cy="3851226"/>
          </a:xfrm>
          <a:custGeom>
            <a:avLst/>
            <a:gdLst>
              <a:gd name="connsiteX0" fmla="*/ 2718646 w 4647408"/>
              <a:gd name="connsiteY0" fmla="*/ 0 h 3780384"/>
              <a:gd name="connsiteX1" fmla="*/ 4641019 w 4647408"/>
              <a:gd name="connsiteY1" fmla="*/ 796273 h 3780384"/>
              <a:gd name="connsiteX2" fmla="*/ 4647408 w 4647408"/>
              <a:gd name="connsiteY2" fmla="*/ 803303 h 3780384"/>
              <a:gd name="connsiteX3" fmla="*/ 4647408 w 4647408"/>
              <a:gd name="connsiteY3" fmla="*/ 3780384 h 3780384"/>
              <a:gd name="connsiteX4" fmla="*/ 215340 w 4647408"/>
              <a:gd name="connsiteY4" fmla="*/ 3780384 h 3780384"/>
              <a:gd name="connsiteX5" fmla="*/ 213645 w 4647408"/>
              <a:gd name="connsiteY5" fmla="*/ 3776866 h 3780384"/>
              <a:gd name="connsiteX6" fmla="*/ 0 w 4647408"/>
              <a:gd name="connsiteY6" fmla="*/ 2718646 h 3780384"/>
              <a:gd name="connsiteX7" fmla="*/ 2718646 w 4647408"/>
              <a:gd name="connsiteY7" fmla="*/ 0 h 378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7408" h="3780384">
                <a:moveTo>
                  <a:pt x="2718646" y="0"/>
                </a:moveTo>
                <a:cubicBezTo>
                  <a:pt x="3469379" y="0"/>
                  <a:pt x="4149041" y="304295"/>
                  <a:pt x="4641019" y="796273"/>
                </a:cubicBezTo>
                <a:lnTo>
                  <a:pt x="4647408" y="803303"/>
                </a:lnTo>
                <a:lnTo>
                  <a:pt x="4647408" y="3780384"/>
                </a:lnTo>
                <a:lnTo>
                  <a:pt x="215340" y="3780384"/>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Graphic 4" descr="Window with solid fill">
            <a:hlinkClick r:id="rId6"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872423" y="3989614"/>
            <a:ext cx="2548155" cy="2548155"/>
          </a:xfrm>
          <a:prstGeom prst="rect">
            <a:avLst/>
          </a:prstGeom>
        </p:spPr>
      </p:pic>
      <p:sp>
        <p:nvSpPr>
          <p:cNvPr id="4" name="Rectangle 3">
            <a:extLst>
              <a:ext uri="{FF2B5EF4-FFF2-40B4-BE49-F238E27FC236}">
                <a16:creationId xmlns:a16="http://schemas.microsoft.com/office/drawing/2014/main" id="{D8E5013B-D8FB-4A1A-9015-326A03AD8B00}"/>
              </a:ext>
            </a:extLst>
          </p:cNvPr>
          <p:cNvSpPr/>
          <p:nvPr/>
        </p:nvSpPr>
        <p:spPr>
          <a:xfrm>
            <a:off x="915843" y="2752885"/>
            <a:ext cx="4681891" cy="17397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n-IE" sz="3100" dirty="0">
                <a:solidFill>
                  <a:schemeClr val="tx1"/>
                </a:solidFill>
              </a:rPr>
              <a:t>Explain 4 skills of an entrepreneur</a:t>
            </a:r>
          </a:p>
        </p:txBody>
      </p:sp>
      <p:sp>
        <p:nvSpPr>
          <p:cNvPr id="17" name="Rectangle: Rounded Corners 16">
            <a:extLst>
              <a:ext uri="{FF2B5EF4-FFF2-40B4-BE49-F238E27FC236}">
                <a16:creationId xmlns:a16="http://schemas.microsoft.com/office/drawing/2014/main" id="{1C1DE869-D93F-4014-8F43-7A8DD296A034}"/>
              </a:ext>
            </a:extLst>
          </p:cNvPr>
          <p:cNvSpPr/>
          <p:nvPr/>
        </p:nvSpPr>
        <p:spPr>
          <a:xfrm>
            <a:off x="7272997" y="1633307"/>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above for the answer</a:t>
            </a:r>
          </a:p>
        </p:txBody>
      </p:sp>
      <p:sp>
        <p:nvSpPr>
          <p:cNvPr id="19" name="Rectangle: Rounded Corners 18">
            <a:extLst>
              <a:ext uri="{FF2B5EF4-FFF2-40B4-BE49-F238E27FC236}">
                <a16:creationId xmlns:a16="http://schemas.microsoft.com/office/drawing/2014/main" id="{C2A2BECA-BB91-47E1-9CCA-49543CACC74E}"/>
              </a:ext>
            </a:extLst>
          </p:cNvPr>
          <p:cNvSpPr/>
          <p:nvPr/>
        </p:nvSpPr>
        <p:spPr>
          <a:xfrm>
            <a:off x="8872423" y="3004911"/>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below for the Start page</a:t>
            </a:r>
          </a:p>
        </p:txBody>
      </p:sp>
    </p:spTree>
    <p:extLst>
      <p:ext uri="{BB962C8B-B14F-4D97-AF65-F5344CB8AC3E}">
        <p14:creationId xmlns:p14="http://schemas.microsoft.com/office/powerpoint/2010/main" val="28079100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p:txBody>
          <a:bodyPr/>
          <a:lstStyle/>
          <a:p>
            <a:r>
              <a:rPr lang="en-IE" dirty="0"/>
              <a:t>Slide 1 – Answer Question 4</a:t>
            </a:r>
          </a:p>
        </p:txBody>
      </p:sp>
      <p:pic>
        <p:nvPicPr>
          <p:cNvPr id="5" name="Graphic 4" descr="Window with solid fill">
            <a:hlinkClick r:id="rId2"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6909" y="5073943"/>
            <a:ext cx="914400" cy="914400"/>
          </a:xfrm>
          <a:prstGeom prst="rect">
            <a:avLst/>
          </a:prstGeom>
        </p:spPr>
      </p:pic>
      <p:sp>
        <p:nvSpPr>
          <p:cNvPr id="6" name="Arrow: Left 5">
            <a:extLst>
              <a:ext uri="{FF2B5EF4-FFF2-40B4-BE49-F238E27FC236}">
                <a16:creationId xmlns:a16="http://schemas.microsoft.com/office/drawing/2014/main" id="{66D4B277-3417-4EA0-923F-4ACC12657009}"/>
              </a:ext>
            </a:extLst>
          </p:cNvPr>
          <p:cNvSpPr/>
          <p:nvPr/>
        </p:nvSpPr>
        <p:spPr>
          <a:xfrm>
            <a:off x="1990018" y="4823792"/>
            <a:ext cx="2794017" cy="148810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a:latin typeface="Comic Sans MS" panose="030F0702030302020204" pitchFamily="66" charset="0"/>
              </a:rPr>
              <a:t>Click Here for the Home Page</a:t>
            </a:r>
          </a:p>
        </p:txBody>
      </p:sp>
      <p:sp>
        <p:nvSpPr>
          <p:cNvPr id="14" name="Content Placeholder 2">
            <a:extLst>
              <a:ext uri="{FF2B5EF4-FFF2-40B4-BE49-F238E27FC236}">
                <a16:creationId xmlns:a16="http://schemas.microsoft.com/office/drawing/2014/main" id="{ADC6D1D7-056F-4A7B-BF8D-C5BA38A9B571}"/>
              </a:ext>
            </a:extLst>
          </p:cNvPr>
          <p:cNvSpPr>
            <a:spLocks noGrp="1"/>
          </p:cNvSpPr>
          <p:nvPr>
            <p:ph idx="1"/>
          </p:nvPr>
        </p:nvSpPr>
        <p:spPr>
          <a:xfrm>
            <a:off x="838200" y="1690689"/>
            <a:ext cx="10515600" cy="3133104"/>
          </a:xfrm>
          <a:ln>
            <a:solidFill>
              <a:schemeClr val="bg1"/>
            </a:solidFill>
          </a:ln>
        </p:spPr>
        <p:txBody>
          <a:bodyPr>
            <a:normAutofit/>
          </a:bodyPr>
          <a:lstStyle/>
          <a:p>
            <a:pPr algn="l" rtl="0" fontAlgn="base">
              <a:buFont typeface="+mj-lt"/>
              <a:buAutoNum type="arabicPeriod"/>
            </a:pPr>
            <a:r>
              <a:rPr lang="en-GB" sz="2400" b="0" i="0" dirty="0">
                <a:solidFill>
                  <a:srgbClr val="000000"/>
                </a:solidFill>
                <a:effectLst/>
                <a:latin typeface="Calibri" panose="020F0502020204030204" pitchFamily="34" charset="0"/>
              </a:rPr>
              <a:t>Ability to identify opportunities 		2. The ability to make Decisions </a:t>
            </a:r>
          </a:p>
          <a:p>
            <a:pPr algn="l" rtl="0" fontAlgn="base">
              <a:buFont typeface="+mj-lt"/>
              <a:buAutoNum type="arabicPeriod" startAt="3"/>
            </a:pPr>
            <a:r>
              <a:rPr lang="en-GB" sz="2400" b="0" i="0" dirty="0">
                <a:solidFill>
                  <a:srgbClr val="000000"/>
                </a:solidFill>
                <a:effectLst/>
                <a:latin typeface="Calibri" panose="020F0502020204030204" pitchFamily="34" charset="0"/>
              </a:rPr>
              <a:t>The ability to plan and set goals 		4. The ability to manage Time </a:t>
            </a:r>
          </a:p>
          <a:p>
            <a:pPr algn="l" rtl="0" fontAlgn="base">
              <a:buFont typeface="+mj-lt"/>
              <a:buAutoNum type="arabicPeriod" startAt="5"/>
            </a:pPr>
            <a:r>
              <a:rPr lang="en-GB" sz="2400" b="0" i="0" dirty="0">
                <a:solidFill>
                  <a:srgbClr val="000000"/>
                </a:solidFill>
                <a:effectLst/>
                <a:latin typeface="Calibri" panose="020F0502020204030204" pitchFamily="34" charset="0"/>
              </a:rPr>
              <a:t>The ability to manage stress 		6. Good Human relations skills </a:t>
            </a:r>
          </a:p>
          <a:p>
            <a:pPr algn="l" rtl="0" fontAlgn="base">
              <a:buFont typeface="+mj-lt"/>
              <a:buAutoNum type="arabicPeriod" startAt="7"/>
            </a:pPr>
            <a:r>
              <a:rPr lang="en-GB" sz="2400" b="0" i="0" dirty="0">
                <a:solidFill>
                  <a:srgbClr val="000000"/>
                </a:solidFill>
                <a:effectLst/>
                <a:latin typeface="Calibri" panose="020F0502020204030204" pitchFamily="34" charset="0"/>
              </a:rPr>
              <a:t>Reality perception 				8. Ability to manage risk </a:t>
            </a:r>
          </a:p>
          <a:p>
            <a:pPr marL="0" indent="0">
              <a:buNone/>
            </a:pPr>
            <a:endParaRPr lang="en-IE" sz="2400" dirty="0"/>
          </a:p>
        </p:txBody>
      </p:sp>
    </p:spTree>
    <p:extLst>
      <p:ext uri="{BB962C8B-B14F-4D97-AF65-F5344CB8AC3E}">
        <p14:creationId xmlns:p14="http://schemas.microsoft.com/office/powerpoint/2010/main" val="11100854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0F6CDC51-8D27-4BF4-AB33-7D5905E80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a:extLst>
              <a:ext uri="{FF2B5EF4-FFF2-40B4-BE49-F238E27FC236}">
                <a16:creationId xmlns:a16="http://schemas.microsoft.com/office/drawing/2014/main" id="{24FB90F3-DFB9-42D4-B851-120249962A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a:xfrm>
            <a:off x="804672" y="802955"/>
            <a:ext cx="5145024" cy="1454051"/>
          </a:xfrm>
        </p:spPr>
        <p:txBody>
          <a:bodyPr>
            <a:normAutofit/>
          </a:bodyPr>
          <a:lstStyle/>
          <a:p>
            <a:pPr algn="ctr"/>
            <a:r>
              <a:rPr lang="en-IE" sz="3100" b="1" dirty="0">
                <a:solidFill>
                  <a:srgbClr val="000000"/>
                </a:solidFill>
                <a:latin typeface="+mn-lt"/>
              </a:rPr>
              <a:t>Slide 1 – Question 5 </a:t>
            </a:r>
            <a:br>
              <a:rPr lang="en-IE" sz="3100" b="1" dirty="0">
                <a:solidFill>
                  <a:srgbClr val="000000"/>
                </a:solidFill>
                <a:latin typeface="+mn-lt"/>
              </a:rPr>
            </a:br>
            <a:r>
              <a:rPr lang="en-IE" sz="3100" b="1" dirty="0">
                <a:solidFill>
                  <a:srgbClr val="000000"/>
                </a:solidFill>
                <a:latin typeface="+mn-lt"/>
              </a:rPr>
              <a:t>(4 Marks) </a:t>
            </a:r>
            <a:br>
              <a:rPr lang="en-IE" sz="3100" b="1" dirty="0">
                <a:solidFill>
                  <a:srgbClr val="000000"/>
                </a:solidFill>
                <a:latin typeface="+mn-lt"/>
              </a:rPr>
            </a:br>
            <a:r>
              <a:rPr lang="en-IE" sz="3100" b="1" dirty="0">
                <a:solidFill>
                  <a:srgbClr val="000000"/>
                </a:solidFill>
                <a:latin typeface="+mn-lt"/>
              </a:rPr>
              <a:t>(LO 2.2)</a:t>
            </a:r>
          </a:p>
        </p:txBody>
      </p:sp>
      <p:sp>
        <p:nvSpPr>
          <p:cNvPr id="25" name="Freeform 60">
            <a:extLst>
              <a:ext uri="{FF2B5EF4-FFF2-40B4-BE49-F238E27FC236}">
                <a16:creationId xmlns:a16="http://schemas.microsoft.com/office/drawing/2014/main" id="{DF4CE22F-8463-44F2-BE50-65D9B503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8720" y="0"/>
            <a:ext cx="3762182" cy="2258435"/>
          </a:xfrm>
          <a:custGeom>
            <a:avLst/>
            <a:gdLst>
              <a:gd name="connsiteX0" fmla="*/ 39946 w 3960192"/>
              <a:gd name="connsiteY0" fmla="*/ 0 h 2377300"/>
              <a:gd name="connsiteX1" fmla="*/ 3920247 w 3960192"/>
              <a:gd name="connsiteY1" fmla="*/ 0 h 2377300"/>
              <a:gd name="connsiteX2" fmla="*/ 3949969 w 3960192"/>
              <a:gd name="connsiteY2" fmla="*/ 194751 h 2377300"/>
              <a:gd name="connsiteX3" fmla="*/ 3960192 w 3960192"/>
              <a:gd name="connsiteY3" fmla="*/ 397204 h 2377300"/>
              <a:gd name="connsiteX4" fmla="*/ 1980096 w 3960192"/>
              <a:gd name="connsiteY4" fmla="*/ 2377300 h 2377300"/>
              <a:gd name="connsiteX5" fmla="*/ 0 w 3960192"/>
              <a:gd name="connsiteY5" fmla="*/ 397204 h 2377300"/>
              <a:gd name="connsiteX6" fmla="*/ 10224 w 3960192"/>
              <a:gd name="connsiteY6" fmla="*/ 194751 h 237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2" h="2377300">
                <a:moveTo>
                  <a:pt x="39946" y="0"/>
                </a:moveTo>
                <a:lnTo>
                  <a:pt x="3920247" y="0"/>
                </a:lnTo>
                <a:lnTo>
                  <a:pt x="3949969" y="194751"/>
                </a:lnTo>
                <a:cubicBezTo>
                  <a:pt x="3956729" y="261316"/>
                  <a:pt x="3960192" y="328856"/>
                  <a:pt x="3960192" y="397204"/>
                </a:cubicBezTo>
                <a:cubicBezTo>
                  <a:pt x="3960192" y="1490781"/>
                  <a:pt x="3073673" y="2377300"/>
                  <a:pt x="1980096" y="2377300"/>
                </a:cubicBezTo>
                <a:cubicBezTo>
                  <a:pt x="886519" y="2377300"/>
                  <a:pt x="0" y="1490781"/>
                  <a:pt x="0" y="397204"/>
                </a:cubicBezTo>
                <a:cubicBezTo>
                  <a:pt x="0" y="328856"/>
                  <a:pt x="3463" y="261316"/>
                  <a:pt x="10224" y="194751"/>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Graphic 8" descr="Questions with solid fill">
            <a:hlinkClick r:id="rId3" action="ppaction://hlinksldjump"/>
            <a:extLst>
              <a:ext uri="{FF2B5EF4-FFF2-40B4-BE49-F238E27FC236}">
                <a16:creationId xmlns:a16="http://schemas.microsoft.com/office/drawing/2014/main" id="{CE838828-FFF8-433B-A80E-16C3D438D95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86375" y="266436"/>
            <a:ext cx="1366871" cy="1366871"/>
          </a:xfrm>
          <a:prstGeom prst="rect">
            <a:avLst/>
          </a:prstGeom>
        </p:spPr>
      </p:pic>
      <p:sp>
        <p:nvSpPr>
          <p:cNvPr id="3" name="Content Placeholder 2">
            <a:extLst>
              <a:ext uri="{FF2B5EF4-FFF2-40B4-BE49-F238E27FC236}">
                <a16:creationId xmlns:a16="http://schemas.microsoft.com/office/drawing/2014/main" id="{200AC01E-D23C-485C-A58B-308C25A570A3}"/>
              </a:ext>
            </a:extLst>
          </p:cNvPr>
          <p:cNvSpPr>
            <a:spLocks noGrp="1"/>
          </p:cNvSpPr>
          <p:nvPr>
            <p:ph idx="1"/>
          </p:nvPr>
        </p:nvSpPr>
        <p:spPr>
          <a:xfrm>
            <a:off x="804672" y="2421682"/>
            <a:ext cx="5145024" cy="3639289"/>
          </a:xfrm>
        </p:spPr>
        <p:txBody>
          <a:bodyPr anchor="ctr">
            <a:normAutofit/>
          </a:bodyPr>
          <a:lstStyle/>
          <a:p>
            <a:pPr marL="0" indent="0">
              <a:buNone/>
            </a:pPr>
            <a:endParaRPr lang="en-IE" sz="2000" dirty="0">
              <a:solidFill>
                <a:srgbClr val="000000"/>
              </a:solidFill>
            </a:endParaRPr>
          </a:p>
          <a:p>
            <a:pPr marL="0" indent="0">
              <a:buNone/>
            </a:pPr>
            <a:r>
              <a:rPr lang="en-IE" sz="3100" dirty="0">
                <a:solidFill>
                  <a:srgbClr val="000000"/>
                </a:solidFill>
              </a:rPr>
              <a:t>Explain 4 reason for starting your own business</a:t>
            </a:r>
          </a:p>
          <a:p>
            <a:pPr marL="0" indent="0">
              <a:buNone/>
            </a:pPr>
            <a:endParaRPr lang="en-IE" sz="3100" dirty="0">
              <a:solidFill>
                <a:srgbClr val="000000"/>
              </a:solidFill>
            </a:endParaRPr>
          </a:p>
        </p:txBody>
      </p:sp>
      <p:sp>
        <p:nvSpPr>
          <p:cNvPr id="27" name="Freeform 67">
            <a:extLst>
              <a:ext uri="{FF2B5EF4-FFF2-40B4-BE49-F238E27FC236}">
                <a16:creationId xmlns:a16="http://schemas.microsoft.com/office/drawing/2014/main" id="{3FA1383B-2709-4E36-8FF8-7A737213B4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7503" y="3006774"/>
            <a:ext cx="4734497" cy="3851226"/>
          </a:xfrm>
          <a:custGeom>
            <a:avLst/>
            <a:gdLst>
              <a:gd name="connsiteX0" fmla="*/ 2718646 w 4647408"/>
              <a:gd name="connsiteY0" fmla="*/ 0 h 3780384"/>
              <a:gd name="connsiteX1" fmla="*/ 4641019 w 4647408"/>
              <a:gd name="connsiteY1" fmla="*/ 796273 h 3780384"/>
              <a:gd name="connsiteX2" fmla="*/ 4647408 w 4647408"/>
              <a:gd name="connsiteY2" fmla="*/ 803303 h 3780384"/>
              <a:gd name="connsiteX3" fmla="*/ 4647408 w 4647408"/>
              <a:gd name="connsiteY3" fmla="*/ 3780384 h 3780384"/>
              <a:gd name="connsiteX4" fmla="*/ 215340 w 4647408"/>
              <a:gd name="connsiteY4" fmla="*/ 3780384 h 3780384"/>
              <a:gd name="connsiteX5" fmla="*/ 213645 w 4647408"/>
              <a:gd name="connsiteY5" fmla="*/ 3776866 h 3780384"/>
              <a:gd name="connsiteX6" fmla="*/ 0 w 4647408"/>
              <a:gd name="connsiteY6" fmla="*/ 2718646 h 3780384"/>
              <a:gd name="connsiteX7" fmla="*/ 2718646 w 4647408"/>
              <a:gd name="connsiteY7" fmla="*/ 0 h 378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7408" h="3780384">
                <a:moveTo>
                  <a:pt x="2718646" y="0"/>
                </a:moveTo>
                <a:cubicBezTo>
                  <a:pt x="3469379" y="0"/>
                  <a:pt x="4149041" y="304295"/>
                  <a:pt x="4641019" y="796273"/>
                </a:cubicBezTo>
                <a:lnTo>
                  <a:pt x="4647408" y="803303"/>
                </a:lnTo>
                <a:lnTo>
                  <a:pt x="4647408" y="3780384"/>
                </a:lnTo>
                <a:lnTo>
                  <a:pt x="215340" y="3780384"/>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Graphic 4" descr="Window with solid fill">
            <a:hlinkClick r:id="rId6"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872423" y="3989614"/>
            <a:ext cx="2548155" cy="2548155"/>
          </a:xfrm>
          <a:prstGeom prst="rect">
            <a:avLst/>
          </a:prstGeom>
        </p:spPr>
      </p:pic>
      <p:sp>
        <p:nvSpPr>
          <p:cNvPr id="14" name="Rectangle: Rounded Corners 13">
            <a:extLst>
              <a:ext uri="{FF2B5EF4-FFF2-40B4-BE49-F238E27FC236}">
                <a16:creationId xmlns:a16="http://schemas.microsoft.com/office/drawing/2014/main" id="{9B55E01A-8DE7-4FD6-B464-697D0808BB02}"/>
              </a:ext>
            </a:extLst>
          </p:cNvPr>
          <p:cNvSpPr/>
          <p:nvPr/>
        </p:nvSpPr>
        <p:spPr>
          <a:xfrm>
            <a:off x="7272997" y="1633307"/>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above for the answer</a:t>
            </a:r>
          </a:p>
        </p:txBody>
      </p:sp>
      <p:sp>
        <p:nvSpPr>
          <p:cNvPr id="15" name="Rectangle: Rounded Corners 14">
            <a:extLst>
              <a:ext uri="{FF2B5EF4-FFF2-40B4-BE49-F238E27FC236}">
                <a16:creationId xmlns:a16="http://schemas.microsoft.com/office/drawing/2014/main" id="{E38C4699-AFA4-4A15-A7E6-AA63C2A8CFF5}"/>
              </a:ext>
            </a:extLst>
          </p:cNvPr>
          <p:cNvSpPr/>
          <p:nvPr/>
        </p:nvSpPr>
        <p:spPr>
          <a:xfrm>
            <a:off x="8872423" y="3004911"/>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below for the Start page</a:t>
            </a:r>
          </a:p>
        </p:txBody>
      </p:sp>
    </p:spTree>
    <p:extLst>
      <p:ext uri="{BB962C8B-B14F-4D97-AF65-F5344CB8AC3E}">
        <p14:creationId xmlns:p14="http://schemas.microsoft.com/office/powerpoint/2010/main" val="34591751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p:txBody>
          <a:bodyPr/>
          <a:lstStyle/>
          <a:p>
            <a:r>
              <a:rPr lang="en-IE" dirty="0"/>
              <a:t>Slide 1 – Answer Question 5</a:t>
            </a:r>
          </a:p>
        </p:txBody>
      </p:sp>
      <p:pic>
        <p:nvPicPr>
          <p:cNvPr id="5" name="Graphic 4" descr="Window with solid fill">
            <a:hlinkClick r:id="rId2"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6909" y="5073943"/>
            <a:ext cx="914400" cy="914400"/>
          </a:xfrm>
          <a:prstGeom prst="rect">
            <a:avLst/>
          </a:prstGeom>
        </p:spPr>
      </p:pic>
      <p:sp>
        <p:nvSpPr>
          <p:cNvPr id="6" name="Arrow: Left 5">
            <a:extLst>
              <a:ext uri="{FF2B5EF4-FFF2-40B4-BE49-F238E27FC236}">
                <a16:creationId xmlns:a16="http://schemas.microsoft.com/office/drawing/2014/main" id="{66D4B277-3417-4EA0-923F-4ACC12657009}"/>
              </a:ext>
            </a:extLst>
          </p:cNvPr>
          <p:cNvSpPr/>
          <p:nvPr/>
        </p:nvSpPr>
        <p:spPr>
          <a:xfrm>
            <a:off x="1990018" y="4823792"/>
            <a:ext cx="2794017" cy="148810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a:latin typeface="Comic Sans MS" panose="030F0702030302020204" pitchFamily="66" charset="0"/>
              </a:rPr>
              <a:t>Click Here for the Home Page</a:t>
            </a:r>
          </a:p>
        </p:txBody>
      </p:sp>
      <p:sp>
        <p:nvSpPr>
          <p:cNvPr id="14" name="Content Placeholder 2">
            <a:extLst>
              <a:ext uri="{FF2B5EF4-FFF2-40B4-BE49-F238E27FC236}">
                <a16:creationId xmlns:a16="http://schemas.microsoft.com/office/drawing/2014/main" id="{ADC6D1D7-056F-4A7B-BF8D-C5BA38A9B571}"/>
              </a:ext>
            </a:extLst>
          </p:cNvPr>
          <p:cNvSpPr>
            <a:spLocks noGrp="1"/>
          </p:cNvSpPr>
          <p:nvPr>
            <p:ph idx="1"/>
          </p:nvPr>
        </p:nvSpPr>
        <p:spPr>
          <a:xfrm>
            <a:off x="838200" y="1690689"/>
            <a:ext cx="10515600" cy="3133104"/>
          </a:xfrm>
          <a:ln>
            <a:solidFill>
              <a:schemeClr val="bg1"/>
            </a:solidFill>
          </a:ln>
        </p:spPr>
        <p:txBody>
          <a:bodyPr>
            <a:normAutofit fontScale="55000" lnSpcReduction="20000"/>
          </a:bodyPr>
          <a:lstStyle/>
          <a:p>
            <a:pPr algn="l" rtl="0" fontAlgn="base">
              <a:buFont typeface="+mj-lt"/>
              <a:buAutoNum type="arabicPeriod"/>
            </a:pPr>
            <a:r>
              <a:rPr lang="en-GB" sz="6000" b="0" i="0" dirty="0">
                <a:solidFill>
                  <a:srgbClr val="000000"/>
                </a:solidFill>
                <a:effectLst/>
                <a:latin typeface="Calibri" panose="020F0502020204030204" pitchFamily="34" charset="0"/>
              </a:rPr>
              <a:t>They want to be their own boss </a:t>
            </a:r>
          </a:p>
          <a:p>
            <a:pPr algn="l" rtl="0" fontAlgn="base">
              <a:buFont typeface="+mj-lt"/>
              <a:buAutoNum type="arabicPeriod" startAt="2"/>
            </a:pPr>
            <a:r>
              <a:rPr lang="en-GB" sz="6000" b="0" i="0" dirty="0">
                <a:solidFill>
                  <a:srgbClr val="000000"/>
                </a:solidFill>
                <a:effectLst/>
                <a:latin typeface="Calibri" panose="020F0502020204030204" pitchFamily="34" charset="0"/>
              </a:rPr>
              <a:t>The spot a gap in the market for a product or service </a:t>
            </a:r>
          </a:p>
          <a:p>
            <a:pPr algn="l" rtl="0" fontAlgn="base">
              <a:buFont typeface="+mj-lt"/>
              <a:buAutoNum type="arabicPeriod" startAt="3"/>
            </a:pPr>
            <a:r>
              <a:rPr lang="en-GB" sz="6000" b="0" i="0" dirty="0">
                <a:solidFill>
                  <a:srgbClr val="000000"/>
                </a:solidFill>
                <a:effectLst/>
                <a:latin typeface="Calibri" panose="020F0502020204030204" pitchFamily="34" charset="0"/>
              </a:rPr>
              <a:t>They want to keep all the profits for themselves </a:t>
            </a:r>
          </a:p>
          <a:p>
            <a:pPr algn="l" rtl="0" fontAlgn="base">
              <a:buFont typeface="+mj-lt"/>
              <a:buAutoNum type="arabicPeriod" startAt="4"/>
            </a:pPr>
            <a:r>
              <a:rPr lang="en-GB" sz="6000" b="0" i="0" dirty="0">
                <a:solidFill>
                  <a:srgbClr val="000000"/>
                </a:solidFill>
                <a:effectLst/>
                <a:latin typeface="Calibri" panose="020F0502020204030204" pitchFamily="34" charset="0"/>
              </a:rPr>
              <a:t>The challenge </a:t>
            </a:r>
          </a:p>
          <a:p>
            <a:pPr algn="l" rtl="0" fontAlgn="base">
              <a:buFont typeface="+mj-lt"/>
              <a:buAutoNum type="arabicPeriod" startAt="5"/>
            </a:pPr>
            <a:r>
              <a:rPr lang="en-GB" sz="6000" b="0" i="0" dirty="0">
                <a:solidFill>
                  <a:srgbClr val="000000"/>
                </a:solidFill>
                <a:effectLst/>
                <a:latin typeface="Calibri" panose="020F0502020204030204" pitchFamily="34" charset="0"/>
              </a:rPr>
              <a:t>They are unemployed  </a:t>
            </a:r>
          </a:p>
          <a:p>
            <a:pPr algn="l" rtl="0" fontAlgn="base">
              <a:buFont typeface="+mj-lt"/>
              <a:buAutoNum type="arabicPeriod" startAt="6"/>
            </a:pPr>
            <a:r>
              <a:rPr lang="en-GB" sz="6000" b="0" i="0" dirty="0">
                <a:solidFill>
                  <a:srgbClr val="000000"/>
                </a:solidFill>
                <a:effectLst/>
                <a:latin typeface="Calibri" panose="020F0502020204030204" pitchFamily="34" charset="0"/>
              </a:rPr>
              <a:t>They have an interest/hobby that could also be a business </a:t>
            </a:r>
            <a:r>
              <a:rPr lang="en-IE" dirty="0">
                <a:solidFill>
                  <a:srgbClr val="000000"/>
                </a:solidFill>
                <a:latin typeface="Calibri" panose="020F0502020204030204" pitchFamily="34" charset="0"/>
              </a:rPr>
              <a:t>		</a:t>
            </a:r>
            <a:endParaRPr lang="en-IE" dirty="0"/>
          </a:p>
        </p:txBody>
      </p:sp>
    </p:spTree>
    <p:extLst>
      <p:ext uri="{BB962C8B-B14F-4D97-AF65-F5344CB8AC3E}">
        <p14:creationId xmlns:p14="http://schemas.microsoft.com/office/powerpoint/2010/main" val="3475850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674C61B-CB34-4B72-857D-41595B302121}"/>
              </a:ext>
            </a:extLst>
          </p:cNvPr>
          <p:cNvSpPr>
            <a:spLocks noGrp="1"/>
          </p:cNvSpPr>
          <p:nvPr>
            <p:ph type="title"/>
          </p:nvPr>
        </p:nvSpPr>
        <p:spPr>
          <a:xfrm>
            <a:off x="6094105" y="802955"/>
            <a:ext cx="4977976" cy="1454051"/>
          </a:xfrm>
        </p:spPr>
        <p:txBody>
          <a:bodyPr>
            <a:normAutofit/>
          </a:bodyPr>
          <a:lstStyle/>
          <a:p>
            <a:r>
              <a:rPr lang="en-IE">
                <a:solidFill>
                  <a:srgbClr val="000000"/>
                </a:solidFill>
              </a:rPr>
              <a:t>Game instruction</a:t>
            </a: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Dice">
            <a:extLst>
              <a:ext uri="{FF2B5EF4-FFF2-40B4-BE49-F238E27FC236}">
                <a16:creationId xmlns:a16="http://schemas.microsoft.com/office/drawing/2014/main" id="{CE020575-75AB-46D4-81BD-6AE39A4A802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93A06804-901E-4643-87EE-AEDC0C9839AC}"/>
              </a:ext>
            </a:extLst>
          </p:cNvPr>
          <p:cNvSpPr>
            <a:spLocks noGrp="1"/>
          </p:cNvSpPr>
          <p:nvPr>
            <p:ph idx="1"/>
          </p:nvPr>
        </p:nvSpPr>
        <p:spPr>
          <a:xfrm>
            <a:off x="6090574" y="2421682"/>
            <a:ext cx="4977578" cy="3639289"/>
          </a:xfrm>
        </p:spPr>
        <p:txBody>
          <a:bodyPr anchor="ctr">
            <a:normAutofit/>
          </a:bodyPr>
          <a:lstStyle/>
          <a:p>
            <a:pPr marL="514350" indent="-514350">
              <a:buFont typeface="+mj-lt"/>
              <a:buAutoNum type="arabicPeriod"/>
            </a:pPr>
            <a:r>
              <a:rPr lang="en-IE" sz="1400">
                <a:solidFill>
                  <a:srgbClr val="000000"/>
                </a:solidFill>
              </a:rPr>
              <a:t>You will need a dice</a:t>
            </a:r>
          </a:p>
          <a:p>
            <a:pPr marL="514350" indent="-514350">
              <a:buFont typeface="+mj-lt"/>
              <a:buAutoNum type="arabicPeriod"/>
            </a:pPr>
            <a:r>
              <a:rPr lang="en-IE" sz="1400">
                <a:solidFill>
                  <a:srgbClr val="000000"/>
                </a:solidFill>
              </a:rPr>
              <a:t>Go to the home page</a:t>
            </a:r>
          </a:p>
          <a:p>
            <a:pPr marL="514350" indent="-514350">
              <a:buFont typeface="+mj-lt"/>
              <a:buAutoNum type="arabicPeriod"/>
            </a:pPr>
            <a:r>
              <a:rPr lang="en-IE" sz="1400">
                <a:solidFill>
                  <a:srgbClr val="000000"/>
                </a:solidFill>
              </a:rPr>
              <a:t>Roll the dice and click on the slide number you have rolled</a:t>
            </a:r>
          </a:p>
          <a:p>
            <a:pPr marL="514350" indent="-514350">
              <a:buFont typeface="+mj-lt"/>
              <a:buAutoNum type="arabicPeriod"/>
            </a:pPr>
            <a:r>
              <a:rPr lang="en-IE" sz="1400">
                <a:solidFill>
                  <a:srgbClr val="000000"/>
                </a:solidFill>
              </a:rPr>
              <a:t>This will bring you to a new slide</a:t>
            </a:r>
          </a:p>
          <a:p>
            <a:pPr marL="514350" indent="-514350">
              <a:buFont typeface="+mj-lt"/>
              <a:buAutoNum type="arabicPeriod"/>
            </a:pPr>
            <a:r>
              <a:rPr lang="en-IE" sz="1400">
                <a:solidFill>
                  <a:srgbClr val="000000"/>
                </a:solidFill>
              </a:rPr>
              <a:t>Roll the dice again and click on the number you have rolled </a:t>
            </a:r>
          </a:p>
          <a:p>
            <a:pPr marL="514350" indent="-514350">
              <a:buFont typeface="+mj-lt"/>
              <a:buAutoNum type="arabicPeriod"/>
            </a:pPr>
            <a:r>
              <a:rPr lang="en-IE" sz="1400">
                <a:solidFill>
                  <a:srgbClr val="000000"/>
                </a:solidFill>
              </a:rPr>
              <a:t>This is the question you will answered</a:t>
            </a:r>
          </a:p>
          <a:p>
            <a:pPr marL="514350" indent="-514350">
              <a:buFont typeface="+mj-lt"/>
              <a:buAutoNum type="arabicPeriod"/>
            </a:pPr>
            <a:r>
              <a:rPr lang="en-IE" sz="1400">
                <a:solidFill>
                  <a:srgbClr val="000000"/>
                </a:solidFill>
              </a:rPr>
              <a:t>There are 2 arrows at the bottom on will take you to the answer and one will take you back to the home page when clicked</a:t>
            </a:r>
          </a:p>
          <a:p>
            <a:pPr marL="514350" indent="-514350">
              <a:buFont typeface="+mj-lt"/>
              <a:buAutoNum type="arabicPeriod"/>
            </a:pPr>
            <a:r>
              <a:rPr lang="en-IE" sz="1400">
                <a:solidFill>
                  <a:srgbClr val="000000"/>
                </a:solidFill>
              </a:rPr>
              <a:t>Each questions has marks if you want to mark it competitive</a:t>
            </a:r>
          </a:p>
        </p:txBody>
      </p:sp>
    </p:spTree>
    <p:extLst>
      <p:ext uri="{BB962C8B-B14F-4D97-AF65-F5344CB8AC3E}">
        <p14:creationId xmlns:p14="http://schemas.microsoft.com/office/powerpoint/2010/main" val="176092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6CDC51-8D27-4BF4-AB33-7D5905E80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24FB90F3-DFB9-42D4-B851-120249962A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a:xfrm>
            <a:off x="804672" y="802955"/>
            <a:ext cx="5145024" cy="1454051"/>
          </a:xfrm>
        </p:spPr>
        <p:txBody>
          <a:bodyPr>
            <a:normAutofit/>
          </a:bodyPr>
          <a:lstStyle/>
          <a:p>
            <a:pPr algn="ctr"/>
            <a:r>
              <a:rPr lang="en-IE" sz="3100" b="1" dirty="0">
                <a:solidFill>
                  <a:srgbClr val="000000"/>
                </a:solidFill>
                <a:latin typeface="+mn-lt"/>
              </a:rPr>
              <a:t>Slide 1 – Question 6 </a:t>
            </a:r>
            <a:br>
              <a:rPr lang="en-IE" sz="3100" b="1" dirty="0">
                <a:solidFill>
                  <a:srgbClr val="000000"/>
                </a:solidFill>
                <a:latin typeface="+mn-lt"/>
              </a:rPr>
            </a:br>
            <a:r>
              <a:rPr lang="en-IE" sz="3100" b="1" dirty="0">
                <a:solidFill>
                  <a:srgbClr val="000000"/>
                </a:solidFill>
                <a:latin typeface="+mn-lt"/>
              </a:rPr>
              <a:t>(4 marks) </a:t>
            </a:r>
            <a:br>
              <a:rPr lang="en-IE" sz="3100" b="1" dirty="0">
                <a:solidFill>
                  <a:srgbClr val="000000"/>
                </a:solidFill>
                <a:latin typeface="+mn-lt"/>
              </a:rPr>
            </a:br>
            <a:r>
              <a:rPr lang="en-IE" sz="3100" b="1" dirty="0">
                <a:solidFill>
                  <a:srgbClr val="000000"/>
                </a:solidFill>
                <a:latin typeface="+mn-lt"/>
              </a:rPr>
              <a:t>(LO 2.3)</a:t>
            </a:r>
          </a:p>
        </p:txBody>
      </p:sp>
      <p:sp>
        <p:nvSpPr>
          <p:cNvPr id="20" name="Freeform 60">
            <a:extLst>
              <a:ext uri="{FF2B5EF4-FFF2-40B4-BE49-F238E27FC236}">
                <a16:creationId xmlns:a16="http://schemas.microsoft.com/office/drawing/2014/main" id="{DF4CE22F-8463-44F2-BE50-65D9B503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8720" y="0"/>
            <a:ext cx="3762182" cy="2258435"/>
          </a:xfrm>
          <a:custGeom>
            <a:avLst/>
            <a:gdLst>
              <a:gd name="connsiteX0" fmla="*/ 39946 w 3960192"/>
              <a:gd name="connsiteY0" fmla="*/ 0 h 2377300"/>
              <a:gd name="connsiteX1" fmla="*/ 3920247 w 3960192"/>
              <a:gd name="connsiteY1" fmla="*/ 0 h 2377300"/>
              <a:gd name="connsiteX2" fmla="*/ 3949969 w 3960192"/>
              <a:gd name="connsiteY2" fmla="*/ 194751 h 2377300"/>
              <a:gd name="connsiteX3" fmla="*/ 3960192 w 3960192"/>
              <a:gd name="connsiteY3" fmla="*/ 397204 h 2377300"/>
              <a:gd name="connsiteX4" fmla="*/ 1980096 w 3960192"/>
              <a:gd name="connsiteY4" fmla="*/ 2377300 h 2377300"/>
              <a:gd name="connsiteX5" fmla="*/ 0 w 3960192"/>
              <a:gd name="connsiteY5" fmla="*/ 397204 h 2377300"/>
              <a:gd name="connsiteX6" fmla="*/ 10224 w 3960192"/>
              <a:gd name="connsiteY6" fmla="*/ 194751 h 237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2" h="2377300">
                <a:moveTo>
                  <a:pt x="39946" y="0"/>
                </a:moveTo>
                <a:lnTo>
                  <a:pt x="3920247" y="0"/>
                </a:lnTo>
                <a:lnTo>
                  <a:pt x="3949969" y="194751"/>
                </a:lnTo>
                <a:cubicBezTo>
                  <a:pt x="3956729" y="261316"/>
                  <a:pt x="3960192" y="328856"/>
                  <a:pt x="3960192" y="397204"/>
                </a:cubicBezTo>
                <a:cubicBezTo>
                  <a:pt x="3960192" y="1490781"/>
                  <a:pt x="3073673" y="2377300"/>
                  <a:pt x="1980096" y="2377300"/>
                </a:cubicBezTo>
                <a:cubicBezTo>
                  <a:pt x="886519" y="2377300"/>
                  <a:pt x="0" y="1490781"/>
                  <a:pt x="0" y="397204"/>
                </a:cubicBezTo>
                <a:cubicBezTo>
                  <a:pt x="0" y="328856"/>
                  <a:pt x="3463" y="261316"/>
                  <a:pt x="10224" y="194751"/>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Graphic 8" descr="Questions with solid fill">
            <a:hlinkClick r:id="rId3" action="ppaction://hlinksldjump"/>
            <a:extLst>
              <a:ext uri="{FF2B5EF4-FFF2-40B4-BE49-F238E27FC236}">
                <a16:creationId xmlns:a16="http://schemas.microsoft.com/office/drawing/2014/main" id="{CE838828-FFF8-433B-A80E-16C3D438D95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86375" y="266436"/>
            <a:ext cx="1366871" cy="1366871"/>
          </a:xfrm>
          <a:prstGeom prst="rect">
            <a:avLst/>
          </a:prstGeom>
        </p:spPr>
      </p:pic>
      <p:sp>
        <p:nvSpPr>
          <p:cNvPr id="3" name="Content Placeholder 2">
            <a:extLst>
              <a:ext uri="{FF2B5EF4-FFF2-40B4-BE49-F238E27FC236}">
                <a16:creationId xmlns:a16="http://schemas.microsoft.com/office/drawing/2014/main" id="{200AC01E-D23C-485C-A58B-308C25A570A3}"/>
              </a:ext>
            </a:extLst>
          </p:cNvPr>
          <p:cNvSpPr>
            <a:spLocks noGrp="1"/>
          </p:cNvSpPr>
          <p:nvPr>
            <p:ph idx="1"/>
          </p:nvPr>
        </p:nvSpPr>
        <p:spPr>
          <a:xfrm>
            <a:off x="804672" y="2421682"/>
            <a:ext cx="5145024" cy="3639289"/>
          </a:xfrm>
        </p:spPr>
        <p:txBody>
          <a:bodyPr anchor="ctr">
            <a:normAutofit/>
          </a:bodyPr>
          <a:lstStyle/>
          <a:p>
            <a:pPr marL="0" indent="0">
              <a:buNone/>
            </a:pPr>
            <a:endParaRPr lang="en-IE" sz="2000" dirty="0">
              <a:solidFill>
                <a:srgbClr val="000000"/>
              </a:solidFill>
            </a:endParaRPr>
          </a:p>
          <a:p>
            <a:pPr marL="0" indent="0">
              <a:buNone/>
            </a:pPr>
            <a:r>
              <a:rPr lang="en-IE" sz="3100" dirty="0">
                <a:solidFill>
                  <a:srgbClr val="000000"/>
                </a:solidFill>
              </a:rPr>
              <a:t>Explain 4 reason why people volunteer</a:t>
            </a:r>
          </a:p>
          <a:p>
            <a:pPr marL="0" indent="0">
              <a:buNone/>
            </a:pPr>
            <a:endParaRPr lang="en-IE" sz="3100" dirty="0">
              <a:solidFill>
                <a:srgbClr val="000000"/>
              </a:solidFill>
            </a:endParaRPr>
          </a:p>
          <a:p>
            <a:pPr marL="0" indent="0">
              <a:buNone/>
            </a:pPr>
            <a:endParaRPr lang="en-IE" sz="3100" dirty="0">
              <a:solidFill>
                <a:srgbClr val="000000"/>
              </a:solidFill>
            </a:endParaRPr>
          </a:p>
        </p:txBody>
      </p:sp>
      <p:sp>
        <p:nvSpPr>
          <p:cNvPr id="22" name="Freeform 67">
            <a:extLst>
              <a:ext uri="{FF2B5EF4-FFF2-40B4-BE49-F238E27FC236}">
                <a16:creationId xmlns:a16="http://schemas.microsoft.com/office/drawing/2014/main" id="{3FA1383B-2709-4E36-8FF8-7A737213B4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7503" y="3006774"/>
            <a:ext cx="4734497" cy="3851226"/>
          </a:xfrm>
          <a:custGeom>
            <a:avLst/>
            <a:gdLst>
              <a:gd name="connsiteX0" fmla="*/ 2718646 w 4647408"/>
              <a:gd name="connsiteY0" fmla="*/ 0 h 3780384"/>
              <a:gd name="connsiteX1" fmla="*/ 4641019 w 4647408"/>
              <a:gd name="connsiteY1" fmla="*/ 796273 h 3780384"/>
              <a:gd name="connsiteX2" fmla="*/ 4647408 w 4647408"/>
              <a:gd name="connsiteY2" fmla="*/ 803303 h 3780384"/>
              <a:gd name="connsiteX3" fmla="*/ 4647408 w 4647408"/>
              <a:gd name="connsiteY3" fmla="*/ 3780384 h 3780384"/>
              <a:gd name="connsiteX4" fmla="*/ 215340 w 4647408"/>
              <a:gd name="connsiteY4" fmla="*/ 3780384 h 3780384"/>
              <a:gd name="connsiteX5" fmla="*/ 213645 w 4647408"/>
              <a:gd name="connsiteY5" fmla="*/ 3776866 h 3780384"/>
              <a:gd name="connsiteX6" fmla="*/ 0 w 4647408"/>
              <a:gd name="connsiteY6" fmla="*/ 2718646 h 3780384"/>
              <a:gd name="connsiteX7" fmla="*/ 2718646 w 4647408"/>
              <a:gd name="connsiteY7" fmla="*/ 0 h 378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7408" h="3780384">
                <a:moveTo>
                  <a:pt x="2718646" y="0"/>
                </a:moveTo>
                <a:cubicBezTo>
                  <a:pt x="3469379" y="0"/>
                  <a:pt x="4149041" y="304295"/>
                  <a:pt x="4641019" y="796273"/>
                </a:cubicBezTo>
                <a:lnTo>
                  <a:pt x="4647408" y="803303"/>
                </a:lnTo>
                <a:lnTo>
                  <a:pt x="4647408" y="3780384"/>
                </a:lnTo>
                <a:lnTo>
                  <a:pt x="215340" y="3780384"/>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Graphic 4" descr="Window with solid fill">
            <a:hlinkClick r:id="rId6"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872423" y="3989614"/>
            <a:ext cx="2548155" cy="2548155"/>
          </a:xfrm>
          <a:prstGeom prst="rect">
            <a:avLst/>
          </a:prstGeom>
        </p:spPr>
      </p:pic>
      <p:sp>
        <p:nvSpPr>
          <p:cNvPr id="13" name="Rectangle: Rounded Corners 12">
            <a:extLst>
              <a:ext uri="{FF2B5EF4-FFF2-40B4-BE49-F238E27FC236}">
                <a16:creationId xmlns:a16="http://schemas.microsoft.com/office/drawing/2014/main" id="{184BE915-7CF7-479F-8408-ECDD246F46A4}"/>
              </a:ext>
            </a:extLst>
          </p:cNvPr>
          <p:cNvSpPr/>
          <p:nvPr/>
        </p:nvSpPr>
        <p:spPr>
          <a:xfrm>
            <a:off x="7272997" y="1633307"/>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above for the answer</a:t>
            </a:r>
          </a:p>
        </p:txBody>
      </p:sp>
      <p:sp>
        <p:nvSpPr>
          <p:cNvPr id="15" name="Rectangle: Rounded Corners 14">
            <a:extLst>
              <a:ext uri="{FF2B5EF4-FFF2-40B4-BE49-F238E27FC236}">
                <a16:creationId xmlns:a16="http://schemas.microsoft.com/office/drawing/2014/main" id="{2F21F838-2C4D-43C4-9A10-6C808D098982}"/>
              </a:ext>
            </a:extLst>
          </p:cNvPr>
          <p:cNvSpPr/>
          <p:nvPr/>
        </p:nvSpPr>
        <p:spPr>
          <a:xfrm>
            <a:off x="8872423" y="2971528"/>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below for the Start page</a:t>
            </a:r>
          </a:p>
        </p:txBody>
      </p:sp>
    </p:spTree>
    <p:extLst>
      <p:ext uri="{BB962C8B-B14F-4D97-AF65-F5344CB8AC3E}">
        <p14:creationId xmlns:p14="http://schemas.microsoft.com/office/powerpoint/2010/main" val="29605310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p:txBody>
          <a:bodyPr/>
          <a:lstStyle/>
          <a:p>
            <a:r>
              <a:rPr lang="en-IE" dirty="0"/>
              <a:t>Slide 1 – Answer Question 6</a:t>
            </a:r>
          </a:p>
        </p:txBody>
      </p:sp>
      <p:pic>
        <p:nvPicPr>
          <p:cNvPr id="5" name="Graphic 4" descr="Window with solid fill">
            <a:hlinkClick r:id="rId2"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6909" y="5073943"/>
            <a:ext cx="914400" cy="914400"/>
          </a:xfrm>
          <a:prstGeom prst="rect">
            <a:avLst/>
          </a:prstGeom>
        </p:spPr>
      </p:pic>
      <p:sp>
        <p:nvSpPr>
          <p:cNvPr id="6" name="Arrow: Left 5">
            <a:extLst>
              <a:ext uri="{FF2B5EF4-FFF2-40B4-BE49-F238E27FC236}">
                <a16:creationId xmlns:a16="http://schemas.microsoft.com/office/drawing/2014/main" id="{66D4B277-3417-4EA0-923F-4ACC12657009}"/>
              </a:ext>
            </a:extLst>
          </p:cNvPr>
          <p:cNvSpPr/>
          <p:nvPr/>
        </p:nvSpPr>
        <p:spPr>
          <a:xfrm>
            <a:off x="1990018" y="4823792"/>
            <a:ext cx="2794017" cy="148810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a:latin typeface="Comic Sans MS" panose="030F0702030302020204" pitchFamily="66" charset="0"/>
              </a:rPr>
              <a:t>Click Here for the Home Page</a:t>
            </a:r>
          </a:p>
        </p:txBody>
      </p:sp>
      <p:sp>
        <p:nvSpPr>
          <p:cNvPr id="4" name="Content Placeholder 3">
            <a:extLst>
              <a:ext uri="{FF2B5EF4-FFF2-40B4-BE49-F238E27FC236}">
                <a16:creationId xmlns:a16="http://schemas.microsoft.com/office/drawing/2014/main" id="{BA37D7BE-2FFD-4626-A31F-D905423E1DA8}"/>
              </a:ext>
            </a:extLst>
          </p:cNvPr>
          <p:cNvSpPr>
            <a:spLocks noGrp="1"/>
          </p:cNvSpPr>
          <p:nvPr>
            <p:ph idx="1"/>
          </p:nvPr>
        </p:nvSpPr>
        <p:spPr>
          <a:xfrm>
            <a:off x="838200" y="1825625"/>
            <a:ext cx="10515600" cy="2309053"/>
          </a:xfrm>
        </p:spPr>
        <p:txBody>
          <a:bodyPr/>
          <a:lstStyle/>
          <a:p>
            <a:pPr marL="0" indent="0" algn="l" rtl="0" fontAlgn="base">
              <a:buNone/>
            </a:pPr>
            <a:r>
              <a:rPr lang="en-GB" sz="1800" b="0" i="1" u="sng" dirty="0">
                <a:solidFill>
                  <a:srgbClr val="000000"/>
                </a:solidFill>
                <a:effectLst/>
                <a:latin typeface="Calibri" panose="020F0502020204030204" pitchFamily="34" charset="0"/>
              </a:rPr>
              <a:t>Why do people volunteer</a:t>
            </a:r>
            <a:r>
              <a:rPr lang="en-GB" sz="1800" b="0" i="0" dirty="0">
                <a:solidFill>
                  <a:srgbClr val="000000"/>
                </a:solidFill>
                <a:effectLst/>
                <a:latin typeface="Calibri" panose="020F0502020204030204" pitchFamily="34" charset="0"/>
              </a:rPr>
              <a:t> </a:t>
            </a:r>
            <a:endParaRPr lang="en-GB" b="0" i="0" dirty="0">
              <a:solidFill>
                <a:srgbClr val="000000"/>
              </a:solidFill>
              <a:effectLst/>
              <a:latin typeface="Segoe UI" panose="020B0502040204020203" pitchFamily="34" charset="0"/>
            </a:endParaRPr>
          </a:p>
          <a:p>
            <a:pPr algn="l" rtl="0" fontAlgn="base">
              <a:buFont typeface="+mj-lt"/>
              <a:buAutoNum type="arabicPeriod"/>
            </a:pPr>
            <a:r>
              <a:rPr lang="en-GB" sz="1800" b="0" i="0" dirty="0">
                <a:solidFill>
                  <a:srgbClr val="000000"/>
                </a:solidFill>
                <a:effectLst/>
                <a:latin typeface="Calibri" panose="020F0502020204030204" pitchFamily="34" charset="0"/>
              </a:rPr>
              <a:t>They are passionate about something  </a:t>
            </a:r>
          </a:p>
          <a:p>
            <a:pPr algn="l" rtl="0" fontAlgn="base">
              <a:buFont typeface="+mj-lt"/>
              <a:buAutoNum type="arabicPeriod" startAt="2"/>
            </a:pPr>
            <a:r>
              <a:rPr lang="en-GB" sz="1800" b="0" i="0" dirty="0">
                <a:solidFill>
                  <a:srgbClr val="000000"/>
                </a:solidFill>
                <a:effectLst/>
                <a:latin typeface="Calibri" panose="020F0502020204030204" pitchFamily="34" charset="0"/>
              </a:rPr>
              <a:t>They have a personal experience of something and what to help other experience the same </a:t>
            </a:r>
          </a:p>
          <a:p>
            <a:pPr algn="l" rtl="0" fontAlgn="base">
              <a:buFont typeface="+mj-lt"/>
              <a:buAutoNum type="arabicPeriod" startAt="3"/>
            </a:pPr>
            <a:r>
              <a:rPr lang="en-GB" sz="1800" b="0" i="0" dirty="0">
                <a:solidFill>
                  <a:srgbClr val="000000"/>
                </a:solidFill>
                <a:effectLst/>
                <a:latin typeface="Calibri" panose="020F0502020204030204" pitchFamily="34" charset="0"/>
              </a:rPr>
              <a:t>They had help themselves and not want to give back </a:t>
            </a:r>
          </a:p>
          <a:p>
            <a:pPr algn="l" rtl="0" fontAlgn="base">
              <a:buFont typeface="+mj-lt"/>
              <a:buAutoNum type="arabicPeriod" startAt="4"/>
            </a:pPr>
            <a:r>
              <a:rPr lang="en-GB" sz="1800" b="0" i="0" dirty="0">
                <a:solidFill>
                  <a:srgbClr val="000000"/>
                </a:solidFill>
                <a:effectLst/>
                <a:latin typeface="Calibri" panose="020F0502020204030204" pitchFamily="34" charset="0"/>
              </a:rPr>
              <a:t>They have skills that other are looking for </a:t>
            </a:r>
          </a:p>
          <a:p>
            <a:pPr algn="l" rtl="0" fontAlgn="base">
              <a:buFont typeface="+mj-lt"/>
              <a:buAutoNum type="arabicPeriod" startAt="5"/>
            </a:pPr>
            <a:r>
              <a:rPr lang="en-GB" sz="1800" b="0" i="0" dirty="0">
                <a:solidFill>
                  <a:srgbClr val="000000"/>
                </a:solidFill>
                <a:effectLst/>
                <a:latin typeface="Calibri" panose="020F0502020204030204" pitchFamily="34" charset="0"/>
              </a:rPr>
              <a:t>They have time available </a:t>
            </a:r>
          </a:p>
          <a:p>
            <a:endParaRPr lang="en-IE" dirty="0"/>
          </a:p>
        </p:txBody>
      </p:sp>
    </p:spTree>
    <p:extLst>
      <p:ext uri="{BB962C8B-B14F-4D97-AF65-F5344CB8AC3E}">
        <p14:creationId xmlns:p14="http://schemas.microsoft.com/office/powerpoint/2010/main" val="32615494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6CDC51-8D27-4BF4-AB33-7D5905E80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24FB90F3-DFB9-42D4-B851-120249962A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a:xfrm>
            <a:off x="804672" y="802955"/>
            <a:ext cx="5145024" cy="1454051"/>
          </a:xfrm>
        </p:spPr>
        <p:txBody>
          <a:bodyPr>
            <a:normAutofit/>
          </a:bodyPr>
          <a:lstStyle/>
          <a:p>
            <a:pPr algn="ctr"/>
            <a:r>
              <a:rPr lang="en-IE" sz="3100" b="1" dirty="0">
                <a:solidFill>
                  <a:srgbClr val="000000"/>
                </a:solidFill>
                <a:latin typeface="+mn-lt"/>
              </a:rPr>
              <a:t>Slide 2 - Question 1 </a:t>
            </a:r>
            <a:br>
              <a:rPr lang="en-IE" sz="3100" b="1" dirty="0">
                <a:solidFill>
                  <a:srgbClr val="000000"/>
                </a:solidFill>
                <a:latin typeface="+mn-lt"/>
              </a:rPr>
            </a:br>
            <a:r>
              <a:rPr lang="en-IE" sz="3100" b="1" dirty="0">
                <a:solidFill>
                  <a:srgbClr val="000000"/>
                </a:solidFill>
                <a:latin typeface="+mn-lt"/>
              </a:rPr>
              <a:t>(3 Marks) </a:t>
            </a:r>
            <a:br>
              <a:rPr lang="en-IE" sz="3100" b="1" dirty="0">
                <a:solidFill>
                  <a:srgbClr val="000000"/>
                </a:solidFill>
                <a:latin typeface="+mn-lt"/>
              </a:rPr>
            </a:br>
            <a:r>
              <a:rPr lang="en-IE" sz="3100" b="1" dirty="0">
                <a:solidFill>
                  <a:srgbClr val="000000"/>
                </a:solidFill>
                <a:latin typeface="+mn-lt"/>
              </a:rPr>
              <a:t>(LO 2.3) </a:t>
            </a:r>
          </a:p>
        </p:txBody>
      </p:sp>
      <p:sp>
        <p:nvSpPr>
          <p:cNvPr id="20" name="Freeform 60">
            <a:extLst>
              <a:ext uri="{FF2B5EF4-FFF2-40B4-BE49-F238E27FC236}">
                <a16:creationId xmlns:a16="http://schemas.microsoft.com/office/drawing/2014/main" id="{DF4CE22F-8463-44F2-BE50-65D9B503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8720" y="0"/>
            <a:ext cx="3762182" cy="2258435"/>
          </a:xfrm>
          <a:custGeom>
            <a:avLst/>
            <a:gdLst>
              <a:gd name="connsiteX0" fmla="*/ 39946 w 3960192"/>
              <a:gd name="connsiteY0" fmla="*/ 0 h 2377300"/>
              <a:gd name="connsiteX1" fmla="*/ 3920247 w 3960192"/>
              <a:gd name="connsiteY1" fmla="*/ 0 h 2377300"/>
              <a:gd name="connsiteX2" fmla="*/ 3949969 w 3960192"/>
              <a:gd name="connsiteY2" fmla="*/ 194751 h 2377300"/>
              <a:gd name="connsiteX3" fmla="*/ 3960192 w 3960192"/>
              <a:gd name="connsiteY3" fmla="*/ 397204 h 2377300"/>
              <a:gd name="connsiteX4" fmla="*/ 1980096 w 3960192"/>
              <a:gd name="connsiteY4" fmla="*/ 2377300 h 2377300"/>
              <a:gd name="connsiteX5" fmla="*/ 0 w 3960192"/>
              <a:gd name="connsiteY5" fmla="*/ 397204 h 2377300"/>
              <a:gd name="connsiteX6" fmla="*/ 10224 w 3960192"/>
              <a:gd name="connsiteY6" fmla="*/ 194751 h 237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2" h="2377300">
                <a:moveTo>
                  <a:pt x="39946" y="0"/>
                </a:moveTo>
                <a:lnTo>
                  <a:pt x="3920247" y="0"/>
                </a:lnTo>
                <a:lnTo>
                  <a:pt x="3949969" y="194751"/>
                </a:lnTo>
                <a:cubicBezTo>
                  <a:pt x="3956729" y="261316"/>
                  <a:pt x="3960192" y="328856"/>
                  <a:pt x="3960192" y="397204"/>
                </a:cubicBezTo>
                <a:cubicBezTo>
                  <a:pt x="3960192" y="1490781"/>
                  <a:pt x="3073673" y="2377300"/>
                  <a:pt x="1980096" y="2377300"/>
                </a:cubicBezTo>
                <a:cubicBezTo>
                  <a:pt x="886519" y="2377300"/>
                  <a:pt x="0" y="1490781"/>
                  <a:pt x="0" y="397204"/>
                </a:cubicBezTo>
                <a:cubicBezTo>
                  <a:pt x="0" y="328856"/>
                  <a:pt x="3463" y="261316"/>
                  <a:pt x="10224" y="194751"/>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Graphic 8" descr="Questions with solid fill">
            <a:hlinkClick r:id="rId3" action="ppaction://hlinksldjump"/>
            <a:extLst>
              <a:ext uri="{FF2B5EF4-FFF2-40B4-BE49-F238E27FC236}">
                <a16:creationId xmlns:a16="http://schemas.microsoft.com/office/drawing/2014/main" id="{CE838828-FFF8-433B-A80E-16C3D438D95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86375" y="266436"/>
            <a:ext cx="1366871" cy="1366871"/>
          </a:xfrm>
          <a:prstGeom prst="rect">
            <a:avLst/>
          </a:prstGeom>
        </p:spPr>
      </p:pic>
      <p:sp>
        <p:nvSpPr>
          <p:cNvPr id="3" name="Content Placeholder 2">
            <a:extLst>
              <a:ext uri="{FF2B5EF4-FFF2-40B4-BE49-F238E27FC236}">
                <a16:creationId xmlns:a16="http://schemas.microsoft.com/office/drawing/2014/main" id="{200AC01E-D23C-485C-A58B-308C25A570A3}"/>
              </a:ext>
            </a:extLst>
          </p:cNvPr>
          <p:cNvSpPr>
            <a:spLocks noGrp="1"/>
          </p:cNvSpPr>
          <p:nvPr>
            <p:ph idx="1"/>
          </p:nvPr>
        </p:nvSpPr>
        <p:spPr>
          <a:xfrm>
            <a:off x="804672" y="2421682"/>
            <a:ext cx="5145024" cy="3639289"/>
          </a:xfrm>
        </p:spPr>
        <p:txBody>
          <a:bodyPr anchor="ctr">
            <a:normAutofit/>
          </a:bodyPr>
          <a:lstStyle/>
          <a:p>
            <a:pPr marL="0" indent="0">
              <a:buNone/>
            </a:pPr>
            <a:endParaRPr lang="en-IE" sz="20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p:txBody>
      </p:sp>
      <p:sp>
        <p:nvSpPr>
          <p:cNvPr id="22" name="Freeform 67">
            <a:extLst>
              <a:ext uri="{FF2B5EF4-FFF2-40B4-BE49-F238E27FC236}">
                <a16:creationId xmlns:a16="http://schemas.microsoft.com/office/drawing/2014/main" id="{3FA1383B-2709-4E36-8FF8-7A737213B4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7503" y="3006774"/>
            <a:ext cx="4734497" cy="3851226"/>
          </a:xfrm>
          <a:custGeom>
            <a:avLst/>
            <a:gdLst>
              <a:gd name="connsiteX0" fmla="*/ 2718646 w 4647408"/>
              <a:gd name="connsiteY0" fmla="*/ 0 h 3780384"/>
              <a:gd name="connsiteX1" fmla="*/ 4641019 w 4647408"/>
              <a:gd name="connsiteY1" fmla="*/ 796273 h 3780384"/>
              <a:gd name="connsiteX2" fmla="*/ 4647408 w 4647408"/>
              <a:gd name="connsiteY2" fmla="*/ 803303 h 3780384"/>
              <a:gd name="connsiteX3" fmla="*/ 4647408 w 4647408"/>
              <a:gd name="connsiteY3" fmla="*/ 3780384 h 3780384"/>
              <a:gd name="connsiteX4" fmla="*/ 215340 w 4647408"/>
              <a:gd name="connsiteY4" fmla="*/ 3780384 h 3780384"/>
              <a:gd name="connsiteX5" fmla="*/ 213645 w 4647408"/>
              <a:gd name="connsiteY5" fmla="*/ 3776866 h 3780384"/>
              <a:gd name="connsiteX6" fmla="*/ 0 w 4647408"/>
              <a:gd name="connsiteY6" fmla="*/ 2718646 h 3780384"/>
              <a:gd name="connsiteX7" fmla="*/ 2718646 w 4647408"/>
              <a:gd name="connsiteY7" fmla="*/ 0 h 378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7408" h="3780384">
                <a:moveTo>
                  <a:pt x="2718646" y="0"/>
                </a:moveTo>
                <a:cubicBezTo>
                  <a:pt x="3469379" y="0"/>
                  <a:pt x="4149041" y="304295"/>
                  <a:pt x="4641019" y="796273"/>
                </a:cubicBezTo>
                <a:lnTo>
                  <a:pt x="4647408" y="803303"/>
                </a:lnTo>
                <a:lnTo>
                  <a:pt x="4647408" y="3780384"/>
                </a:lnTo>
                <a:lnTo>
                  <a:pt x="215340" y="3780384"/>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Graphic 4" descr="Window with solid fill">
            <a:hlinkClick r:id="rId6"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872423" y="3989614"/>
            <a:ext cx="2548155" cy="2548155"/>
          </a:xfrm>
          <a:prstGeom prst="rect">
            <a:avLst/>
          </a:prstGeom>
        </p:spPr>
      </p:pic>
      <p:sp>
        <p:nvSpPr>
          <p:cNvPr id="13" name="Rectangle: Rounded Corners 12">
            <a:extLst>
              <a:ext uri="{FF2B5EF4-FFF2-40B4-BE49-F238E27FC236}">
                <a16:creationId xmlns:a16="http://schemas.microsoft.com/office/drawing/2014/main" id="{EBF810FB-62FF-4B00-B0D2-685A44FACB46}"/>
              </a:ext>
            </a:extLst>
          </p:cNvPr>
          <p:cNvSpPr/>
          <p:nvPr/>
        </p:nvSpPr>
        <p:spPr>
          <a:xfrm>
            <a:off x="7272997" y="1633307"/>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above for the answer</a:t>
            </a:r>
          </a:p>
        </p:txBody>
      </p:sp>
      <p:sp>
        <p:nvSpPr>
          <p:cNvPr id="14" name="Rectangle: Rounded Corners 13">
            <a:extLst>
              <a:ext uri="{FF2B5EF4-FFF2-40B4-BE49-F238E27FC236}">
                <a16:creationId xmlns:a16="http://schemas.microsoft.com/office/drawing/2014/main" id="{F2FF14F7-2993-428E-9D56-D9DFEF25E404}"/>
              </a:ext>
            </a:extLst>
          </p:cNvPr>
          <p:cNvSpPr/>
          <p:nvPr/>
        </p:nvSpPr>
        <p:spPr>
          <a:xfrm>
            <a:off x="8872423" y="2971528"/>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below for the Start page</a:t>
            </a:r>
          </a:p>
        </p:txBody>
      </p:sp>
      <p:graphicFrame>
        <p:nvGraphicFramePr>
          <p:cNvPr id="4" name="Table 5">
            <a:extLst>
              <a:ext uri="{FF2B5EF4-FFF2-40B4-BE49-F238E27FC236}">
                <a16:creationId xmlns:a16="http://schemas.microsoft.com/office/drawing/2014/main" id="{0E1CF8E3-2FD8-42F1-B1B9-F492D45F5D97}"/>
              </a:ext>
            </a:extLst>
          </p:cNvPr>
          <p:cNvGraphicFramePr>
            <a:graphicFrameLocks noGrp="1"/>
          </p:cNvGraphicFramePr>
          <p:nvPr>
            <p:extLst>
              <p:ext uri="{D42A27DB-BD31-4B8C-83A1-F6EECF244321}">
                <p14:modId xmlns:p14="http://schemas.microsoft.com/office/powerpoint/2010/main" val="3599189982"/>
              </p:ext>
            </p:extLst>
          </p:nvPr>
        </p:nvGraphicFramePr>
        <p:xfrm>
          <a:off x="702277" y="2780823"/>
          <a:ext cx="6241860" cy="2565400"/>
        </p:xfrm>
        <a:graphic>
          <a:graphicData uri="http://schemas.openxmlformats.org/drawingml/2006/table">
            <a:tbl>
              <a:tblPr firstRow="1" bandRow="1">
                <a:tableStyleId>{5C22544A-7EE6-4342-B048-85BDC9FD1C3A}</a:tableStyleId>
              </a:tblPr>
              <a:tblGrid>
                <a:gridCol w="636193">
                  <a:extLst>
                    <a:ext uri="{9D8B030D-6E8A-4147-A177-3AD203B41FA5}">
                      <a16:colId xmlns:a16="http://schemas.microsoft.com/office/drawing/2014/main" val="497402275"/>
                    </a:ext>
                  </a:extLst>
                </a:gridCol>
                <a:gridCol w="2484737">
                  <a:extLst>
                    <a:ext uri="{9D8B030D-6E8A-4147-A177-3AD203B41FA5}">
                      <a16:colId xmlns:a16="http://schemas.microsoft.com/office/drawing/2014/main" val="675238877"/>
                    </a:ext>
                  </a:extLst>
                </a:gridCol>
                <a:gridCol w="536758">
                  <a:extLst>
                    <a:ext uri="{9D8B030D-6E8A-4147-A177-3AD203B41FA5}">
                      <a16:colId xmlns:a16="http://schemas.microsoft.com/office/drawing/2014/main" val="2192322021"/>
                    </a:ext>
                  </a:extLst>
                </a:gridCol>
                <a:gridCol w="2584172">
                  <a:extLst>
                    <a:ext uri="{9D8B030D-6E8A-4147-A177-3AD203B41FA5}">
                      <a16:colId xmlns:a16="http://schemas.microsoft.com/office/drawing/2014/main" val="381948757"/>
                    </a:ext>
                  </a:extLst>
                </a:gridCol>
              </a:tblGrid>
              <a:tr h="370840">
                <a:tc>
                  <a:txBody>
                    <a:bodyPr/>
                    <a:lstStyle/>
                    <a:p>
                      <a:endParaRPr lang="en-IE"/>
                    </a:p>
                  </a:txBody>
                  <a:tcPr/>
                </a:tc>
                <a:tc>
                  <a:txBody>
                    <a:bodyPr/>
                    <a:lstStyle/>
                    <a:p>
                      <a:pPr algn="ctr"/>
                      <a:r>
                        <a:rPr lang="en-IE" dirty="0"/>
                        <a:t>Statement</a:t>
                      </a:r>
                    </a:p>
                  </a:txBody>
                  <a:tcPr/>
                </a:tc>
                <a:tc>
                  <a:txBody>
                    <a:bodyPr/>
                    <a:lstStyle/>
                    <a:p>
                      <a:endParaRPr lang="en-IE"/>
                    </a:p>
                  </a:txBody>
                  <a:tcPr/>
                </a:tc>
                <a:tc>
                  <a:txBody>
                    <a:bodyPr/>
                    <a:lstStyle/>
                    <a:p>
                      <a:pPr algn="ctr"/>
                      <a:r>
                        <a:rPr lang="en-IE" dirty="0"/>
                        <a:t>Term</a:t>
                      </a:r>
                    </a:p>
                  </a:txBody>
                  <a:tcPr/>
                </a:tc>
                <a:extLst>
                  <a:ext uri="{0D108BD9-81ED-4DB2-BD59-A6C34878D82A}">
                    <a16:rowId xmlns:a16="http://schemas.microsoft.com/office/drawing/2014/main" val="261129277"/>
                  </a:ext>
                </a:extLst>
              </a:tr>
              <a:tr h="370840">
                <a:tc>
                  <a:txBody>
                    <a:bodyPr/>
                    <a:lstStyle/>
                    <a:p>
                      <a:pPr algn="ctr"/>
                      <a:r>
                        <a:rPr lang="en-IE" dirty="0"/>
                        <a:t>A</a:t>
                      </a:r>
                    </a:p>
                  </a:txBody>
                  <a:tcPr/>
                </a:tc>
                <a:tc>
                  <a:txBody>
                    <a:bodyPr/>
                    <a:lstStyle/>
                    <a:p>
                      <a:r>
                        <a:rPr lang="en-IE" sz="1800" b="0" i="0" kern="1200" dirty="0">
                          <a:solidFill>
                            <a:schemeClr val="dk1"/>
                          </a:solidFill>
                          <a:effectLst/>
                          <a:latin typeface="+mn-lt"/>
                          <a:ea typeface="+mn-ea"/>
                          <a:cs typeface="+mn-cs"/>
                        </a:rPr>
                        <a:t>This is any activity that require effort.</a:t>
                      </a:r>
                      <a:endParaRPr lang="en-IE" dirty="0"/>
                    </a:p>
                  </a:txBody>
                  <a:tcPr/>
                </a:tc>
                <a:tc>
                  <a:txBody>
                    <a:bodyPr/>
                    <a:lstStyle/>
                    <a:p>
                      <a:pPr algn="ctr"/>
                      <a:r>
                        <a:rPr lang="en-IE" dirty="0"/>
                        <a:t>1</a:t>
                      </a:r>
                    </a:p>
                  </a:txBody>
                  <a:tcPr/>
                </a:tc>
                <a:tc>
                  <a:txBody>
                    <a:bodyPr/>
                    <a:lstStyle/>
                    <a:p>
                      <a:r>
                        <a:rPr lang="en-IE" dirty="0"/>
                        <a:t>Employment</a:t>
                      </a:r>
                    </a:p>
                  </a:txBody>
                  <a:tcPr/>
                </a:tc>
                <a:extLst>
                  <a:ext uri="{0D108BD9-81ED-4DB2-BD59-A6C34878D82A}">
                    <a16:rowId xmlns:a16="http://schemas.microsoft.com/office/drawing/2014/main" val="1192193267"/>
                  </a:ext>
                </a:extLst>
              </a:tr>
              <a:tr h="370840">
                <a:tc>
                  <a:txBody>
                    <a:bodyPr/>
                    <a:lstStyle/>
                    <a:p>
                      <a:pPr algn="ctr"/>
                      <a:r>
                        <a:rPr lang="en-IE" dirty="0"/>
                        <a:t>B</a:t>
                      </a:r>
                    </a:p>
                  </a:txBody>
                  <a:tcPr/>
                </a:tc>
                <a:tc>
                  <a:txBody>
                    <a:bodyPr/>
                    <a:lstStyle/>
                    <a:p>
                      <a:r>
                        <a:rPr lang="en-IE" sz="1800" b="0" i="0" kern="1200" dirty="0">
                          <a:solidFill>
                            <a:schemeClr val="dk1"/>
                          </a:solidFill>
                          <a:effectLst/>
                          <a:latin typeface="+mn-lt"/>
                          <a:ea typeface="+mn-ea"/>
                          <a:cs typeface="+mn-cs"/>
                        </a:rPr>
                        <a:t>This is work for which a person receive payment</a:t>
                      </a:r>
                      <a:endParaRPr lang="en-IE" dirty="0"/>
                    </a:p>
                  </a:txBody>
                  <a:tcPr/>
                </a:tc>
                <a:tc>
                  <a:txBody>
                    <a:bodyPr/>
                    <a:lstStyle/>
                    <a:p>
                      <a:pPr algn="ctr"/>
                      <a:r>
                        <a:rPr lang="en-IE" dirty="0"/>
                        <a:t>2</a:t>
                      </a:r>
                    </a:p>
                  </a:txBody>
                  <a:tcPr/>
                </a:tc>
                <a:tc>
                  <a:txBody>
                    <a:bodyPr/>
                    <a:lstStyle/>
                    <a:p>
                      <a:r>
                        <a:rPr lang="en-IE" dirty="0"/>
                        <a:t>Work</a:t>
                      </a:r>
                    </a:p>
                  </a:txBody>
                  <a:tcPr/>
                </a:tc>
                <a:extLst>
                  <a:ext uri="{0D108BD9-81ED-4DB2-BD59-A6C34878D82A}">
                    <a16:rowId xmlns:a16="http://schemas.microsoft.com/office/drawing/2014/main" val="224147582"/>
                  </a:ext>
                </a:extLst>
              </a:tr>
              <a:tr h="370840">
                <a:tc>
                  <a:txBody>
                    <a:bodyPr/>
                    <a:lstStyle/>
                    <a:p>
                      <a:pPr algn="ctr"/>
                      <a:r>
                        <a:rPr lang="en-IE" dirty="0"/>
                        <a:t>C</a:t>
                      </a:r>
                    </a:p>
                  </a:txBody>
                  <a:tcPr/>
                </a:tc>
                <a:tc>
                  <a:txBody>
                    <a:bodyPr/>
                    <a:lstStyle/>
                    <a:p>
                      <a:r>
                        <a:rPr lang="en-IE" sz="1800" b="0" i="0" kern="1200" dirty="0">
                          <a:solidFill>
                            <a:schemeClr val="dk1"/>
                          </a:solidFill>
                          <a:effectLst/>
                          <a:latin typeface="+mn-lt"/>
                          <a:ea typeface="+mn-ea"/>
                          <a:cs typeface="+mn-cs"/>
                        </a:rPr>
                        <a:t>This when people give their time freely without payment.</a:t>
                      </a:r>
                      <a:endParaRPr lang="en-IE" dirty="0"/>
                    </a:p>
                  </a:txBody>
                  <a:tcPr/>
                </a:tc>
                <a:tc>
                  <a:txBody>
                    <a:bodyPr/>
                    <a:lstStyle/>
                    <a:p>
                      <a:pPr algn="ctr"/>
                      <a:r>
                        <a:rPr lang="en-IE" dirty="0"/>
                        <a:t>3</a:t>
                      </a:r>
                    </a:p>
                  </a:txBody>
                  <a:tcPr/>
                </a:tc>
                <a:tc>
                  <a:txBody>
                    <a:bodyPr/>
                    <a:lstStyle/>
                    <a:p>
                      <a:r>
                        <a:rPr lang="en-IE" dirty="0"/>
                        <a:t>Volunteering</a:t>
                      </a:r>
                    </a:p>
                  </a:txBody>
                  <a:tcPr/>
                </a:tc>
                <a:extLst>
                  <a:ext uri="{0D108BD9-81ED-4DB2-BD59-A6C34878D82A}">
                    <a16:rowId xmlns:a16="http://schemas.microsoft.com/office/drawing/2014/main" val="3480757316"/>
                  </a:ext>
                </a:extLst>
              </a:tr>
            </a:tbl>
          </a:graphicData>
        </a:graphic>
      </p:graphicFrame>
    </p:spTree>
    <p:extLst>
      <p:ext uri="{BB962C8B-B14F-4D97-AF65-F5344CB8AC3E}">
        <p14:creationId xmlns:p14="http://schemas.microsoft.com/office/powerpoint/2010/main" val="9511002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p:txBody>
          <a:bodyPr/>
          <a:lstStyle/>
          <a:p>
            <a:r>
              <a:rPr lang="en-IE" dirty="0"/>
              <a:t>Slide 2 – Answer Question 1</a:t>
            </a:r>
          </a:p>
        </p:txBody>
      </p:sp>
      <p:pic>
        <p:nvPicPr>
          <p:cNvPr id="5" name="Graphic 4" descr="Window with solid fill">
            <a:hlinkClick r:id="rId2"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6909" y="5073943"/>
            <a:ext cx="914400" cy="914400"/>
          </a:xfrm>
          <a:prstGeom prst="rect">
            <a:avLst/>
          </a:prstGeom>
        </p:spPr>
      </p:pic>
      <p:sp>
        <p:nvSpPr>
          <p:cNvPr id="6" name="Arrow: Left 5">
            <a:extLst>
              <a:ext uri="{FF2B5EF4-FFF2-40B4-BE49-F238E27FC236}">
                <a16:creationId xmlns:a16="http://schemas.microsoft.com/office/drawing/2014/main" id="{66D4B277-3417-4EA0-923F-4ACC12657009}"/>
              </a:ext>
            </a:extLst>
          </p:cNvPr>
          <p:cNvSpPr/>
          <p:nvPr/>
        </p:nvSpPr>
        <p:spPr>
          <a:xfrm>
            <a:off x="1990018" y="4823792"/>
            <a:ext cx="2794017" cy="148810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a:latin typeface="Comic Sans MS" panose="030F0702030302020204" pitchFamily="66" charset="0"/>
              </a:rPr>
              <a:t>Click Here for the Home Page</a:t>
            </a:r>
          </a:p>
        </p:txBody>
      </p:sp>
      <p:graphicFrame>
        <p:nvGraphicFramePr>
          <p:cNvPr id="16" name="Content Placeholder 2">
            <a:extLst>
              <a:ext uri="{FF2B5EF4-FFF2-40B4-BE49-F238E27FC236}">
                <a16:creationId xmlns:a16="http://schemas.microsoft.com/office/drawing/2014/main" id="{086EBA3B-A289-48FB-B7BF-B67F17B94EAE}"/>
              </a:ext>
            </a:extLst>
          </p:cNvPr>
          <p:cNvGraphicFramePr>
            <a:graphicFrameLocks noGrp="1"/>
          </p:cNvGraphicFramePr>
          <p:nvPr>
            <p:ph idx="1"/>
            <p:extLst>
              <p:ext uri="{D42A27DB-BD31-4B8C-83A1-F6EECF244321}">
                <p14:modId xmlns:p14="http://schemas.microsoft.com/office/powerpoint/2010/main" val="3808208967"/>
              </p:ext>
            </p:extLst>
          </p:nvPr>
        </p:nvGraphicFramePr>
        <p:xfrm>
          <a:off x="838200" y="1391478"/>
          <a:ext cx="10515600" cy="330713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aphicFrame>
        <p:nvGraphicFramePr>
          <p:cNvPr id="4" name="Table 6">
            <a:extLst>
              <a:ext uri="{FF2B5EF4-FFF2-40B4-BE49-F238E27FC236}">
                <a16:creationId xmlns:a16="http://schemas.microsoft.com/office/drawing/2014/main" id="{CE41200D-C733-40F7-A292-BA9E56606BA8}"/>
              </a:ext>
            </a:extLst>
          </p:cNvPr>
          <p:cNvGraphicFramePr>
            <a:graphicFrameLocks noGrp="1"/>
          </p:cNvGraphicFramePr>
          <p:nvPr>
            <p:extLst>
              <p:ext uri="{D42A27DB-BD31-4B8C-83A1-F6EECF244321}">
                <p14:modId xmlns:p14="http://schemas.microsoft.com/office/powerpoint/2010/main" val="65906737"/>
              </p:ext>
            </p:extLst>
          </p:nvPr>
        </p:nvGraphicFramePr>
        <p:xfrm>
          <a:off x="1064591" y="2203910"/>
          <a:ext cx="8437218" cy="370840"/>
        </p:xfrm>
        <a:graphic>
          <a:graphicData uri="http://schemas.openxmlformats.org/drawingml/2006/table">
            <a:tbl>
              <a:tblPr firstRow="1" bandRow="1">
                <a:tableStyleId>{5C22544A-7EE6-4342-B048-85BDC9FD1C3A}</a:tableStyleId>
              </a:tblPr>
              <a:tblGrid>
                <a:gridCol w="1406203">
                  <a:extLst>
                    <a:ext uri="{9D8B030D-6E8A-4147-A177-3AD203B41FA5}">
                      <a16:colId xmlns:a16="http://schemas.microsoft.com/office/drawing/2014/main" val="4253350603"/>
                    </a:ext>
                  </a:extLst>
                </a:gridCol>
                <a:gridCol w="1406203">
                  <a:extLst>
                    <a:ext uri="{9D8B030D-6E8A-4147-A177-3AD203B41FA5}">
                      <a16:colId xmlns:a16="http://schemas.microsoft.com/office/drawing/2014/main" val="2736590692"/>
                    </a:ext>
                  </a:extLst>
                </a:gridCol>
                <a:gridCol w="1406203">
                  <a:extLst>
                    <a:ext uri="{9D8B030D-6E8A-4147-A177-3AD203B41FA5}">
                      <a16:colId xmlns:a16="http://schemas.microsoft.com/office/drawing/2014/main" val="2044638754"/>
                    </a:ext>
                  </a:extLst>
                </a:gridCol>
                <a:gridCol w="1609489">
                  <a:extLst>
                    <a:ext uri="{9D8B030D-6E8A-4147-A177-3AD203B41FA5}">
                      <a16:colId xmlns:a16="http://schemas.microsoft.com/office/drawing/2014/main" val="845383450"/>
                    </a:ext>
                  </a:extLst>
                </a:gridCol>
                <a:gridCol w="1202917">
                  <a:extLst>
                    <a:ext uri="{9D8B030D-6E8A-4147-A177-3AD203B41FA5}">
                      <a16:colId xmlns:a16="http://schemas.microsoft.com/office/drawing/2014/main" val="1386603279"/>
                    </a:ext>
                  </a:extLst>
                </a:gridCol>
                <a:gridCol w="1406203">
                  <a:extLst>
                    <a:ext uri="{9D8B030D-6E8A-4147-A177-3AD203B41FA5}">
                      <a16:colId xmlns:a16="http://schemas.microsoft.com/office/drawing/2014/main" val="2346887304"/>
                    </a:ext>
                  </a:extLst>
                </a:gridCol>
              </a:tblGrid>
              <a:tr h="370840">
                <a:tc>
                  <a:txBody>
                    <a:bodyPr/>
                    <a:lstStyle/>
                    <a:p>
                      <a:pPr algn="ctr"/>
                      <a:r>
                        <a:rPr lang="en-IE" dirty="0"/>
                        <a:t>A</a:t>
                      </a:r>
                    </a:p>
                  </a:txBody>
                  <a:tcPr/>
                </a:tc>
                <a:tc>
                  <a:txBody>
                    <a:bodyPr/>
                    <a:lstStyle/>
                    <a:p>
                      <a:r>
                        <a:rPr lang="en-IE" dirty="0"/>
                        <a:t>Work</a:t>
                      </a:r>
                    </a:p>
                  </a:txBody>
                  <a:tcPr/>
                </a:tc>
                <a:tc>
                  <a:txBody>
                    <a:bodyPr/>
                    <a:lstStyle/>
                    <a:p>
                      <a:pPr algn="ctr"/>
                      <a:r>
                        <a:rPr lang="en-IE" dirty="0"/>
                        <a:t>B</a:t>
                      </a:r>
                    </a:p>
                  </a:txBody>
                  <a:tcPr/>
                </a:tc>
                <a:tc>
                  <a:txBody>
                    <a:bodyPr/>
                    <a:lstStyle/>
                    <a:p>
                      <a:r>
                        <a:rPr lang="en-IE" dirty="0"/>
                        <a:t>Employment</a:t>
                      </a:r>
                    </a:p>
                  </a:txBody>
                  <a:tcPr/>
                </a:tc>
                <a:tc>
                  <a:txBody>
                    <a:bodyPr/>
                    <a:lstStyle/>
                    <a:p>
                      <a:pPr algn="ctr"/>
                      <a:r>
                        <a:rPr lang="en-IE" dirty="0"/>
                        <a:t>C</a:t>
                      </a:r>
                    </a:p>
                  </a:txBody>
                  <a:tcPr/>
                </a:tc>
                <a:tc>
                  <a:txBody>
                    <a:bodyPr/>
                    <a:lstStyle/>
                    <a:p>
                      <a:r>
                        <a:rPr lang="en-IE" dirty="0"/>
                        <a:t>Volunteering</a:t>
                      </a:r>
                    </a:p>
                  </a:txBody>
                  <a:tcPr/>
                </a:tc>
                <a:extLst>
                  <a:ext uri="{0D108BD9-81ED-4DB2-BD59-A6C34878D82A}">
                    <a16:rowId xmlns:a16="http://schemas.microsoft.com/office/drawing/2014/main" val="3237414468"/>
                  </a:ext>
                </a:extLst>
              </a:tr>
            </a:tbl>
          </a:graphicData>
        </a:graphic>
      </p:graphicFrame>
    </p:spTree>
    <p:extLst>
      <p:ext uri="{BB962C8B-B14F-4D97-AF65-F5344CB8AC3E}">
        <p14:creationId xmlns:p14="http://schemas.microsoft.com/office/powerpoint/2010/main" val="42201934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0F6CDC51-8D27-4BF4-AB33-7D5905E80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2" name="Picture 41">
            <a:extLst>
              <a:ext uri="{FF2B5EF4-FFF2-40B4-BE49-F238E27FC236}">
                <a16:creationId xmlns:a16="http://schemas.microsoft.com/office/drawing/2014/main" id="{24FB90F3-DFB9-42D4-B851-120249962A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a:xfrm>
            <a:off x="804672" y="802955"/>
            <a:ext cx="5145024" cy="1454051"/>
          </a:xfrm>
        </p:spPr>
        <p:txBody>
          <a:bodyPr>
            <a:normAutofit/>
          </a:bodyPr>
          <a:lstStyle/>
          <a:p>
            <a:pPr algn="ctr"/>
            <a:r>
              <a:rPr lang="en-IE" sz="3100" b="1" dirty="0">
                <a:solidFill>
                  <a:srgbClr val="000000"/>
                </a:solidFill>
                <a:latin typeface="+mn-lt"/>
              </a:rPr>
              <a:t>Slide 2 – Question 2 </a:t>
            </a:r>
            <a:br>
              <a:rPr lang="en-IE" sz="3100" b="1" dirty="0">
                <a:solidFill>
                  <a:srgbClr val="000000"/>
                </a:solidFill>
                <a:latin typeface="+mn-lt"/>
              </a:rPr>
            </a:br>
            <a:r>
              <a:rPr lang="en-IE" sz="3100" b="1" dirty="0">
                <a:solidFill>
                  <a:srgbClr val="000000"/>
                </a:solidFill>
                <a:latin typeface="+mn-lt"/>
              </a:rPr>
              <a:t>(6 Marks) </a:t>
            </a:r>
            <a:br>
              <a:rPr lang="en-IE" sz="3100" b="1" dirty="0">
                <a:solidFill>
                  <a:srgbClr val="000000"/>
                </a:solidFill>
                <a:latin typeface="+mn-lt"/>
              </a:rPr>
            </a:br>
            <a:r>
              <a:rPr lang="en-IE" sz="3100" b="1" dirty="0">
                <a:solidFill>
                  <a:srgbClr val="000000"/>
                </a:solidFill>
                <a:latin typeface="+mn-lt"/>
              </a:rPr>
              <a:t>(LO 2.3)</a:t>
            </a:r>
          </a:p>
        </p:txBody>
      </p:sp>
      <p:sp>
        <p:nvSpPr>
          <p:cNvPr id="44" name="Freeform 60">
            <a:extLst>
              <a:ext uri="{FF2B5EF4-FFF2-40B4-BE49-F238E27FC236}">
                <a16:creationId xmlns:a16="http://schemas.microsoft.com/office/drawing/2014/main" id="{DF4CE22F-8463-44F2-BE50-65D9B503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8720" y="0"/>
            <a:ext cx="3762182" cy="2258435"/>
          </a:xfrm>
          <a:custGeom>
            <a:avLst/>
            <a:gdLst>
              <a:gd name="connsiteX0" fmla="*/ 39946 w 3960192"/>
              <a:gd name="connsiteY0" fmla="*/ 0 h 2377300"/>
              <a:gd name="connsiteX1" fmla="*/ 3920247 w 3960192"/>
              <a:gd name="connsiteY1" fmla="*/ 0 h 2377300"/>
              <a:gd name="connsiteX2" fmla="*/ 3949969 w 3960192"/>
              <a:gd name="connsiteY2" fmla="*/ 194751 h 2377300"/>
              <a:gd name="connsiteX3" fmla="*/ 3960192 w 3960192"/>
              <a:gd name="connsiteY3" fmla="*/ 397204 h 2377300"/>
              <a:gd name="connsiteX4" fmla="*/ 1980096 w 3960192"/>
              <a:gd name="connsiteY4" fmla="*/ 2377300 h 2377300"/>
              <a:gd name="connsiteX5" fmla="*/ 0 w 3960192"/>
              <a:gd name="connsiteY5" fmla="*/ 397204 h 2377300"/>
              <a:gd name="connsiteX6" fmla="*/ 10224 w 3960192"/>
              <a:gd name="connsiteY6" fmla="*/ 194751 h 237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2" h="2377300">
                <a:moveTo>
                  <a:pt x="39946" y="0"/>
                </a:moveTo>
                <a:lnTo>
                  <a:pt x="3920247" y="0"/>
                </a:lnTo>
                <a:lnTo>
                  <a:pt x="3949969" y="194751"/>
                </a:lnTo>
                <a:cubicBezTo>
                  <a:pt x="3956729" y="261316"/>
                  <a:pt x="3960192" y="328856"/>
                  <a:pt x="3960192" y="397204"/>
                </a:cubicBezTo>
                <a:cubicBezTo>
                  <a:pt x="3960192" y="1490781"/>
                  <a:pt x="3073673" y="2377300"/>
                  <a:pt x="1980096" y="2377300"/>
                </a:cubicBezTo>
                <a:cubicBezTo>
                  <a:pt x="886519" y="2377300"/>
                  <a:pt x="0" y="1490781"/>
                  <a:pt x="0" y="397204"/>
                </a:cubicBezTo>
                <a:cubicBezTo>
                  <a:pt x="0" y="328856"/>
                  <a:pt x="3463" y="261316"/>
                  <a:pt x="10224" y="194751"/>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Graphic 4" descr="Window with solid fill">
            <a:hlinkClick r:id="" action="ppaction://noaction"/>
            <a:extLst>
              <a:ext uri="{FF2B5EF4-FFF2-40B4-BE49-F238E27FC236}">
                <a16:creationId xmlns:a16="http://schemas.microsoft.com/office/drawing/2014/main" id="{DDDF9A6C-4C26-4E42-9A72-4D8C3DF69C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786375" y="266436"/>
            <a:ext cx="1366871" cy="1366871"/>
          </a:xfrm>
          <a:prstGeom prst="rect">
            <a:avLst/>
          </a:prstGeom>
        </p:spPr>
      </p:pic>
      <p:sp>
        <p:nvSpPr>
          <p:cNvPr id="3" name="Content Placeholder 2">
            <a:extLst>
              <a:ext uri="{FF2B5EF4-FFF2-40B4-BE49-F238E27FC236}">
                <a16:creationId xmlns:a16="http://schemas.microsoft.com/office/drawing/2014/main" id="{200AC01E-D23C-485C-A58B-308C25A570A3}"/>
              </a:ext>
            </a:extLst>
          </p:cNvPr>
          <p:cNvSpPr>
            <a:spLocks noGrp="1"/>
          </p:cNvSpPr>
          <p:nvPr>
            <p:ph idx="1"/>
          </p:nvPr>
        </p:nvSpPr>
        <p:spPr>
          <a:xfrm>
            <a:off x="804672" y="2421682"/>
            <a:ext cx="5145024" cy="3639289"/>
          </a:xfrm>
        </p:spPr>
        <p:txBody>
          <a:bodyPr anchor="ctr">
            <a:normAutofit/>
          </a:bodyPr>
          <a:lstStyle/>
          <a:p>
            <a:pPr marL="0" indent="0">
              <a:buNone/>
            </a:pPr>
            <a:r>
              <a:rPr lang="en-IE" sz="3100" dirty="0">
                <a:solidFill>
                  <a:srgbClr val="000000"/>
                </a:solidFill>
              </a:rPr>
              <a:t>Explain 3 benefits of volunteering to Society</a:t>
            </a:r>
          </a:p>
          <a:p>
            <a:pPr marL="0" indent="0">
              <a:buNone/>
            </a:pPr>
            <a:endParaRPr lang="en-IE" sz="3100" dirty="0">
              <a:solidFill>
                <a:srgbClr val="000000"/>
              </a:solidFill>
            </a:endParaRPr>
          </a:p>
        </p:txBody>
      </p:sp>
      <p:sp>
        <p:nvSpPr>
          <p:cNvPr id="46" name="Freeform 67">
            <a:extLst>
              <a:ext uri="{FF2B5EF4-FFF2-40B4-BE49-F238E27FC236}">
                <a16:creationId xmlns:a16="http://schemas.microsoft.com/office/drawing/2014/main" id="{3FA1383B-2709-4E36-8FF8-7A737213B4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7503" y="3006774"/>
            <a:ext cx="4734497" cy="3851226"/>
          </a:xfrm>
          <a:custGeom>
            <a:avLst/>
            <a:gdLst>
              <a:gd name="connsiteX0" fmla="*/ 2718646 w 4647408"/>
              <a:gd name="connsiteY0" fmla="*/ 0 h 3780384"/>
              <a:gd name="connsiteX1" fmla="*/ 4641019 w 4647408"/>
              <a:gd name="connsiteY1" fmla="*/ 796273 h 3780384"/>
              <a:gd name="connsiteX2" fmla="*/ 4647408 w 4647408"/>
              <a:gd name="connsiteY2" fmla="*/ 803303 h 3780384"/>
              <a:gd name="connsiteX3" fmla="*/ 4647408 w 4647408"/>
              <a:gd name="connsiteY3" fmla="*/ 3780384 h 3780384"/>
              <a:gd name="connsiteX4" fmla="*/ 215340 w 4647408"/>
              <a:gd name="connsiteY4" fmla="*/ 3780384 h 3780384"/>
              <a:gd name="connsiteX5" fmla="*/ 213645 w 4647408"/>
              <a:gd name="connsiteY5" fmla="*/ 3776866 h 3780384"/>
              <a:gd name="connsiteX6" fmla="*/ 0 w 4647408"/>
              <a:gd name="connsiteY6" fmla="*/ 2718646 h 3780384"/>
              <a:gd name="connsiteX7" fmla="*/ 2718646 w 4647408"/>
              <a:gd name="connsiteY7" fmla="*/ 0 h 378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7408" h="3780384">
                <a:moveTo>
                  <a:pt x="2718646" y="0"/>
                </a:moveTo>
                <a:cubicBezTo>
                  <a:pt x="3469379" y="0"/>
                  <a:pt x="4149041" y="304295"/>
                  <a:pt x="4641019" y="796273"/>
                </a:cubicBezTo>
                <a:lnTo>
                  <a:pt x="4647408" y="803303"/>
                </a:lnTo>
                <a:lnTo>
                  <a:pt x="4647408" y="3780384"/>
                </a:lnTo>
                <a:lnTo>
                  <a:pt x="215340" y="3780384"/>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Graphic 8" descr="Questions with solid fill">
            <a:hlinkClick r:id="" action="ppaction://noaction"/>
            <a:extLst>
              <a:ext uri="{FF2B5EF4-FFF2-40B4-BE49-F238E27FC236}">
                <a16:creationId xmlns:a16="http://schemas.microsoft.com/office/drawing/2014/main" id="{CE838828-FFF8-433B-A80E-16C3D438D95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872423" y="3989614"/>
            <a:ext cx="2548155" cy="2548155"/>
          </a:xfrm>
          <a:prstGeom prst="rect">
            <a:avLst/>
          </a:prstGeom>
        </p:spPr>
      </p:pic>
      <p:sp>
        <p:nvSpPr>
          <p:cNvPr id="17" name="Rectangle: Rounded Corners 16">
            <a:extLst>
              <a:ext uri="{FF2B5EF4-FFF2-40B4-BE49-F238E27FC236}">
                <a16:creationId xmlns:a16="http://schemas.microsoft.com/office/drawing/2014/main" id="{B836C060-EC04-4FEB-A9C4-0E475F4AFFD8}"/>
              </a:ext>
            </a:extLst>
          </p:cNvPr>
          <p:cNvSpPr/>
          <p:nvPr/>
        </p:nvSpPr>
        <p:spPr>
          <a:xfrm>
            <a:off x="7272997" y="1633307"/>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above for the answer</a:t>
            </a:r>
          </a:p>
        </p:txBody>
      </p:sp>
      <p:sp>
        <p:nvSpPr>
          <p:cNvPr id="18" name="Rectangle: Rounded Corners 17">
            <a:extLst>
              <a:ext uri="{FF2B5EF4-FFF2-40B4-BE49-F238E27FC236}">
                <a16:creationId xmlns:a16="http://schemas.microsoft.com/office/drawing/2014/main" id="{FF81CCD5-DCD2-472C-8BFC-E8105B571CF2}"/>
              </a:ext>
            </a:extLst>
          </p:cNvPr>
          <p:cNvSpPr/>
          <p:nvPr/>
        </p:nvSpPr>
        <p:spPr>
          <a:xfrm>
            <a:off x="8872423" y="2971528"/>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below for the Start page</a:t>
            </a:r>
          </a:p>
        </p:txBody>
      </p:sp>
    </p:spTree>
    <p:extLst>
      <p:ext uri="{BB962C8B-B14F-4D97-AF65-F5344CB8AC3E}">
        <p14:creationId xmlns:p14="http://schemas.microsoft.com/office/powerpoint/2010/main" val="11273439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p:txBody>
          <a:bodyPr/>
          <a:lstStyle/>
          <a:p>
            <a:r>
              <a:rPr lang="en-IE" dirty="0"/>
              <a:t>Slide 2 – Answer Question 2</a:t>
            </a:r>
          </a:p>
        </p:txBody>
      </p:sp>
      <p:pic>
        <p:nvPicPr>
          <p:cNvPr id="5" name="Graphic 4" descr="Window with solid fill">
            <a:hlinkClick r:id="rId2"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6909" y="5073943"/>
            <a:ext cx="914400" cy="914400"/>
          </a:xfrm>
          <a:prstGeom prst="rect">
            <a:avLst/>
          </a:prstGeom>
        </p:spPr>
      </p:pic>
      <p:sp>
        <p:nvSpPr>
          <p:cNvPr id="6" name="Arrow: Left 5">
            <a:extLst>
              <a:ext uri="{FF2B5EF4-FFF2-40B4-BE49-F238E27FC236}">
                <a16:creationId xmlns:a16="http://schemas.microsoft.com/office/drawing/2014/main" id="{66D4B277-3417-4EA0-923F-4ACC12657009}"/>
              </a:ext>
            </a:extLst>
          </p:cNvPr>
          <p:cNvSpPr/>
          <p:nvPr/>
        </p:nvSpPr>
        <p:spPr>
          <a:xfrm>
            <a:off x="1990018" y="4823792"/>
            <a:ext cx="2794017" cy="148810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a:latin typeface="Comic Sans MS" panose="030F0702030302020204" pitchFamily="66" charset="0"/>
              </a:rPr>
              <a:t>Click Here for the Home Page</a:t>
            </a:r>
          </a:p>
        </p:txBody>
      </p:sp>
      <p:sp>
        <p:nvSpPr>
          <p:cNvPr id="9" name="Content Placeholder 8">
            <a:extLst>
              <a:ext uri="{FF2B5EF4-FFF2-40B4-BE49-F238E27FC236}">
                <a16:creationId xmlns:a16="http://schemas.microsoft.com/office/drawing/2014/main" id="{776596CB-789D-4CB7-BC6D-ABA55E40B5FC}"/>
              </a:ext>
            </a:extLst>
          </p:cNvPr>
          <p:cNvSpPr>
            <a:spLocks noGrp="1"/>
          </p:cNvSpPr>
          <p:nvPr>
            <p:ph idx="1"/>
          </p:nvPr>
        </p:nvSpPr>
        <p:spPr>
          <a:xfrm>
            <a:off x="838200" y="1825625"/>
            <a:ext cx="10515600" cy="2998167"/>
          </a:xfrm>
        </p:spPr>
        <p:txBody>
          <a:bodyPr>
            <a:normAutofit/>
          </a:bodyPr>
          <a:lstStyle/>
          <a:p>
            <a:pPr marL="0" indent="0">
              <a:buNone/>
            </a:pPr>
            <a:r>
              <a:rPr lang="en-IE" sz="3100" dirty="0"/>
              <a:t>Society</a:t>
            </a:r>
          </a:p>
          <a:p>
            <a:pPr marL="514350" indent="-514350">
              <a:buFont typeface="+mj-lt"/>
              <a:buAutoNum type="arabicPeriod"/>
            </a:pPr>
            <a:r>
              <a:rPr lang="en-IE" sz="3100" b="0" i="0" dirty="0">
                <a:solidFill>
                  <a:srgbClr val="000000"/>
                </a:solidFill>
                <a:effectLst/>
                <a:latin typeface="Calibri" panose="020F0502020204030204" pitchFamily="34" charset="0"/>
              </a:rPr>
              <a:t>Helping other unities communities </a:t>
            </a:r>
          </a:p>
          <a:p>
            <a:pPr marL="514350" indent="-514350">
              <a:buAutoNum type="arabicPeriod"/>
            </a:pPr>
            <a:r>
              <a:rPr lang="en-IE" sz="3100" b="0" i="0" dirty="0">
                <a:solidFill>
                  <a:srgbClr val="000000"/>
                </a:solidFill>
                <a:effectLst/>
                <a:latin typeface="Calibri" panose="020F0502020204030204" pitchFamily="34" charset="0"/>
              </a:rPr>
              <a:t>Reduces social isolation </a:t>
            </a:r>
            <a:endParaRPr lang="en-IE" sz="3100" dirty="0">
              <a:solidFill>
                <a:srgbClr val="000000"/>
              </a:solidFill>
              <a:latin typeface="Calibri" panose="020F0502020204030204" pitchFamily="34" charset="0"/>
            </a:endParaRPr>
          </a:p>
          <a:p>
            <a:pPr marL="514350" indent="-514350">
              <a:buAutoNum type="arabicPeriod"/>
            </a:pPr>
            <a:r>
              <a:rPr lang="en-IE" sz="3100" b="0" i="0" dirty="0">
                <a:solidFill>
                  <a:srgbClr val="000000"/>
                </a:solidFill>
                <a:effectLst/>
                <a:latin typeface="Calibri" panose="020F0502020204030204" pitchFamily="34" charset="0"/>
              </a:rPr>
              <a:t>Things get done </a:t>
            </a:r>
          </a:p>
          <a:p>
            <a:pPr marL="514350" indent="-514350">
              <a:buAutoNum type="arabicPeriod"/>
            </a:pPr>
            <a:r>
              <a:rPr lang="en-GB" sz="3100" b="0" i="0" dirty="0">
                <a:solidFill>
                  <a:srgbClr val="000000"/>
                </a:solidFill>
                <a:effectLst/>
                <a:latin typeface="Calibri" panose="020F0502020204030204" pitchFamily="34" charset="0"/>
              </a:rPr>
              <a:t>Reduces financial burden on the state </a:t>
            </a:r>
            <a:endParaRPr lang="en-IE" sz="3100" dirty="0"/>
          </a:p>
        </p:txBody>
      </p:sp>
    </p:spTree>
    <p:extLst>
      <p:ext uri="{BB962C8B-B14F-4D97-AF65-F5344CB8AC3E}">
        <p14:creationId xmlns:p14="http://schemas.microsoft.com/office/powerpoint/2010/main" val="39275959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6CDC51-8D27-4BF4-AB33-7D5905E80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24FB90F3-DFB9-42D4-B851-120249962A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a:xfrm>
            <a:off x="804672" y="802955"/>
            <a:ext cx="5145024" cy="1454051"/>
          </a:xfrm>
        </p:spPr>
        <p:txBody>
          <a:bodyPr>
            <a:normAutofit/>
          </a:bodyPr>
          <a:lstStyle/>
          <a:p>
            <a:pPr algn="ctr"/>
            <a:r>
              <a:rPr lang="en-IE" sz="3100" b="1" dirty="0">
                <a:solidFill>
                  <a:srgbClr val="000000"/>
                </a:solidFill>
                <a:latin typeface="+mn-lt"/>
              </a:rPr>
              <a:t>Slide 2 – Question 3 </a:t>
            </a:r>
            <a:br>
              <a:rPr lang="en-IE" sz="3100" b="1" dirty="0">
                <a:solidFill>
                  <a:srgbClr val="000000"/>
                </a:solidFill>
                <a:latin typeface="+mn-lt"/>
              </a:rPr>
            </a:br>
            <a:r>
              <a:rPr lang="en-IE" sz="3100" b="1" dirty="0">
                <a:solidFill>
                  <a:srgbClr val="000000"/>
                </a:solidFill>
                <a:latin typeface="+mn-lt"/>
              </a:rPr>
              <a:t>(6 Marks) </a:t>
            </a:r>
            <a:br>
              <a:rPr lang="en-IE" sz="3100" b="1" dirty="0">
                <a:solidFill>
                  <a:srgbClr val="000000"/>
                </a:solidFill>
                <a:latin typeface="+mn-lt"/>
              </a:rPr>
            </a:br>
            <a:r>
              <a:rPr lang="en-IE" sz="3100" b="1" dirty="0">
                <a:solidFill>
                  <a:srgbClr val="000000"/>
                </a:solidFill>
                <a:latin typeface="+mn-lt"/>
              </a:rPr>
              <a:t>(LO 2.3)</a:t>
            </a:r>
          </a:p>
        </p:txBody>
      </p:sp>
      <p:sp>
        <p:nvSpPr>
          <p:cNvPr id="20" name="Freeform 60">
            <a:extLst>
              <a:ext uri="{FF2B5EF4-FFF2-40B4-BE49-F238E27FC236}">
                <a16:creationId xmlns:a16="http://schemas.microsoft.com/office/drawing/2014/main" id="{DF4CE22F-8463-44F2-BE50-65D9B503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8720" y="0"/>
            <a:ext cx="3762182" cy="2258435"/>
          </a:xfrm>
          <a:custGeom>
            <a:avLst/>
            <a:gdLst>
              <a:gd name="connsiteX0" fmla="*/ 39946 w 3960192"/>
              <a:gd name="connsiteY0" fmla="*/ 0 h 2377300"/>
              <a:gd name="connsiteX1" fmla="*/ 3920247 w 3960192"/>
              <a:gd name="connsiteY1" fmla="*/ 0 h 2377300"/>
              <a:gd name="connsiteX2" fmla="*/ 3949969 w 3960192"/>
              <a:gd name="connsiteY2" fmla="*/ 194751 h 2377300"/>
              <a:gd name="connsiteX3" fmla="*/ 3960192 w 3960192"/>
              <a:gd name="connsiteY3" fmla="*/ 397204 h 2377300"/>
              <a:gd name="connsiteX4" fmla="*/ 1980096 w 3960192"/>
              <a:gd name="connsiteY4" fmla="*/ 2377300 h 2377300"/>
              <a:gd name="connsiteX5" fmla="*/ 0 w 3960192"/>
              <a:gd name="connsiteY5" fmla="*/ 397204 h 2377300"/>
              <a:gd name="connsiteX6" fmla="*/ 10224 w 3960192"/>
              <a:gd name="connsiteY6" fmla="*/ 194751 h 237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2" h="2377300">
                <a:moveTo>
                  <a:pt x="39946" y="0"/>
                </a:moveTo>
                <a:lnTo>
                  <a:pt x="3920247" y="0"/>
                </a:lnTo>
                <a:lnTo>
                  <a:pt x="3949969" y="194751"/>
                </a:lnTo>
                <a:cubicBezTo>
                  <a:pt x="3956729" y="261316"/>
                  <a:pt x="3960192" y="328856"/>
                  <a:pt x="3960192" y="397204"/>
                </a:cubicBezTo>
                <a:cubicBezTo>
                  <a:pt x="3960192" y="1490781"/>
                  <a:pt x="3073673" y="2377300"/>
                  <a:pt x="1980096" y="2377300"/>
                </a:cubicBezTo>
                <a:cubicBezTo>
                  <a:pt x="886519" y="2377300"/>
                  <a:pt x="0" y="1490781"/>
                  <a:pt x="0" y="397204"/>
                </a:cubicBezTo>
                <a:cubicBezTo>
                  <a:pt x="0" y="328856"/>
                  <a:pt x="3463" y="261316"/>
                  <a:pt x="10224" y="194751"/>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Graphic 8" descr="Questions with solid fill">
            <a:hlinkClick r:id="rId3" action="ppaction://hlinksldjump"/>
            <a:extLst>
              <a:ext uri="{FF2B5EF4-FFF2-40B4-BE49-F238E27FC236}">
                <a16:creationId xmlns:a16="http://schemas.microsoft.com/office/drawing/2014/main" id="{CE838828-FFF8-433B-A80E-16C3D438D95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86375" y="266436"/>
            <a:ext cx="1366871" cy="1366871"/>
          </a:xfrm>
          <a:prstGeom prst="rect">
            <a:avLst/>
          </a:prstGeom>
        </p:spPr>
      </p:pic>
      <p:sp>
        <p:nvSpPr>
          <p:cNvPr id="3" name="Content Placeholder 2">
            <a:extLst>
              <a:ext uri="{FF2B5EF4-FFF2-40B4-BE49-F238E27FC236}">
                <a16:creationId xmlns:a16="http://schemas.microsoft.com/office/drawing/2014/main" id="{200AC01E-D23C-485C-A58B-308C25A570A3}"/>
              </a:ext>
            </a:extLst>
          </p:cNvPr>
          <p:cNvSpPr>
            <a:spLocks noGrp="1"/>
          </p:cNvSpPr>
          <p:nvPr>
            <p:ph idx="1"/>
          </p:nvPr>
        </p:nvSpPr>
        <p:spPr>
          <a:xfrm>
            <a:off x="804672" y="2421682"/>
            <a:ext cx="5145024" cy="3639289"/>
          </a:xfrm>
        </p:spPr>
        <p:txBody>
          <a:bodyPr anchor="ctr">
            <a:normAutofit/>
          </a:bodyPr>
          <a:lstStyle/>
          <a:p>
            <a:pPr marL="0" indent="0">
              <a:buNone/>
            </a:pPr>
            <a:endParaRPr lang="en-IE" sz="2000" dirty="0">
              <a:solidFill>
                <a:srgbClr val="000000"/>
              </a:solidFill>
            </a:endParaRPr>
          </a:p>
          <a:p>
            <a:pPr marL="0" indent="0">
              <a:buNone/>
            </a:pPr>
            <a:r>
              <a:rPr lang="en-IE" sz="3100" dirty="0">
                <a:solidFill>
                  <a:srgbClr val="000000"/>
                </a:solidFill>
              </a:rPr>
              <a:t>Explain 3 types of employment</a:t>
            </a: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p:txBody>
      </p:sp>
      <p:sp>
        <p:nvSpPr>
          <p:cNvPr id="22" name="Freeform 67">
            <a:extLst>
              <a:ext uri="{FF2B5EF4-FFF2-40B4-BE49-F238E27FC236}">
                <a16:creationId xmlns:a16="http://schemas.microsoft.com/office/drawing/2014/main" id="{3FA1383B-2709-4E36-8FF8-7A737213B4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7503" y="3006774"/>
            <a:ext cx="4734497" cy="3851226"/>
          </a:xfrm>
          <a:custGeom>
            <a:avLst/>
            <a:gdLst>
              <a:gd name="connsiteX0" fmla="*/ 2718646 w 4647408"/>
              <a:gd name="connsiteY0" fmla="*/ 0 h 3780384"/>
              <a:gd name="connsiteX1" fmla="*/ 4641019 w 4647408"/>
              <a:gd name="connsiteY1" fmla="*/ 796273 h 3780384"/>
              <a:gd name="connsiteX2" fmla="*/ 4647408 w 4647408"/>
              <a:gd name="connsiteY2" fmla="*/ 803303 h 3780384"/>
              <a:gd name="connsiteX3" fmla="*/ 4647408 w 4647408"/>
              <a:gd name="connsiteY3" fmla="*/ 3780384 h 3780384"/>
              <a:gd name="connsiteX4" fmla="*/ 215340 w 4647408"/>
              <a:gd name="connsiteY4" fmla="*/ 3780384 h 3780384"/>
              <a:gd name="connsiteX5" fmla="*/ 213645 w 4647408"/>
              <a:gd name="connsiteY5" fmla="*/ 3776866 h 3780384"/>
              <a:gd name="connsiteX6" fmla="*/ 0 w 4647408"/>
              <a:gd name="connsiteY6" fmla="*/ 2718646 h 3780384"/>
              <a:gd name="connsiteX7" fmla="*/ 2718646 w 4647408"/>
              <a:gd name="connsiteY7" fmla="*/ 0 h 378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7408" h="3780384">
                <a:moveTo>
                  <a:pt x="2718646" y="0"/>
                </a:moveTo>
                <a:cubicBezTo>
                  <a:pt x="3469379" y="0"/>
                  <a:pt x="4149041" y="304295"/>
                  <a:pt x="4641019" y="796273"/>
                </a:cubicBezTo>
                <a:lnTo>
                  <a:pt x="4647408" y="803303"/>
                </a:lnTo>
                <a:lnTo>
                  <a:pt x="4647408" y="3780384"/>
                </a:lnTo>
                <a:lnTo>
                  <a:pt x="215340" y="3780384"/>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Graphic 4" descr="Window with solid fill">
            <a:hlinkClick r:id="rId6"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872423" y="3989614"/>
            <a:ext cx="2548155" cy="2548155"/>
          </a:xfrm>
          <a:prstGeom prst="rect">
            <a:avLst/>
          </a:prstGeom>
        </p:spPr>
      </p:pic>
      <p:sp>
        <p:nvSpPr>
          <p:cNvPr id="13" name="Rectangle: Rounded Corners 12">
            <a:extLst>
              <a:ext uri="{FF2B5EF4-FFF2-40B4-BE49-F238E27FC236}">
                <a16:creationId xmlns:a16="http://schemas.microsoft.com/office/drawing/2014/main" id="{23163B9D-3D46-4896-AC19-A86E0A90B331}"/>
              </a:ext>
            </a:extLst>
          </p:cNvPr>
          <p:cNvSpPr/>
          <p:nvPr/>
        </p:nvSpPr>
        <p:spPr>
          <a:xfrm>
            <a:off x="7272997" y="1633307"/>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above for the answer</a:t>
            </a:r>
          </a:p>
        </p:txBody>
      </p:sp>
      <p:sp>
        <p:nvSpPr>
          <p:cNvPr id="14" name="Rectangle: Rounded Corners 13">
            <a:extLst>
              <a:ext uri="{FF2B5EF4-FFF2-40B4-BE49-F238E27FC236}">
                <a16:creationId xmlns:a16="http://schemas.microsoft.com/office/drawing/2014/main" id="{CD6F4E74-4974-4970-B7E6-51AFEBFFAF59}"/>
              </a:ext>
            </a:extLst>
          </p:cNvPr>
          <p:cNvSpPr/>
          <p:nvPr/>
        </p:nvSpPr>
        <p:spPr>
          <a:xfrm>
            <a:off x="8872423" y="2971528"/>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below for the Start page</a:t>
            </a:r>
          </a:p>
        </p:txBody>
      </p:sp>
    </p:spTree>
    <p:extLst>
      <p:ext uri="{BB962C8B-B14F-4D97-AF65-F5344CB8AC3E}">
        <p14:creationId xmlns:p14="http://schemas.microsoft.com/office/powerpoint/2010/main" val="38597986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p:txBody>
          <a:bodyPr/>
          <a:lstStyle/>
          <a:p>
            <a:r>
              <a:rPr lang="en-IE" dirty="0"/>
              <a:t>Slide 2 – Answer Question 3</a:t>
            </a:r>
          </a:p>
        </p:txBody>
      </p:sp>
      <p:pic>
        <p:nvPicPr>
          <p:cNvPr id="5" name="Graphic 4" descr="Window with solid fill">
            <a:hlinkClick r:id="rId2"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6909" y="5073943"/>
            <a:ext cx="914400" cy="914400"/>
          </a:xfrm>
          <a:prstGeom prst="rect">
            <a:avLst/>
          </a:prstGeom>
        </p:spPr>
      </p:pic>
      <p:sp>
        <p:nvSpPr>
          <p:cNvPr id="6" name="Arrow: Left 5">
            <a:extLst>
              <a:ext uri="{FF2B5EF4-FFF2-40B4-BE49-F238E27FC236}">
                <a16:creationId xmlns:a16="http://schemas.microsoft.com/office/drawing/2014/main" id="{66D4B277-3417-4EA0-923F-4ACC12657009}"/>
              </a:ext>
            </a:extLst>
          </p:cNvPr>
          <p:cNvSpPr/>
          <p:nvPr/>
        </p:nvSpPr>
        <p:spPr>
          <a:xfrm>
            <a:off x="1990018" y="4823792"/>
            <a:ext cx="2520000" cy="1440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a:latin typeface="Comic Sans MS" panose="030F0702030302020204" pitchFamily="66" charset="0"/>
              </a:rPr>
              <a:t>Click Here for the Home Page</a:t>
            </a:r>
          </a:p>
        </p:txBody>
      </p:sp>
      <p:sp>
        <p:nvSpPr>
          <p:cNvPr id="4" name="Content Placeholder 3">
            <a:extLst>
              <a:ext uri="{FF2B5EF4-FFF2-40B4-BE49-F238E27FC236}">
                <a16:creationId xmlns:a16="http://schemas.microsoft.com/office/drawing/2014/main" id="{FE864613-E953-4612-955F-7B1704662F14}"/>
              </a:ext>
            </a:extLst>
          </p:cNvPr>
          <p:cNvSpPr>
            <a:spLocks noGrp="1"/>
          </p:cNvSpPr>
          <p:nvPr>
            <p:ph idx="1"/>
          </p:nvPr>
        </p:nvSpPr>
        <p:spPr>
          <a:xfrm>
            <a:off x="838200" y="1825625"/>
            <a:ext cx="10515600" cy="2998167"/>
          </a:xfrm>
        </p:spPr>
        <p:txBody>
          <a:bodyPr>
            <a:normAutofit fontScale="77500" lnSpcReduction="20000"/>
          </a:bodyPr>
          <a:lstStyle/>
          <a:p>
            <a:pPr algn="l" rtl="0" fontAlgn="base">
              <a:lnSpc>
                <a:spcPct val="110000"/>
              </a:lnSpc>
              <a:buFont typeface="+mj-lt"/>
              <a:buAutoNum type="arabicPeriod"/>
            </a:pPr>
            <a:r>
              <a:rPr lang="en-GB" sz="1800" b="0" i="0" dirty="0">
                <a:solidFill>
                  <a:srgbClr val="000000"/>
                </a:solidFill>
                <a:effectLst/>
                <a:latin typeface="Calibri" panose="020F0502020204030204" pitchFamily="34" charset="0"/>
              </a:rPr>
              <a:t>Full-time employment - These employees will work 35 hours or more a wee, receive a full week pay. Their hours may vary or be 9-5 </a:t>
            </a:r>
            <a:endParaRPr lang="en-GB" b="0" i="0" dirty="0">
              <a:solidFill>
                <a:srgbClr val="000000"/>
              </a:solidFill>
              <a:effectLst/>
              <a:latin typeface="Calibri" panose="020F0502020204030204" pitchFamily="34" charset="0"/>
            </a:endParaRPr>
          </a:p>
          <a:p>
            <a:pPr algn="l" rtl="0" fontAlgn="base">
              <a:lnSpc>
                <a:spcPct val="110000"/>
              </a:lnSpc>
              <a:buFont typeface="+mj-lt"/>
              <a:buAutoNum type="arabicPeriod" startAt="2"/>
            </a:pPr>
            <a:r>
              <a:rPr lang="en-GB" sz="1800" b="0" i="0" dirty="0">
                <a:solidFill>
                  <a:srgbClr val="000000"/>
                </a:solidFill>
                <a:effectLst/>
                <a:latin typeface="Calibri" panose="020F0502020204030204" pitchFamily="34" charset="0"/>
              </a:rPr>
              <a:t>Part-time employment - These employees work up to 30 hours and receive a wage for any hours worked </a:t>
            </a:r>
            <a:endParaRPr lang="en-GB" b="0" i="0" dirty="0">
              <a:solidFill>
                <a:srgbClr val="000000"/>
              </a:solidFill>
              <a:effectLst/>
              <a:latin typeface="Calibri" panose="020F0502020204030204" pitchFamily="34" charset="0"/>
            </a:endParaRPr>
          </a:p>
          <a:p>
            <a:pPr algn="l" rtl="0" fontAlgn="base">
              <a:lnSpc>
                <a:spcPct val="110000"/>
              </a:lnSpc>
              <a:buFont typeface="+mj-lt"/>
              <a:buAutoNum type="arabicPeriod" startAt="3"/>
            </a:pPr>
            <a:r>
              <a:rPr lang="en-GB" sz="1800" b="0" i="0" dirty="0">
                <a:solidFill>
                  <a:srgbClr val="000000"/>
                </a:solidFill>
                <a:effectLst/>
                <a:latin typeface="Calibri" panose="020F0502020204030204" pitchFamily="34" charset="0"/>
              </a:rPr>
              <a:t>Fixed term employment - These are contact that are for a specific period of time. For example a project manager – when the contact ends the employment ends </a:t>
            </a:r>
            <a:endParaRPr lang="en-GB" b="0" i="0" dirty="0">
              <a:solidFill>
                <a:srgbClr val="000000"/>
              </a:solidFill>
              <a:effectLst/>
              <a:latin typeface="Calibri" panose="020F0502020204030204" pitchFamily="34" charset="0"/>
            </a:endParaRPr>
          </a:p>
          <a:p>
            <a:pPr algn="l" rtl="0" fontAlgn="base">
              <a:lnSpc>
                <a:spcPct val="110000"/>
              </a:lnSpc>
              <a:buFont typeface="+mj-lt"/>
              <a:buAutoNum type="arabicPeriod" startAt="4"/>
            </a:pPr>
            <a:r>
              <a:rPr lang="en-GB" sz="1800" b="0" i="0" dirty="0">
                <a:solidFill>
                  <a:srgbClr val="000000"/>
                </a:solidFill>
                <a:effectLst/>
                <a:latin typeface="Calibri" panose="020F0502020204030204" pitchFamily="34" charset="0"/>
              </a:rPr>
              <a:t>Causal Employee - These employees don’t have fixed hours or arrangements and are usually on standby to do work for the business as the require it </a:t>
            </a:r>
            <a:endParaRPr lang="en-GB" b="0" i="0" dirty="0">
              <a:solidFill>
                <a:srgbClr val="000000"/>
              </a:solidFill>
              <a:effectLst/>
              <a:latin typeface="Calibri" panose="020F0502020204030204" pitchFamily="34" charset="0"/>
            </a:endParaRPr>
          </a:p>
          <a:p>
            <a:pPr algn="l" rtl="0" fontAlgn="base">
              <a:lnSpc>
                <a:spcPct val="110000"/>
              </a:lnSpc>
              <a:buFont typeface="+mj-lt"/>
              <a:buAutoNum type="arabicPeriod" startAt="5"/>
            </a:pPr>
            <a:r>
              <a:rPr lang="en-GB" sz="1800" b="0" i="0" dirty="0">
                <a:solidFill>
                  <a:srgbClr val="000000"/>
                </a:solidFill>
                <a:effectLst/>
                <a:latin typeface="Calibri" panose="020F0502020204030204" pitchFamily="34" charset="0"/>
              </a:rPr>
              <a:t>Job Sharing - This is when two employees share the hours of one full time position </a:t>
            </a:r>
            <a:endParaRPr lang="en-GB" b="0" i="0" dirty="0">
              <a:solidFill>
                <a:srgbClr val="000000"/>
              </a:solidFill>
              <a:effectLst/>
              <a:latin typeface="Calibri" panose="020F0502020204030204" pitchFamily="34" charset="0"/>
            </a:endParaRPr>
          </a:p>
          <a:p>
            <a:pPr algn="l" rtl="0" fontAlgn="base">
              <a:lnSpc>
                <a:spcPct val="110000"/>
              </a:lnSpc>
              <a:buFont typeface="+mj-lt"/>
              <a:buAutoNum type="arabicPeriod" startAt="6"/>
            </a:pPr>
            <a:r>
              <a:rPr lang="en-GB" sz="1800" b="0" i="0" dirty="0">
                <a:solidFill>
                  <a:srgbClr val="000000"/>
                </a:solidFill>
                <a:effectLst/>
                <a:latin typeface="Calibri" panose="020F0502020204030204" pitchFamily="34" charset="0"/>
              </a:rPr>
              <a:t>Flexitime - This is when an employee can start, and finish work whenever they want as long as they do the required number of hours per day </a:t>
            </a:r>
            <a:endParaRPr lang="en-GB" b="0" i="0" dirty="0">
              <a:solidFill>
                <a:srgbClr val="000000"/>
              </a:solidFill>
              <a:effectLst/>
              <a:latin typeface="Calibri" panose="020F0502020204030204" pitchFamily="34" charset="0"/>
            </a:endParaRPr>
          </a:p>
          <a:p>
            <a:pPr algn="l" rtl="0" fontAlgn="base">
              <a:lnSpc>
                <a:spcPct val="110000"/>
              </a:lnSpc>
              <a:buFont typeface="+mj-lt"/>
              <a:buAutoNum type="arabicPeriod" startAt="7"/>
            </a:pPr>
            <a:r>
              <a:rPr lang="en-GB" sz="1800" b="0" i="0" dirty="0">
                <a:solidFill>
                  <a:srgbClr val="000000"/>
                </a:solidFill>
                <a:effectLst/>
                <a:latin typeface="Calibri" panose="020F0502020204030204" pitchFamily="34" charset="0"/>
              </a:rPr>
              <a:t>Teleworking - This is when an employee does their work from home  - instead on in a company office. They would need access to the internet and telephone </a:t>
            </a:r>
            <a:endParaRPr lang="en-GB" b="0" i="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802056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6CDC51-8D27-4BF4-AB33-7D5905E80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24FB90F3-DFB9-42D4-B851-120249962A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a:xfrm>
            <a:off x="804672" y="802955"/>
            <a:ext cx="5145024" cy="1454051"/>
          </a:xfrm>
        </p:spPr>
        <p:txBody>
          <a:bodyPr>
            <a:normAutofit/>
          </a:bodyPr>
          <a:lstStyle/>
          <a:p>
            <a:pPr algn="ctr"/>
            <a:r>
              <a:rPr lang="en-IE" sz="3100" b="1" dirty="0">
                <a:solidFill>
                  <a:srgbClr val="000000"/>
                </a:solidFill>
                <a:latin typeface="+mn-lt"/>
              </a:rPr>
              <a:t>Slide 2 – Question 4 </a:t>
            </a:r>
            <a:br>
              <a:rPr lang="en-IE" sz="3100" b="1" dirty="0">
                <a:solidFill>
                  <a:srgbClr val="000000"/>
                </a:solidFill>
                <a:latin typeface="+mn-lt"/>
              </a:rPr>
            </a:br>
            <a:r>
              <a:rPr lang="en-IE" sz="3100" b="1" dirty="0">
                <a:solidFill>
                  <a:srgbClr val="000000"/>
                </a:solidFill>
                <a:latin typeface="+mn-lt"/>
              </a:rPr>
              <a:t>(2 Marks) </a:t>
            </a:r>
            <a:br>
              <a:rPr lang="en-IE" sz="3100" b="1" dirty="0">
                <a:solidFill>
                  <a:srgbClr val="000000"/>
                </a:solidFill>
                <a:latin typeface="+mn-lt"/>
              </a:rPr>
            </a:br>
            <a:r>
              <a:rPr lang="en-IE" sz="3100" b="1" dirty="0">
                <a:solidFill>
                  <a:srgbClr val="000000"/>
                </a:solidFill>
                <a:latin typeface="+mn-lt"/>
              </a:rPr>
              <a:t>(LO 2.3)</a:t>
            </a:r>
          </a:p>
        </p:txBody>
      </p:sp>
      <p:sp>
        <p:nvSpPr>
          <p:cNvPr id="20" name="Freeform 60">
            <a:extLst>
              <a:ext uri="{FF2B5EF4-FFF2-40B4-BE49-F238E27FC236}">
                <a16:creationId xmlns:a16="http://schemas.microsoft.com/office/drawing/2014/main" id="{DF4CE22F-8463-44F2-BE50-65D9B503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8720" y="0"/>
            <a:ext cx="3762182" cy="2258435"/>
          </a:xfrm>
          <a:custGeom>
            <a:avLst/>
            <a:gdLst>
              <a:gd name="connsiteX0" fmla="*/ 39946 w 3960192"/>
              <a:gd name="connsiteY0" fmla="*/ 0 h 2377300"/>
              <a:gd name="connsiteX1" fmla="*/ 3920247 w 3960192"/>
              <a:gd name="connsiteY1" fmla="*/ 0 h 2377300"/>
              <a:gd name="connsiteX2" fmla="*/ 3949969 w 3960192"/>
              <a:gd name="connsiteY2" fmla="*/ 194751 h 2377300"/>
              <a:gd name="connsiteX3" fmla="*/ 3960192 w 3960192"/>
              <a:gd name="connsiteY3" fmla="*/ 397204 h 2377300"/>
              <a:gd name="connsiteX4" fmla="*/ 1980096 w 3960192"/>
              <a:gd name="connsiteY4" fmla="*/ 2377300 h 2377300"/>
              <a:gd name="connsiteX5" fmla="*/ 0 w 3960192"/>
              <a:gd name="connsiteY5" fmla="*/ 397204 h 2377300"/>
              <a:gd name="connsiteX6" fmla="*/ 10224 w 3960192"/>
              <a:gd name="connsiteY6" fmla="*/ 194751 h 237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2" h="2377300">
                <a:moveTo>
                  <a:pt x="39946" y="0"/>
                </a:moveTo>
                <a:lnTo>
                  <a:pt x="3920247" y="0"/>
                </a:lnTo>
                <a:lnTo>
                  <a:pt x="3949969" y="194751"/>
                </a:lnTo>
                <a:cubicBezTo>
                  <a:pt x="3956729" y="261316"/>
                  <a:pt x="3960192" y="328856"/>
                  <a:pt x="3960192" y="397204"/>
                </a:cubicBezTo>
                <a:cubicBezTo>
                  <a:pt x="3960192" y="1490781"/>
                  <a:pt x="3073673" y="2377300"/>
                  <a:pt x="1980096" y="2377300"/>
                </a:cubicBezTo>
                <a:cubicBezTo>
                  <a:pt x="886519" y="2377300"/>
                  <a:pt x="0" y="1490781"/>
                  <a:pt x="0" y="397204"/>
                </a:cubicBezTo>
                <a:cubicBezTo>
                  <a:pt x="0" y="328856"/>
                  <a:pt x="3463" y="261316"/>
                  <a:pt x="10224" y="194751"/>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Graphic 8" descr="Questions with solid fill">
            <a:hlinkClick r:id="rId3" action="ppaction://hlinksldjump"/>
            <a:extLst>
              <a:ext uri="{FF2B5EF4-FFF2-40B4-BE49-F238E27FC236}">
                <a16:creationId xmlns:a16="http://schemas.microsoft.com/office/drawing/2014/main" id="{CE838828-FFF8-433B-A80E-16C3D438D95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86375" y="266436"/>
            <a:ext cx="1366871" cy="1366871"/>
          </a:xfrm>
          <a:prstGeom prst="rect">
            <a:avLst/>
          </a:prstGeom>
        </p:spPr>
      </p:pic>
      <p:sp>
        <p:nvSpPr>
          <p:cNvPr id="3" name="Content Placeholder 2">
            <a:extLst>
              <a:ext uri="{FF2B5EF4-FFF2-40B4-BE49-F238E27FC236}">
                <a16:creationId xmlns:a16="http://schemas.microsoft.com/office/drawing/2014/main" id="{200AC01E-D23C-485C-A58B-308C25A570A3}"/>
              </a:ext>
            </a:extLst>
          </p:cNvPr>
          <p:cNvSpPr>
            <a:spLocks noGrp="1"/>
          </p:cNvSpPr>
          <p:nvPr>
            <p:ph idx="1"/>
          </p:nvPr>
        </p:nvSpPr>
        <p:spPr>
          <a:xfrm>
            <a:off x="804672" y="2421682"/>
            <a:ext cx="5145024" cy="3639289"/>
          </a:xfrm>
        </p:spPr>
        <p:txBody>
          <a:bodyPr anchor="ctr">
            <a:normAutofit/>
          </a:bodyPr>
          <a:lstStyle/>
          <a:p>
            <a:pPr marL="0" indent="0">
              <a:buNone/>
            </a:pPr>
            <a:r>
              <a:rPr lang="en-IE" sz="3100" dirty="0">
                <a:solidFill>
                  <a:srgbClr val="000000"/>
                </a:solidFill>
              </a:rPr>
              <a:t>List 4 thing that unemployment can lead to</a:t>
            </a:r>
          </a:p>
          <a:p>
            <a:pPr marL="0" indent="0">
              <a:buNone/>
            </a:pPr>
            <a:endParaRPr lang="en-IE" sz="3100" dirty="0">
              <a:solidFill>
                <a:srgbClr val="000000"/>
              </a:solidFill>
            </a:endParaRPr>
          </a:p>
          <a:p>
            <a:pPr marL="0" indent="0">
              <a:buNone/>
            </a:pPr>
            <a:endParaRPr lang="en-IE" sz="3100" dirty="0">
              <a:solidFill>
                <a:srgbClr val="000000"/>
              </a:solidFill>
            </a:endParaRPr>
          </a:p>
        </p:txBody>
      </p:sp>
      <p:sp>
        <p:nvSpPr>
          <p:cNvPr id="22" name="Freeform 67">
            <a:extLst>
              <a:ext uri="{FF2B5EF4-FFF2-40B4-BE49-F238E27FC236}">
                <a16:creationId xmlns:a16="http://schemas.microsoft.com/office/drawing/2014/main" id="{3FA1383B-2709-4E36-8FF8-7A737213B4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7503" y="3006774"/>
            <a:ext cx="4734497" cy="3851226"/>
          </a:xfrm>
          <a:custGeom>
            <a:avLst/>
            <a:gdLst>
              <a:gd name="connsiteX0" fmla="*/ 2718646 w 4647408"/>
              <a:gd name="connsiteY0" fmla="*/ 0 h 3780384"/>
              <a:gd name="connsiteX1" fmla="*/ 4641019 w 4647408"/>
              <a:gd name="connsiteY1" fmla="*/ 796273 h 3780384"/>
              <a:gd name="connsiteX2" fmla="*/ 4647408 w 4647408"/>
              <a:gd name="connsiteY2" fmla="*/ 803303 h 3780384"/>
              <a:gd name="connsiteX3" fmla="*/ 4647408 w 4647408"/>
              <a:gd name="connsiteY3" fmla="*/ 3780384 h 3780384"/>
              <a:gd name="connsiteX4" fmla="*/ 215340 w 4647408"/>
              <a:gd name="connsiteY4" fmla="*/ 3780384 h 3780384"/>
              <a:gd name="connsiteX5" fmla="*/ 213645 w 4647408"/>
              <a:gd name="connsiteY5" fmla="*/ 3776866 h 3780384"/>
              <a:gd name="connsiteX6" fmla="*/ 0 w 4647408"/>
              <a:gd name="connsiteY6" fmla="*/ 2718646 h 3780384"/>
              <a:gd name="connsiteX7" fmla="*/ 2718646 w 4647408"/>
              <a:gd name="connsiteY7" fmla="*/ 0 h 378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7408" h="3780384">
                <a:moveTo>
                  <a:pt x="2718646" y="0"/>
                </a:moveTo>
                <a:cubicBezTo>
                  <a:pt x="3469379" y="0"/>
                  <a:pt x="4149041" y="304295"/>
                  <a:pt x="4641019" y="796273"/>
                </a:cubicBezTo>
                <a:lnTo>
                  <a:pt x="4647408" y="803303"/>
                </a:lnTo>
                <a:lnTo>
                  <a:pt x="4647408" y="3780384"/>
                </a:lnTo>
                <a:lnTo>
                  <a:pt x="215340" y="3780384"/>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Graphic 4" descr="Window with solid fill">
            <a:hlinkClick r:id="rId6"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872423" y="3989614"/>
            <a:ext cx="2548155" cy="2548155"/>
          </a:xfrm>
          <a:prstGeom prst="rect">
            <a:avLst/>
          </a:prstGeom>
        </p:spPr>
      </p:pic>
      <p:sp>
        <p:nvSpPr>
          <p:cNvPr id="13" name="Rectangle: Rounded Corners 12">
            <a:extLst>
              <a:ext uri="{FF2B5EF4-FFF2-40B4-BE49-F238E27FC236}">
                <a16:creationId xmlns:a16="http://schemas.microsoft.com/office/drawing/2014/main" id="{F8567BFB-7F95-4177-A2F9-061709EE6B42}"/>
              </a:ext>
            </a:extLst>
          </p:cNvPr>
          <p:cNvSpPr/>
          <p:nvPr/>
        </p:nvSpPr>
        <p:spPr>
          <a:xfrm>
            <a:off x="7272997" y="1633307"/>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above for the answer</a:t>
            </a:r>
          </a:p>
        </p:txBody>
      </p:sp>
      <p:sp>
        <p:nvSpPr>
          <p:cNvPr id="14" name="Rectangle: Rounded Corners 13">
            <a:extLst>
              <a:ext uri="{FF2B5EF4-FFF2-40B4-BE49-F238E27FC236}">
                <a16:creationId xmlns:a16="http://schemas.microsoft.com/office/drawing/2014/main" id="{45DEC1B7-A8F6-4D65-9ADD-FECFDC8C4204}"/>
              </a:ext>
            </a:extLst>
          </p:cNvPr>
          <p:cNvSpPr/>
          <p:nvPr/>
        </p:nvSpPr>
        <p:spPr>
          <a:xfrm>
            <a:off x="8872423" y="2971528"/>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below for the Start page</a:t>
            </a:r>
          </a:p>
        </p:txBody>
      </p:sp>
    </p:spTree>
    <p:extLst>
      <p:ext uri="{BB962C8B-B14F-4D97-AF65-F5344CB8AC3E}">
        <p14:creationId xmlns:p14="http://schemas.microsoft.com/office/powerpoint/2010/main" val="11388482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p:txBody>
          <a:bodyPr/>
          <a:lstStyle/>
          <a:p>
            <a:r>
              <a:rPr lang="en-IE" dirty="0"/>
              <a:t>Slide 2 – Answer Question 4</a:t>
            </a:r>
          </a:p>
        </p:txBody>
      </p:sp>
      <p:pic>
        <p:nvPicPr>
          <p:cNvPr id="5" name="Graphic 4" descr="Window with solid fill">
            <a:hlinkClick r:id="rId2"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6909" y="5073943"/>
            <a:ext cx="914400" cy="914400"/>
          </a:xfrm>
          <a:prstGeom prst="rect">
            <a:avLst/>
          </a:prstGeom>
        </p:spPr>
      </p:pic>
      <p:sp>
        <p:nvSpPr>
          <p:cNvPr id="6" name="Arrow: Left 5">
            <a:extLst>
              <a:ext uri="{FF2B5EF4-FFF2-40B4-BE49-F238E27FC236}">
                <a16:creationId xmlns:a16="http://schemas.microsoft.com/office/drawing/2014/main" id="{66D4B277-3417-4EA0-923F-4ACC12657009}"/>
              </a:ext>
            </a:extLst>
          </p:cNvPr>
          <p:cNvSpPr/>
          <p:nvPr/>
        </p:nvSpPr>
        <p:spPr>
          <a:xfrm>
            <a:off x="1990018" y="4823792"/>
            <a:ext cx="2794017" cy="148810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a:latin typeface="Comic Sans MS" panose="030F0702030302020204" pitchFamily="66" charset="0"/>
              </a:rPr>
              <a:t>Click Here for the Home Page</a:t>
            </a:r>
          </a:p>
        </p:txBody>
      </p:sp>
      <p:sp>
        <p:nvSpPr>
          <p:cNvPr id="14" name="Content Placeholder 2">
            <a:extLst>
              <a:ext uri="{FF2B5EF4-FFF2-40B4-BE49-F238E27FC236}">
                <a16:creationId xmlns:a16="http://schemas.microsoft.com/office/drawing/2014/main" id="{ADC6D1D7-056F-4A7B-BF8D-C5BA38A9B571}"/>
              </a:ext>
            </a:extLst>
          </p:cNvPr>
          <p:cNvSpPr>
            <a:spLocks noGrp="1"/>
          </p:cNvSpPr>
          <p:nvPr>
            <p:ph idx="1"/>
          </p:nvPr>
        </p:nvSpPr>
        <p:spPr>
          <a:xfrm>
            <a:off x="838200" y="1690689"/>
            <a:ext cx="10515600" cy="3133104"/>
          </a:xfrm>
          <a:ln>
            <a:solidFill>
              <a:schemeClr val="bg1"/>
            </a:solidFill>
          </a:ln>
        </p:spPr>
        <p:txBody>
          <a:bodyPr>
            <a:noAutofit/>
          </a:bodyPr>
          <a:lstStyle/>
          <a:p>
            <a:pPr algn="l" rtl="0" fontAlgn="base">
              <a:buFont typeface="+mj-lt"/>
              <a:buAutoNum type="arabicPeriod"/>
            </a:pPr>
            <a:r>
              <a:rPr lang="en-GB" sz="2400" b="0" i="0" dirty="0">
                <a:solidFill>
                  <a:srgbClr val="000000"/>
                </a:solidFill>
                <a:effectLst/>
                <a:latin typeface="Calibri" panose="020F0502020204030204" pitchFamily="34" charset="0"/>
              </a:rPr>
              <a:t>A lower standard of living - due to people having less money </a:t>
            </a:r>
          </a:p>
          <a:p>
            <a:pPr algn="l" rtl="0" fontAlgn="base">
              <a:buFont typeface="+mj-lt"/>
              <a:buAutoNum type="arabicPeriod" startAt="2"/>
            </a:pPr>
            <a:r>
              <a:rPr lang="en-GB" sz="2400" b="0" i="0" dirty="0">
                <a:solidFill>
                  <a:srgbClr val="000000"/>
                </a:solidFill>
                <a:effectLst/>
                <a:latin typeface="Calibri" panose="020F0502020204030204" pitchFamily="34" charset="0"/>
              </a:rPr>
              <a:t>Less tax for the Government – As employee are not paying PAYE, PRSI and Use </a:t>
            </a:r>
          </a:p>
          <a:p>
            <a:pPr algn="l" rtl="0" fontAlgn="base">
              <a:buFont typeface="+mj-lt"/>
              <a:buAutoNum type="arabicPeriod" startAt="3"/>
            </a:pPr>
            <a:r>
              <a:rPr lang="en-GB" sz="2400" b="0" i="0" dirty="0">
                <a:solidFill>
                  <a:srgbClr val="000000"/>
                </a:solidFill>
                <a:effectLst/>
                <a:latin typeface="Calibri" panose="020F0502020204030204" pitchFamily="34" charset="0"/>
              </a:rPr>
              <a:t>More expenditure for the Government – As now they have to pay more people social protection </a:t>
            </a:r>
          </a:p>
          <a:p>
            <a:pPr algn="l" rtl="0" fontAlgn="base">
              <a:buFont typeface="+mj-lt"/>
              <a:buAutoNum type="arabicPeriod" startAt="4"/>
            </a:pPr>
            <a:r>
              <a:rPr lang="en-GB" sz="2400" b="0" i="0" dirty="0">
                <a:solidFill>
                  <a:srgbClr val="000000"/>
                </a:solidFill>
                <a:effectLst/>
                <a:latin typeface="Calibri" panose="020F0502020204030204" pitchFamily="34" charset="0"/>
              </a:rPr>
              <a:t>Loss of sale for the Business – as customer have less disposal income to buy goods and services </a:t>
            </a:r>
          </a:p>
          <a:p>
            <a:pPr algn="l" rtl="0" fontAlgn="base">
              <a:buFont typeface="+mj-lt"/>
              <a:buAutoNum type="arabicPeriod" startAt="5"/>
            </a:pPr>
            <a:r>
              <a:rPr lang="en-GB" sz="2400" b="0" i="0" dirty="0">
                <a:solidFill>
                  <a:srgbClr val="000000"/>
                </a:solidFill>
                <a:effectLst/>
                <a:latin typeface="Calibri" panose="020F0502020204030204" pitchFamily="34" charset="0"/>
              </a:rPr>
              <a:t>Less Foreign Direct Investment – Companies will not what to locate in Ireland as people will not be able to buy their goods/services </a:t>
            </a:r>
          </a:p>
        </p:txBody>
      </p:sp>
    </p:spTree>
    <p:extLst>
      <p:ext uri="{BB962C8B-B14F-4D97-AF65-F5344CB8AC3E}">
        <p14:creationId xmlns:p14="http://schemas.microsoft.com/office/powerpoint/2010/main" val="2578187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 name="Group 10">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2"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D7E85BF7-15F8-4929-AC0A-F1A4C3BC3F5D}"/>
              </a:ext>
            </a:extLst>
          </p:cNvPr>
          <p:cNvSpPr>
            <a:spLocks noGrp="1"/>
          </p:cNvSpPr>
          <p:nvPr>
            <p:ph type="title"/>
          </p:nvPr>
        </p:nvSpPr>
        <p:spPr>
          <a:xfrm>
            <a:off x="1098468" y="885651"/>
            <a:ext cx="3229803" cy="4624603"/>
          </a:xfrm>
        </p:spPr>
        <p:txBody>
          <a:bodyPr>
            <a:normAutofit/>
          </a:bodyPr>
          <a:lstStyle/>
          <a:p>
            <a:r>
              <a:rPr lang="en-IE">
                <a:solidFill>
                  <a:srgbClr val="FFFFFF"/>
                </a:solidFill>
              </a:rPr>
              <a:t>Home Page</a:t>
            </a:r>
          </a:p>
        </p:txBody>
      </p:sp>
      <p:sp>
        <p:nvSpPr>
          <p:cNvPr id="4" name="Content Placeholder 3">
            <a:extLst>
              <a:ext uri="{FF2B5EF4-FFF2-40B4-BE49-F238E27FC236}">
                <a16:creationId xmlns:a16="http://schemas.microsoft.com/office/drawing/2014/main" id="{AFD56AA0-808C-4BF7-9100-D3FF32A3CE9A}"/>
              </a:ext>
            </a:extLst>
          </p:cNvPr>
          <p:cNvSpPr>
            <a:spLocks noGrp="1"/>
          </p:cNvSpPr>
          <p:nvPr>
            <p:ph idx="1"/>
          </p:nvPr>
        </p:nvSpPr>
        <p:spPr>
          <a:xfrm>
            <a:off x="4978708" y="885651"/>
            <a:ext cx="6525220" cy="4616849"/>
          </a:xfrm>
        </p:spPr>
        <p:txBody>
          <a:bodyPr anchor="ctr">
            <a:normAutofit/>
          </a:bodyPr>
          <a:lstStyle/>
          <a:p>
            <a:pPr marL="0" indent="0">
              <a:buNone/>
            </a:pPr>
            <a:r>
              <a:rPr lang="en-IE" sz="2400" dirty="0"/>
              <a:t>First dice rolled (Slide Number)</a:t>
            </a:r>
            <a:endParaRPr lang="en-IE" sz="2400" dirty="0">
              <a:hlinkClick r:id="" action="ppaction://noaction"/>
            </a:endParaRPr>
          </a:p>
          <a:p>
            <a:pPr marL="0" indent="0">
              <a:buNone/>
            </a:pPr>
            <a:r>
              <a:rPr lang="en-IE" sz="2400" dirty="0">
                <a:hlinkClick r:id="rId2" action="ppaction://hlinksldjump"/>
              </a:rPr>
              <a:t>No 1 = Slide 1</a:t>
            </a:r>
            <a:endParaRPr lang="en-IE" sz="2400" dirty="0"/>
          </a:p>
          <a:p>
            <a:pPr marL="0" indent="0">
              <a:buNone/>
            </a:pPr>
            <a:r>
              <a:rPr lang="en-IE" sz="2400" dirty="0">
                <a:hlinkClick r:id="rId3" action="ppaction://hlinksldjump"/>
              </a:rPr>
              <a:t>No 2 = Slide 2</a:t>
            </a:r>
            <a:endParaRPr lang="en-IE" sz="2400" dirty="0"/>
          </a:p>
          <a:p>
            <a:pPr marL="0" indent="0">
              <a:buNone/>
            </a:pPr>
            <a:r>
              <a:rPr lang="en-IE" sz="2400" dirty="0">
                <a:hlinkClick r:id="rId4" action="ppaction://hlinksldjump"/>
              </a:rPr>
              <a:t>No 3 = Slide 3</a:t>
            </a:r>
            <a:endParaRPr lang="en-IE" sz="2400" dirty="0"/>
          </a:p>
          <a:p>
            <a:pPr marL="0" indent="0">
              <a:buNone/>
            </a:pPr>
            <a:r>
              <a:rPr lang="en-IE" sz="2400" dirty="0">
                <a:hlinkClick r:id="rId5" action="ppaction://hlinksldjump"/>
              </a:rPr>
              <a:t>No 4 = Slide 4</a:t>
            </a:r>
            <a:endParaRPr lang="en-IE" sz="2400" dirty="0"/>
          </a:p>
          <a:p>
            <a:pPr marL="0" indent="0">
              <a:buNone/>
            </a:pPr>
            <a:r>
              <a:rPr lang="en-IE" sz="2400" dirty="0">
                <a:hlinkClick r:id="rId6" action="ppaction://hlinksldjump"/>
              </a:rPr>
              <a:t>No 5 = Slide 5</a:t>
            </a:r>
            <a:endParaRPr lang="en-IE" sz="2400" dirty="0"/>
          </a:p>
          <a:p>
            <a:pPr marL="0" indent="0">
              <a:buNone/>
            </a:pPr>
            <a:r>
              <a:rPr lang="en-IE" sz="2400" dirty="0">
                <a:hlinkClick r:id="rId7" action="ppaction://hlinksldjump"/>
              </a:rPr>
              <a:t>No 6 = Slide 6</a:t>
            </a:r>
            <a:endParaRPr lang="en-IE" sz="2400" dirty="0"/>
          </a:p>
          <a:p>
            <a:pPr marL="0" indent="0">
              <a:buNone/>
            </a:pPr>
            <a:endParaRPr lang="en-IE" sz="2400" dirty="0"/>
          </a:p>
        </p:txBody>
      </p:sp>
    </p:spTree>
    <p:extLst>
      <p:ext uri="{BB962C8B-B14F-4D97-AF65-F5344CB8AC3E}">
        <p14:creationId xmlns:p14="http://schemas.microsoft.com/office/powerpoint/2010/main" val="24312570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6CDC51-8D27-4BF4-AB33-7D5905E80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24FB90F3-DFB9-42D4-B851-120249962A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a:xfrm>
            <a:off x="804672" y="802955"/>
            <a:ext cx="5145024" cy="1454051"/>
          </a:xfrm>
        </p:spPr>
        <p:txBody>
          <a:bodyPr>
            <a:normAutofit/>
          </a:bodyPr>
          <a:lstStyle/>
          <a:p>
            <a:pPr algn="ctr"/>
            <a:r>
              <a:rPr lang="en-IE" sz="3100" b="1" dirty="0">
                <a:solidFill>
                  <a:srgbClr val="000000"/>
                </a:solidFill>
                <a:latin typeface="+mn-lt"/>
              </a:rPr>
              <a:t>Slide 2 – Questions 5 </a:t>
            </a:r>
            <a:br>
              <a:rPr lang="en-IE" sz="3100" b="1" dirty="0">
                <a:solidFill>
                  <a:srgbClr val="000000"/>
                </a:solidFill>
                <a:latin typeface="+mn-lt"/>
              </a:rPr>
            </a:br>
            <a:r>
              <a:rPr lang="en-IE" sz="3100" b="1" dirty="0">
                <a:solidFill>
                  <a:srgbClr val="000000"/>
                </a:solidFill>
                <a:latin typeface="+mn-lt"/>
              </a:rPr>
              <a:t>(4 Marks) </a:t>
            </a:r>
            <a:br>
              <a:rPr lang="en-IE" sz="3100" b="1" dirty="0">
                <a:solidFill>
                  <a:srgbClr val="000000"/>
                </a:solidFill>
                <a:latin typeface="+mn-lt"/>
              </a:rPr>
            </a:br>
            <a:r>
              <a:rPr lang="en-IE" sz="3100" b="1" dirty="0">
                <a:solidFill>
                  <a:srgbClr val="000000"/>
                </a:solidFill>
                <a:latin typeface="+mn-lt"/>
              </a:rPr>
              <a:t>(LO 2.4)</a:t>
            </a:r>
          </a:p>
        </p:txBody>
      </p:sp>
      <p:sp>
        <p:nvSpPr>
          <p:cNvPr id="20" name="Freeform 60">
            <a:extLst>
              <a:ext uri="{FF2B5EF4-FFF2-40B4-BE49-F238E27FC236}">
                <a16:creationId xmlns:a16="http://schemas.microsoft.com/office/drawing/2014/main" id="{DF4CE22F-8463-44F2-BE50-65D9B503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8720" y="0"/>
            <a:ext cx="3762182" cy="2258435"/>
          </a:xfrm>
          <a:custGeom>
            <a:avLst/>
            <a:gdLst>
              <a:gd name="connsiteX0" fmla="*/ 39946 w 3960192"/>
              <a:gd name="connsiteY0" fmla="*/ 0 h 2377300"/>
              <a:gd name="connsiteX1" fmla="*/ 3920247 w 3960192"/>
              <a:gd name="connsiteY1" fmla="*/ 0 h 2377300"/>
              <a:gd name="connsiteX2" fmla="*/ 3949969 w 3960192"/>
              <a:gd name="connsiteY2" fmla="*/ 194751 h 2377300"/>
              <a:gd name="connsiteX3" fmla="*/ 3960192 w 3960192"/>
              <a:gd name="connsiteY3" fmla="*/ 397204 h 2377300"/>
              <a:gd name="connsiteX4" fmla="*/ 1980096 w 3960192"/>
              <a:gd name="connsiteY4" fmla="*/ 2377300 h 2377300"/>
              <a:gd name="connsiteX5" fmla="*/ 0 w 3960192"/>
              <a:gd name="connsiteY5" fmla="*/ 397204 h 2377300"/>
              <a:gd name="connsiteX6" fmla="*/ 10224 w 3960192"/>
              <a:gd name="connsiteY6" fmla="*/ 194751 h 237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2" h="2377300">
                <a:moveTo>
                  <a:pt x="39946" y="0"/>
                </a:moveTo>
                <a:lnTo>
                  <a:pt x="3920247" y="0"/>
                </a:lnTo>
                <a:lnTo>
                  <a:pt x="3949969" y="194751"/>
                </a:lnTo>
                <a:cubicBezTo>
                  <a:pt x="3956729" y="261316"/>
                  <a:pt x="3960192" y="328856"/>
                  <a:pt x="3960192" y="397204"/>
                </a:cubicBezTo>
                <a:cubicBezTo>
                  <a:pt x="3960192" y="1490781"/>
                  <a:pt x="3073673" y="2377300"/>
                  <a:pt x="1980096" y="2377300"/>
                </a:cubicBezTo>
                <a:cubicBezTo>
                  <a:pt x="886519" y="2377300"/>
                  <a:pt x="0" y="1490781"/>
                  <a:pt x="0" y="397204"/>
                </a:cubicBezTo>
                <a:cubicBezTo>
                  <a:pt x="0" y="328856"/>
                  <a:pt x="3463" y="261316"/>
                  <a:pt x="10224" y="194751"/>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Graphic 8" descr="Questions with solid fill">
            <a:hlinkClick r:id="rId3" action="ppaction://hlinksldjump"/>
            <a:extLst>
              <a:ext uri="{FF2B5EF4-FFF2-40B4-BE49-F238E27FC236}">
                <a16:creationId xmlns:a16="http://schemas.microsoft.com/office/drawing/2014/main" id="{CE838828-FFF8-433B-A80E-16C3D438D95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86375" y="266436"/>
            <a:ext cx="1366871" cy="1366871"/>
          </a:xfrm>
          <a:prstGeom prst="rect">
            <a:avLst/>
          </a:prstGeom>
        </p:spPr>
      </p:pic>
      <p:sp>
        <p:nvSpPr>
          <p:cNvPr id="3" name="Content Placeholder 2">
            <a:extLst>
              <a:ext uri="{FF2B5EF4-FFF2-40B4-BE49-F238E27FC236}">
                <a16:creationId xmlns:a16="http://schemas.microsoft.com/office/drawing/2014/main" id="{200AC01E-D23C-485C-A58B-308C25A570A3}"/>
              </a:ext>
            </a:extLst>
          </p:cNvPr>
          <p:cNvSpPr>
            <a:spLocks noGrp="1"/>
          </p:cNvSpPr>
          <p:nvPr>
            <p:ph idx="1"/>
          </p:nvPr>
        </p:nvSpPr>
        <p:spPr>
          <a:xfrm>
            <a:off x="804672" y="2421682"/>
            <a:ext cx="5145024" cy="3639289"/>
          </a:xfrm>
        </p:spPr>
        <p:txBody>
          <a:bodyPr anchor="ctr">
            <a:normAutofit/>
          </a:bodyPr>
          <a:lstStyle/>
          <a:p>
            <a:pPr marL="0" indent="0">
              <a:buNone/>
            </a:pPr>
            <a:endParaRPr lang="en-IE" sz="2000" dirty="0">
              <a:solidFill>
                <a:srgbClr val="000000"/>
              </a:solidFill>
            </a:endParaRPr>
          </a:p>
          <a:p>
            <a:pPr marL="0" indent="0">
              <a:buNone/>
            </a:pPr>
            <a:r>
              <a:rPr lang="en-IE" sz="3100" dirty="0">
                <a:solidFill>
                  <a:srgbClr val="000000"/>
                </a:solidFill>
              </a:rPr>
              <a:t>Explain 4 rights of an employee</a:t>
            </a: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p:txBody>
      </p:sp>
      <p:sp>
        <p:nvSpPr>
          <p:cNvPr id="22" name="Freeform 67">
            <a:extLst>
              <a:ext uri="{FF2B5EF4-FFF2-40B4-BE49-F238E27FC236}">
                <a16:creationId xmlns:a16="http://schemas.microsoft.com/office/drawing/2014/main" id="{3FA1383B-2709-4E36-8FF8-7A737213B4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7503" y="3006774"/>
            <a:ext cx="4734497" cy="3851226"/>
          </a:xfrm>
          <a:custGeom>
            <a:avLst/>
            <a:gdLst>
              <a:gd name="connsiteX0" fmla="*/ 2718646 w 4647408"/>
              <a:gd name="connsiteY0" fmla="*/ 0 h 3780384"/>
              <a:gd name="connsiteX1" fmla="*/ 4641019 w 4647408"/>
              <a:gd name="connsiteY1" fmla="*/ 796273 h 3780384"/>
              <a:gd name="connsiteX2" fmla="*/ 4647408 w 4647408"/>
              <a:gd name="connsiteY2" fmla="*/ 803303 h 3780384"/>
              <a:gd name="connsiteX3" fmla="*/ 4647408 w 4647408"/>
              <a:gd name="connsiteY3" fmla="*/ 3780384 h 3780384"/>
              <a:gd name="connsiteX4" fmla="*/ 215340 w 4647408"/>
              <a:gd name="connsiteY4" fmla="*/ 3780384 h 3780384"/>
              <a:gd name="connsiteX5" fmla="*/ 213645 w 4647408"/>
              <a:gd name="connsiteY5" fmla="*/ 3776866 h 3780384"/>
              <a:gd name="connsiteX6" fmla="*/ 0 w 4647408"/>
              <a:gd name="connsiteY6" fmla="*/ 2718646 h 3780384"/>
              <a:gd name="connsiteX7" fmla="*/ 2718646 w 4647408"/>
              <a:gd name="connsiteY7" fmla="*/ 0 h 378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7408" h="3780384">
                <a:moveTo>
                  <a:pt x="2718646" y="0"/>
                </a:moveTo>
                <a:cubicBezTo>
                  <a:pt x="3469379" y="0"/>
                  <a:pt x="4149041" y="304295"/>
                  <a:pt x="4641019" y="796273"/>
                </a:cubicBezTo>
                <a:lnTo>
                  <a:pt x="4647408" y="803303"/>
                </a:lnTo>
                <a:lnTo>
                  <a:pt x="4647408" y="3780384"/>
                </a:lnTo>
                <a:lnTo>
                  <a:pt x="215340" y="3780384"/>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Graphic 4" descr="Window with solid fill">
            <a:hlinkClick r:id="rId6"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872423" y="3989614"/>
            <a:ext cx="2548155" cy="2548155"/>
          </a:xfrm>
          <a:prstGeom prst="rect">
            <a:avLst/>
          </a:prstGeom>
        </p:spPr>
      </p:pic>
      <p:sp>
        <p:nvSpPr>
          <p:cNvPr id="13" name="Rectangle: Rounded Corners 12">
            <a:extLst>
              <a:ext uri="{FF2B5EF4-FFF2-40B4-BE49-F238E27FC236}">
                <a16:creationId xmlns:a16="http://schemas.microsoft.com/office/drawing/2014/main" id="{D89BC25A-DE2D-4E8B-8D2F-F49D3380D0E9}"/>
              </a:ext>
            </a:extLst>
          </p:cNvPr>
          <p:cNvSpPr/>
          <p:nvPr/>
        </p:nvSpPr>
        <p:spPr>
          <a:xfrm>
            <a:off x="7272997" y="1633307"/>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above for the answer</a:t>
            </a:r>
          </a:p>
        </p:txBody>
      </p:sp>
      <p:sp>
        <p:nvSpPr>
          <p:cNvPr id="14" name="Rectangle: Rounded Corners 13">
            <a:extLst>
              <a:ext uri="{FF2B5EF4-FFF2-40B4-BE49-F238E27FC236}">
                <a16:creationId xmlns:a16="http://schemas.microsoft.com/office/drawing/2014/main" id="{07D9A74D-5CD7-4280-A523-D35808D0D0C4}"/>
              </a:ext>
            </a:extLst>
          </p:cNvPr>
          <p:cNvSpPr/>
          <p:nvPr/>
        </p:nvSpPr>
        <p:spPr>
          <a:xfrm>
            <a:off x="8872423" y="2971528"/>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below for the Start page</a:t>
            </a:r>
          </a:p>
        </p:txBody>
      </p:sp>
    </p:spTree>
    <p:extLst>
      <p:ext uri="{BB962C8B-B14F-4D97-AF65-F5344CB8AC3E}">
        <p14:creationId xmlns:p14="http://schemas.microsoft.com/office/powerpoint/2010/main" val="878751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p:txBody>
          <a:bodyPr/>
          <a:lstStyle/>
          <a:p>
            <a:r>
              <a:rPr lang="en-IE" dirty="0"/>
              <a:t>Slide 2 – Answer Question 5</a:t>
            </a:r>
          </a:p>
        </p:txBody>
      </p:sp>
      <p:pic>
        <p:nvPicPr>
          <p:cNvPr id="5" name="Graphic 4" descr="Window with solid fill">
            <a:hlinkClick r:id="rId2"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6909" y="5073943"/>
            <a:ext cx="914400" cy="914400"/>
          </a:xfrm>
          <a:prstGeom prst="rect">
            <a:avLst/>
          </a:prstGeom>
        </p:spPr>
      </p:pic>
      <p:sp>
        <p:nvSpPr>
          <p:cNvPr id="6" name="Arrow: Left 5">
            <a:extLst>
              <a:ext uri="{FF2B5EF4-FFF2-40B4-BE49-F238E27FC236}">
                <a16:creationId xmlns:a16="http://schemas.microsoft.com/office/drawing/2014/main" id="{66D4B277-3417-4EA0-923F-4ACC12657009}"/>
              </a:ext>
            </a:extLst>
          </p:cNvPr>
          <p:cNvSpPr/>
          <p:nvPr/>
        </p:nvSpPr>
        <p:spPr>
          <a:xfrm>
            <a:off x="1990018" y="4823792"/>
            <a:ext cx="2520000" cy="1440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a:latin typeface="Comic Sans MS" panose="030F0702030302020204" pitchFamily="66" charset="0"/>
              </a:rPr>
              <a:t>Click Here for the Home Page</a:t>
            </a:r>
          </a:p>
        </p:txBody>
      </p:sp>
      <p:sp>
        <p:nvSpPr>
          <p:cNvPr id="4" name="Content Placeholder 3">
            <a:extLst>
              <a:ext uri="{FF2B5EF4-FFF2-40B4-BE49-F238E27FC236}">
                <a16:creationId xmlns:a16="http://schemas.microsoft.com/office/drawing/2014/main" id="{AF35F724-0134-4A08-83DE-96ACE1B05085}"/>
              </a:ext>
            </a:extLst>
          </p:cNvPr>
          <p:cNvSpPr>
            <a:spLocks noGrp="1"/>
          </p:cNvSpPr>
          <p:nvPr>
            <p:ph idx="1"/>
          </p:nvPr>
        </p:nvSpPr>
        <p:spPr>
          <a:xfrm>
            <a:off x="838200" y="1825625"/>
            <a:ext cx="10515600" cy="2998167"/>
          </a:xfrm>
        </p:spPr>
        <p:txBody>
          <a:bodyPr>
            <a:normAutofit/>
          </a:bodyPr>
          <a:lstStyle/>
          <a:p>
            <a:pPr marL="0" indent="0">
              <a:buNone/>
            </a:pPr>
            <a:r>
              <a:rPr lang="en-GB" sz="2400" b="0" i="0" dirty="0">
                <a:solidFill>
                  <a:srgbClr val="000000"/>
                </a:solidFill>
                <a:effectLst/>
                <a:latin typeface="Calibri" panose="020F0502020204030204" pitchFamily="34" charset="0"/>
              </a:rPr>
              <a:t>Employee Rights</a:t>
            </a:r>
          </a:p>
          <a:p>
            <a:r>
              <a:rPr lang="en-GB" sz="2400" b="0" i="0" dirty="0">
                <a:solidFill>
                  <a:srgbClr val="000000"/>
                </a:solidFill>
                <a:effectLst/>
                <a:latin typeface="Calibri" panose="020F0502020204030204" pitchFamily="34" charset="0"/>
              </a:rPr>
              <a:t>Receives a fair days pay for a fair days work </a:t>
            </a:r>
          </a:p>
          <a:p>
            <a:r>
              <a:rPr lang="en-GB" sz="2400" b="0" i="0" dirty="0">
                <a:solidFill>
                  <a:srgbClr val="000000"/>
                </a:solidFill>
                <a:effectLst/>
                <a:latin typeface="Calibri" panose="020F0502020204030204" pitchFamily="34" charset="0"/>
              </a:rPr>
              <a:t>Receive at least the minimum wage </a:t>
            </a:r>
            <a:endParaRPr lang="en-GB" sz="2400" dirty="0">
              <a:solidFill>
                <a:srgbClr val="000000"/>
              </a:solidFill>
              <a:latin typeface="Calibri" panose="020F0502020204030204" pitchFamily="34" charset="0"/>
            </a:endParaRPr>
          </a:p>
          <a:p>
            <a:r>
              <a:rPr lang="en-GB" sz="2400" b="0" i="0" dirty="0">
                <a:solidFill>
                  <a:srgbClr val="000000"/>
                </a:solidFill>
                <a:effectLst/>
                <a:latin typeface="Calibri" panose="020F0502020204030204" pitchFamily="34" charset="0"/>
              </a:rPr>
              <a:t>Receive a contract of employment </a:t>
            </a:r>
          </a:p>
          <a:p>
            <a:r>
              <a:rPr lang="en-GB" sz="2400" b="0" i="0" dirty="0">
                <a:solidFill>
                  <a:srgbClr val="000000"/>
                </a:solidFill>
                <a:effectLst/>
                <a:latin typeface="Calibri" panose="020F0502020204030204" pitchFamily="34" charset="0"/>
              </a:rPr>
              <a:t>Have the correct rest breaks </a:t>
            </a:r>
            <a:endParaRPr lang="en-GB" sz="2400" dirty="0">
              <a:solidFill>
                <a:srgbClr val="000000"/>
              </a:solidFill>
              <a:latin typeface="Calibri" panose="020F0502020204030204" pitchFamily="34" charset="0"/>
            </a:endParaRPr>
          </a:p>
          <a:p>
            <a:r>
              <a:rPr lang="en-GB" sz="2400" b="0" i="0" dirty="0">
                <a:solidFill>
                  <a:srgbClr val="000000"/>
                </a:solidFill>
                <a:effectLst/>
                <a:latin typeface="Calibri" panose="020F0502020204030204" pitchFamily="34" charset="0"/>
              </a:rPr>
              <a:t>Work in a safe environment </a:t>
            </a:r>
            <a:endParaRPr lang="en-IE" sz="2400" dirty="0"/>
          </a:p>
        </p:txBody>
      </p:sp>
    </p:spTree>
    <p:extLst>
      <p:ext uri="{BB962C8B-B14F-4D97-AF65-F5344CB8AC3E}">
        <p14:creationId xmlns:p14="http://schemas.microsoft.com/office/powerpoint/2010/main" val="28018147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6CDC51-8D27-4BF4-AB33-7D5905E80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24FB90F3-DFB9-42D4-B851-120249962A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a:xfrm>
            <a:off x="804672" y="802955"/>
            <a:ext cx="5145024" cy="1454051"/>
          </a:xfrm>
        </p:spPr>
        <p:txBody>
          <a:bodyPr>
            <a:normAutofit/>
          </a:bodyPr>
          <a:lstStyle/>
          <a:p>
            <a:pPr algn="ctr"/>
            <a:r>
              <a:rPr lang="en-IE" sz="3100" b="1" dirty="0">
                <a:solidFill>
                  <a:srgbClr val="000000"/>
                </a:solidFill>
                <a:latin typeface="+mn-lt"/>
              </a:rPr>
              <a:t>Slide 2 – Question 6 </a:t>
            </a:r>
            <a:br>
              <a:rPr lang="en-IE" sz="3100" b="1" dirty="0">
                <a:solidFill>
                  <a:srgbClr val="000000"/>
                </a:solidFill>
                <a:latin typeface="+mn-lt"/>
              </a:rPr>
            </a:br>
            <a:r>
              <a:rPr lang="en-IE" sz="3100" b="1" dirty="0">
                <a:solidFill>
                  <a:srgbClr val="000000"/>
                </a:solidFill>
                <a:latin typeface="+mn-lt"/>
              </a:rPr>
              <a:t>(4 Marks) </a:t>
            </a:r>
            <a:br>
              <a:rPr lang="en-IE" sz="3100" b="1" dirty="0">
                <a:solidFill>
                  <a:srgbClr val="000000"/>
                </a:solidFill>
                <a:latin typeface="+mn-lt"/>
              </a:rPr>
            </a:br>
            <a:r>
              <a:rPr lang="en-IE" sz="3100" b="1" dirty="0">
                <a:solidFill>
                  <a:srgbClr val="000000"/>
                </a:solidFill>
                <a:latin typeface="+mn-lt"/>
              </a:rPr>
              <a:t>(LO 2.4)</a:t>
            </a:r>
          </a:p>
        </p:txBody>
      </p:sp>
      <p:sp>
        <p:nvSpPr>
          <p:cNvPr id="20" name="Freeform 60">
            <a:extLst>
              <a:ext uri="{FF2B5EF4-FFF2-40B4-BE49-F238E27FC236}">
                <a16:creationId xmlns:a16="http://schemas.microsoft.com/office/drawing/2014/main" id="{DF4CE22F-8463-44F2-BE50-65D9B503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8720" y="0"/>
            <a:ext cx="3762182" cy="2258435"/>
          </a:xfrm>
          <a:custGeom>
            <a:avLst/>
            <a:gdLst>
              <a:gd name="connsiteX0" fmla="*/ 39946 w 3960192"/>
              <a:gd name="connsiteY0" fmla="*/ 0 h 2377300"/>
              <a:gd name="connsiteX1" fmla="*/ 3920247 w 3960192"/>
              <a:gd name="connsiteY1" fmla="*/ 0 h 2377300"/>
              <a:gd name="connsiteX2" fmla="*/ 3949969 w 3960192"/>
              <a:gd name="connsiteY2" fmla="*/ 194751 h 2377300"/>
              <a:gd name="connsiteX3" fmla="*/ 3960192 w 3960192"/>
              <a:gd name="connsiteY3" fmla="*/ 397204 h 2377300"/>
              <a:gd name="connsiteX4" fmla="*/ 1980096 w 3960192"/>
              <a:gd name="connsiteY4" fmla="*/ 2377300 h 2377300"/>
              <a:gd name="connsiteX5" fmla="*/ 0 w 3960192"/>
              <a:gd name="connsiteY5" fmla="*/ 397204 h 2377300"/>
              <a:gd name="connsiteX6" fmla="*/ 10224 w 3960192"/>
              <a:gd name="connsiteY6" fmla="*/ 194751 h 237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2" h="2377300">
                <a:moveTo>
                  <a:pt x="39946" y="0"/>
                </a:moveTo>
                <a:lnTo>
                  <a:pt x="3920247" y="0"/>
                </a:lnTo>
                <a:lnTo>
                  <a:pt x="3949969" y="194751"/>
                </a:lnTo>
                <a:cubicBezTo>
                  <a:pt x="3956729" y="261316"/>
                  <a:pt x="3960192" y="328856"/>
                  <a:pt x="3960192" y="397204"/>
                </a:cubicBezTo>
                <a:cubicBezTo>
                  <a:pt x="3960192" y="1490781"/>
                  <a:pt x="3073673" y="2377300"/>
                  <a:pt x="1980096" y="2377300"/>
                </a:cubicBezTo>
                <a:cubicBezTo>
                  <a:pt x="886519" y="2377300"/>
                  <a:pt x="0" y="1490781"/>
                  <a:pt x="0" y="397204"/>
                </a:cubicBezTo>
                <a:cubicBezTo>
                  <a:pt x="0" y="328856"/>
                  <a:pt x="3463" y="261316"/>
                  <a:pt x="10224" y="194751"/>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Graphic 8" descr="Questions with solid fill">
            <a:hlinkClick r:id="rId3" action="ppaction://hlinksldjump"/>
            <a:extLst>
              <a:ext uri="{FF2B5EF4-FFF2-40B4-BE49-F238E27FC236}">
                <a16:creationId xmlns:a16="http://schemas.microsoft.com/office/drawing/2014/main" id="{CE838828-FFF8-433B-A80E-16C3D438D95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86375" y="266436"/>
            <a:ext cx="1366871" cy="1366871"/>
          </a:xfrm>
          <a:prstGeom prst="rect">
            <a:avLst/>
          </a:prstGeom>
        </p:spPr>
      </p:pic>
      <p:sp>
        <p:nvSpPr>
          <p:cNvPr id="3" name="Content Placeholder 2">
            <a:extLst>
              <a:ext uri="{FF2B5EF4-FFF2-40B4-BE49-F238E27FC236}">
                <a16:creationId xmlns:a16="http://schemas.microsoft.com/office/drawing/2014/main" id="{200AC01E-D23C-485C-A58B-308C25A570A3}"/>
              </a:ext>
            </a:extLst>
          </p:cNvPr>
          <p:cNvSpPr>
            <a:spLocks noGrp="1"/>
          </p:cNvSpPr>
          <p:nvPr>
            <p:ph idx="1"/>
          </p:nvPr>
        </p:nvSpPr>
        <p:spPr>
          <a:xfrm>
            <a:off x="804672" y="2421682"/>
            <a:ext cx="5145024" cy="3639289"/>
          </a:xfrm>
        </p:spPr>
        <p:txBody>
          <a:bodyPr anchor="ctr">
            <a:normAutofit/>
          </a:bodyPr>
          <a:lstStyle/>
          <a:p>
            <a:pPr marL="0" indent="0">
              <a:buNone/>
            </a:pPr>
            <a:r>
              <a:rPr lang="en-IE" sz="3200" dirty="0">
                <a:solidFill>
                  <a:srgbClr val="000000"/>
                </a:solidFill>
              </a:rPr>
              <a:t>Explain 4 rights of an employer</a:t>
            </a:r>
          </a:p>
          <a:p>
            <a:pPr marL="0" indent="0">
              <a:buNone/>
            </a:pPr>
            <a:endParaRPr lang="en-IE" sz="3200" dirty="0">
              <a:solidFill>
                <a:srgbClr val="000000"/>
              </a:solidFill>
            </a:endParaRPr>
          </a:p>
          <a:p>
            <a:pPr marL="0" indent="0">
              <a:buNone/>
            </a:pPr>
            <a:endParaRPr lang="en-IE" sz="3200" dirty="0">
              <a:solidFill>
                <a:srgbClr val="000000"/>
              </a:solidFill>
            </a:endParaRPr>
          </a:p>
          <a:p>
            <a:pPr marL="0" indent="0">
              <a:buNone/>
            </a:pPr>
            <a:endParaRPr lang="en-IE" sz="3200" dirty="0">
              <a:solidFill>
                <a:srgbClr val="000000"/>
              </a:solidFill>
            </a:endParaRPr>
          </a:p>
          <a:p>
            <a:pPr marL="0" indent="0">
              <a:buNone/>
            </a:pPr>
            <a:endParaRPr lang="en-IE" sz="3200" dirty="0">
              <a:solidFill>
                <a:srgbClr val="000000"/>
              </a:solidFill>
            </a:endParaRPr>
          </a:p>
        </p:txBody>
      </p:sp>
      <p:sp>
        <p:nvSpPr>
          <p:cNvPr id="22" name="Freeform 67">
            <a:extLst>
              <a:ext uri="{FF2B5EF4-FFF2-40B4-BE49-F238E27FC236}">
                <a16:creationId xmlns:a16="http://schemas.microsoft.com/office/drawing/2014/main" id="{3FA1383B-2709-4E36-8FF8-7A737213B4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7503" y="3006774"/>
            <a:ext cx="4734497" cy="3851226"/>
          </a:xfrm>
          <a:custGeom>
            <a:avLst/>
            <a:gdLst>
              <a:gd name="connsiteX0" fmla="*/ 2718646 w 4647408"/>
              <a:gd name="connsiteY0" fmla="*/ 0 h 3780384"/>
              <a:gd name="connsiteX1" fmla="*/ 4641019 w 4647408"/>
              <a:gd name="connsiteY1" fmla="*/ 796273 h 3780384"/>
              <a:gd name="connsiteX2" fmla="*/ 4647408 w 4647408"/>
              <a:gd name="connsiteY2" fmla="*/ 803303 h 3780384"/>
              <a:gd name="connsiteX3" fmla="*/ 4647408 w 4647408"/>
              <a:gd name="connsiteY3" fmla="*/ 3780384 h 3780384"/>
              <a:gd name="connsiteX4" fmla="*/ 215340 w 4647408"/>
              <a:gd name="connsiteY4" fmla="*/ 3780384 h 3780384"/>
              <a:gd name="connsiteX5" fmla="*/ 213645 w 4647408"/>
              <a:gd name="connsiteY5" fmla="*/ 3776866 h 3780384"/>
              <a:gd name="connsiteX6" fmla="*/ 0 w 4647408"/>
              <a:gd name="connsiteY6" fmla="*/ 2718646 h 3780384"/>
              <a:gd name="connsiteX7" fmla="*/ 2718646 w 4647408"/>
              <a:gd name="connsiteY7" fmla="*/ 0 h 378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7408" h="3780384">
                <a:moveTo>
                  <a:pt x="2718646" y="0"/>
                </a:moveTo>
                <a:cubicBezTo>
                  <a:pt x="3469379" y="0"/>
                  <a:pt x="4149041" y="304295"/>
                  <a:pt x="4641019" y="796273"/>
                </a:cubicBezTo>
                <a:lnTo>
                  <a:pt x="4647408" y="803303"/>
                </a:lnTo>
                <a:lnTo>
                  <a:pt x="4647408" y="3780384"/>
                </a:lnTo>
                <a:lnTo>
                  <a:pt x="215340" y="3780384"/>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Graphic 4" descr="Window with solid fill">
            <a:hlinkClick r:id="rId6"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872423" y="3989614"/>
            <a:ext cx="2548155" cy="2548155"/>
          </a:xfrm>
          <a:prstGeom prst="rect">
            <a:avLst/>
          </a:prstGeom>
        </p:spPr>
      </p:pic>
      <p:sp>
        <p:nvSpPr>
          <p:cNvPr id="13" name="Rectangle: Rounded Corners 12">
            <a:extLst>
              <a:ext uri="{FF2B5EF4-FFF2-40B4-BE49-F238E27FC236}">
                <a16:creationId xmlns:a16="http://schemas.microsoft.com/office/drawing/2014/main" id="{71A75FBB-78B3-48E5-83AB-4FC0CE6B3148}"/>
              </a:ext>
            </a:extLst>
          </p:cNvPr>
          <p:cNvSpPr/>
          <p:nvPr/>
        </p:nvSpPr>
        <p:spPr>
          <a:xfrm>
            <a:off x="7272997" y="1633307"/>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above for the answer</a:t>
            </a:r>
          </a:p>
        </p:txBody>
      </p:sp>
      <p:sp>
        <p:nvSpPr>
          <p:cNvPr id="14" name="Rectangle: Rounded Corners 13">
            <a:extLst>
              <a:ext uri="{FF2B5EF4-FFF2-40B4-BE49-F238E27FC236}">
                <a16:creationId xmlns:a16="http://schemas.microsoft.com/office/drawing/2014/main" id="{B6AD5F45-5658-45A8-89C1-DAA280BB6EA7}"/>
              </a:ext>
            </a:extLst>
          </p:cNvPr>
          <p:cNvSpPr/>
          <p:nvPr/>
        </p:nvSpPr>
        <p:spPr>
          <a:xfrm>
            <a:off x="8872423" y="2971528"/>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below for the Start page</a:t>
            </a:r>
          </a:p>
        </p:txBody>
      </p:sp>
    </p:spTree>
    <p:extLst>
      <p:ext uri="{BB962C8B-B14F-4D97-AF65-F5344CB8AC3E}">
        <p14:creationId xmlns:p14="http://schemas.microsoft.com/office/powerpoint/2010/main" val="34666895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p:txBody>
          <a:bodyPr/>
          <a:lstStyle/>
          <a:p>
            <a:r>
              <a:rPr lang="en-IE" dirty="0"/>
              <a:t>Slide 2 – Answer Question 6</a:t>
            </a:r>
          </a:p>
        </p:txBody>
      </p:sp>
      <p:pic>
        <p:nvPicPr>
          <p:cNvPr id="5" name="Graphic 4" descr="Window with solid fill">
            <a:hlinkClick r:id="rId2"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6909" y="5073943"/>
            <a:ext cx="914400" cy="914400"/>
          </a:xfrm>
          <a:prstGeom prst="rect">
            <a:avLst/>
          </a:prstGeom>
        </p:spPr>
      </p:pic>
      <p:sp>
        <p:nvSpPr>
          <p:cNvPr id="6" name="Arrow: Left 5">
            <a:extLst>
              <a:ext uri="{FF2B5EF4-FFF2-40B4-BE49-F238E27FC236}">
                <a16:creationId xmlns:a16="http://schemas.microsoft.com/office/drawing/2014/main" id="{66D4B277-3417-4EA0-923F-4ACC12657009}"/>
              </a:ext>
            </a:extLst>
          </p:cNvPr>
          <p:cNvSpPr/>
          <p:nvPr/>
        </p:nvSpPr>
        <p:spPr>
          <a:xfrm>
            <a:off x="1990018" y="4823792"/>
            <a:ext cx="2794017" cy="148810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a:latin typeface="Comic Sans MS" panose="030F0702030302020204" pitchFamily="66" charset="0"/>
              </a:rPr>
              <a:t>Click Here for the Home Page</a:t>
            </a:r>
          </a:p>
        </p:txBody>
      </p:sp>
      <p:sp>
        <p:nvSpPr>
          <p:cNvPr id="14" name="Content Placeholder 2">
            <a:extLst>
              <a:ext uri="{FF2B5EF4-FFF2-40B4-BE49-F238E27FC236}">
                <a16:creationId xmlns:a16="http://schemas.microsoft.com/office/drawing/2014/main" id="{ADC6D1D7-056F-4A7B-BF8D-C5BA38A9B571}"/>
              </a:ext>
            </a:extLst>
          </p:cNvPr>
          <p:cNvSpPr>
            <a:spLocks noGrp="1"/>
          </p:cNvSpPr>
          <p:nvPr>
            <p:ph idx="1"/>
          </p:nvPr>
        </p:nvSpPr>
        <p:spPr>
          <a:xfrm>
            <a:off x="838200" y="1690689"/>
            <a:ext cx="10515600" cy="3133104"/>
          </a:xfrm>
          <a:ln>
            <a:solidFill>
              <a:schemeClr val="bg1"/>
            </a:solidFill>
          </a:ln>
        </p:spPr>
        <p:txBody>
          <a:bodyPr>
            <a:normAutofit/>
          </a:bodyPr>
          <a:lstStyle/>
          <a:p>
            <a:pPr marL="0" indent="0">
              <a:buNone/>
            </a:pPr>
            <a:r>
              <a:rPr lang="en-IE" sz="2400" b="1" i="0" dirty="0">
                <a:solidFill>
                  <a:srgbClr val="000000"/>
                </a:solidFill>
                <a:effectLst/>
                <a:latin typeface="Calibri" panose="020F0502020204030204" pitchFamily="34" charset="0"/>
              </a:rPr>
              <a:t>Employers Rights</a:t>
            </a:r>
            <a:r>
              <a:rPr lang="en-IE" sz="2400" b="0" i="0" dirty="0">
                <a:solidFill>
                  <a:srgbClr val="000000"/>
                </a:solidFill>
                <a:effectLst/>
                <a:latin typeface="Calibri" panose="020F0502020204030204" pitchFamily="34" charset="0"/>
              </a:rPr>
              <a:t> </a:t>
            </a:r>
          </a:p>
          <a:p>
            <a:pPr marL="457200" indent="-457200">
              <a:buAutoNum type="arabicPeriod"/>
            </a:pPr>
            <a:r>
              <a:rPr lang="en-GB" sz="2400" b="0" i="0" dirty="0">
                <a:solidFill>
                  <a:srgbClr val="000000"/>
                </a:solidFill>
                <a:effectLst/>
                <a:latin typeface="Calibri" panose="020F0502020204030204" pitchFamily="34" charset="0"/>
              </a:rPr>
              <a:t>To decide how the business will be run</a:t>
            </a:r>
          </a:p>
          <a:p>
            <a:pPr marL="457200" indent="-457200">
              <a:buAutoNum type="arabicPeriod"/>
            </a:pPr>
            <a:r>
              <a:rPr lang="en-GB" sz="2400" b="0" i="0" dirty="0">
                <a:solidFill>
                  <a:srgbClr val="000000"/>
                </a:solidFill>
                <a:effectLst/>
                <a:latin typeface="Calibri" panose="020F0502020204030204" pitchFamily="34" charset="0"/>
              </a:rPr>
              <a:t>Hire staff for their business </a:t>
            </a:r>
            <a:endParaRPr lang="en-IE" sz="2400" dirty="0">
              <a:solidFill>
                <a:srgbClr val="000000"/>
              </a:solidFill>
              <a:latin typeface="Calibri" panose="020F0502020204030204" pitchFamily="34" charset="0"/>
            </a:endParaRPr>
          </a:p>
          <a:p>
            <a:pPr marL="457200" indent="-457200">
              <a:buAutoNum type="arabicPeriod"/>
            </a:pPr>
            <a:r>
              <a:rPr lang="en-IE" sz="2400" b="0" i="0" dirty="0">
                <a:solidFill>
                  <a:srgbClr val="000000"/>
                </a:solidFill>
                <a:effectLst/>
                <a:latin typeface="Calibri" panose="020F0502020204030204" pitchFamily="34" charset="0"/>
              </a:rPr>
              <a:t>Expect loyalty from employees </a:t>
            </a:r>
            <a:endParaRPr lang="en-IE" sz="2400" dirty="0">
              <a:solidFill>
                <a:srgbClr val="000000"/>
              </a:solidFill>
              <a:latin typeface="Calibri" panose="020F0502020204030204" pitchFamily="34" charset="0"/>
            </a:endParaRPr>
          </a:p>
          <a:p>
            <a:pPr marL="457200" indent="-457200">
              <a:buAutoNum type="arabicPeriod"/>
            </a:pPr>
            <a:r>
              <a:rPr lang="en-GB" sz="2400" b="0" i="0" dirty="0">
                <a:solidFill>
                  <a:srgbClr val="000000"/>
                </a:solidFill>
                <a:effectLst/>
                <a:latin typeface="Calibri" panose="020F0502020204030204" pitchFamily="34" charset="0"/>
              </a:rPr>
              <a:t>Dismiss unsuitable and dishonest staff </a:t>
            </a:r>
            <a:endParaRPr lang="en-IE" sz="2400" dirty="0"/>
          </a:p>
        </p:txBody>
      </p:sp>
    </p:spTree>
    <p:extLst>
      <p:ext uri="{BB962C8B-B14F-4D97-AF65-F5344CB8AC3E}">
        <p14:creationId xmlns:p14="http://schemas.microsoft.com/office/powerpoint/2010/main" val="11478817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0F6CDC51-8D27-4BF4-AB33-7D5905E80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a:extLst>
              <a:ext uri="{FF2B5EF4-FFF2-40B4-BE49-F238E27FC236}">
                <a16:creationId xmlns:a16="http://schemas.microsoft.com/office/drawing/2014/main" id="{24FB90F3-DFB9-42D4-B851-120249962A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a:xfrm>
            <a:off x="804672" y="802955"/>
            <a:ext cx="5145024" cy="1454051"/>
          </a:xfrm>
        </p:spPr>
        <p:txBody>
          <a:bodyPr>
            <a:normAutofit/>
          </a:bodyPr>
          <a:lstStyle/>
          <a:p>
            <a:pPr algn="ctr"/>
            <a:r>
              <a:rPr lang="en-IE" sz="3100" b="1" dirty="0">
                <a:solidFill>
                  <a:srgbClr val="000000"/>
                </a:solidFill>
                <a:latin typeface="+mn-lt"/>
              </a:rPr>
              <a:t>Slide 3 – Question 1 </a:t>
            </a:r>
            <a:br>
              <a:rPr lang="en-IE" sz="3100" b="1" dirty="0">
                <a:solidFill>
                  <a:srgbClr val="000000"/>
                </a:solidFill>
                <a:latin typeface="+mn-lt"/>
              </a:rPr>
            </a:br>
            <a:r>
              <a:rPr lang="en-IE" sz="3100" b="1" dirty="0">
                <a:solidFill>
                  <a:srgbClr val="000000"/>
                </a:solidFill>
                <a:latin typeface="+mn-lt"/>
              </a:rPr>
              <a:t>(3 Marks) </a:t>
            </a:r>
            <a:br>
              <a:rPr lang="en-IE" sz="3100" b="1" dirty="0">
                <a:solidFill>
                  <a:srgbClr val="000000"/>
                </a:solidFill>
                <a:latin typeface="+mn-lt"/>
              </a:rPr>
            </a:br>
            <a:r>
              <a:rPr lang="en-IE" sz="3100" b="1" dirty="0">
                <a:solidFill>
                  <a:srgbClr val="000000"/>
                </a:solidFill>
                <a:latin typeface="+mn-lt"/>
              </a:rPr>
              <a:t>(LO 2.4) </a:t>
            </a:r>
          </a:p>
        </p:txBody>
      </p:sp>
      <p:sp>
        <p:nvSpPr>
          <p:cNvPr id="31" name="Freeform 60">
            <a:extLst>
              <a:ext uri="{FF2B5EF4-FFF2-40B4-BE49-F238E27FC236}">
                <a16:creationId xmlns:a16="http://schemas.microsoft.com/office/drawing/2014/main" id="{DF4CE22F-8463-44F2-BE50-65D9B503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8720" y="0"/>
            <a:ext cx="3762182" cy="2258435"/>
          </a:xfrm>
          <a:custGeom>
            <a:avLst/>
            <a:gdLst>
              <a:gd name="connsiteX0" fmla="*/ 39946 w 3960192"/>
              <a:gd name="connsiteY0" fmla="*/ 0 h 2377300"/>
              <a:gd name="connsiteX1" fmla="*/ 3920247 w 3960192"/>
              <a:gd name="connsiteY1" fmla="*/ 0 h 2377300"/>
              <a:gd name="connsiteX2" fmla="*/ 3949969 w 3960192"/>
              <a:gd name="connsiteY2" fmla="*/ 194751 h 2377300"/>
              <a:gd name="connsiteX3" fmla="*/ 3960192 w 3960192"/>
              <a:gd name="connsiteY3" fmla="*/ 397204 h 2377300"/>
              <a:gd name="connsiteX4" fmla="*/ 1980096 w 3960192"/>
              <a:gd name="connsiteY4" fmla="*/ 2377300 h 2377300"/>
              <a:gd name="connsiteX5" fmla="*/ 0 w 3960192"/>
              <a:gd name="connsiteY5" fmla="*/ 397204 h 2377300"/>
              <a:gd name="connsiteX6" fmla="*/ 10224 w 3960192"/>
              <a:gd name="connsiteY6" fmla="*/ 194751 h 237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2" h="2377300">
                <a:moveTo>
                  <a:pt x="39946" y="0"/>
                </a:moveTo>
                <a:lnTo>
                  <a:pt x="3920247" y="0"/>
                </a:lnTo>
                <a:lnTo>
                  <a:pt x="3949969" y="194751"/>
                </a:lnTo>
                <a:cubicBezTo>
                  <a:pt x="3956729" y="261316"/>
                  <a:pt x="3960192" y="328856"/>
                  <a:pt x="3960192" y="397204"/>
                </a:cubicBezTo>
                <a:cubicBezTo>
                  <a:pt x="3960192" y="1490781"/>
                  <a:pt x="3073673" y="2377300"/>
                  <a:pt x="1980096" y="2377300"/>
                </a:cubicBezTo>
                <a:cubicBezTo>
                  <a:pt x="886519" y="2377300"/>
                  <a:pt x="0" y="1490781"/>
                  <a:pt x="0" y="397204"/>
                </a:cubicBezTo>
                <a:cubicBezTo>
                  <a:pt x="0" y="328856"/>
                  <a:pt x="3463" y="261316"/>
                  <a:pt x="10224" y="194751"/>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Graphic 8" descr="Questions with solid fill">
            <a:hlinkClick r:id="rId3" action="ppaction://hlinksldjump"/>
            <a:extLst>
              <a:ext uri="{FF2B5EF4-FFF2-40B4-BE49-F238E27FC236}">
                <a16:creationId xmlns:a16="http://schemas.microsoft.com/office/drawing/2014/main" id="{CE838828-FFF8-433B-A80E-16C3D438D95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86375" y="266436"/>
            <a:ext cx="1366871" cy="1366871"/>
          </a:xfrm>
          <a:prstGeom prst="rect">
            <a:avLst/>
          </a:prstGeom>
        </p:spPr>
      </p:pic>
      <p:sp>
        <p:nvSpPr>
          <p:cNvPr id="3" name="Content Placeholder 2">
            <a:extLst>
              <a:ext uri="{FF2B5EF4-FFF2-40B4-BE49-F238E27FC236}">
                <a16:creationId xmlns:a16="http://schemas.microsoft.com/office/drawing/2014/main" id="{200AC01E-D23C-485C-A58B-308C25A570A3}"/>
              </a:ext>
            </a:extLst>
          </p:cNvPr>
          <p:cNvSpPr>
            <a:spLocks noGrp="1"/>
          </p:cNvSpPr>
          <p:nvPr>
            <p:ph idx="1"/>
          </p:nvPr>
        </p:nvSpPr>
        <p:spPr>
          <a:xfrm>
            <a:off x="804672" y="2421682"/>
            <a:ext cx="5145024" cy="3639289"/>
          </a:xfrm>
        </p:spPr>
        <p:txBody>
          <a:bodyPr anchor="ctr">
            <a:normAutofit/>
          </a:bodyPr>
          <a:lstStyle/>
          <a:p>
            <a:pPr marL="0" indent="0">
              <a:buNone/>
            </a:pPr>
            <a:endParaRPr lang="en-IE" sz="2000">
              <a:solidFill>
                <a:srgbClr val="000000"/>
              </a:solidFill>
            </a:endParaRPr>
          </a:p>
          <a:p>
            <a:pPr marL="0" indent="0">
              <a:buNone/>
            </a:pPr>
            <a:r>
              <a:rPr lang="en-IE" sz="2000">
                <a:solidFill>
                  <a:srgbClr val="000000"/>
                </a:solidFill>
              </a:rPr>
              <a:t>Explain 3 reason why good industrial relation is important</a:t>
            </a:r>
          </a:p>
          <a:p>
            <a:pPr marL="0" indent="0">
              <a:buNone/>
            </a:pPr>
            <a:endParaRPr lang="en-IE" sz="2000">
              <a:solidFill>
                <a:srgbClr val="000000"/>
              </a:solidFill>
            </a:endParaRPr>
          </a:p>
          <a:p>
            <a:pPr marL="0" indent="0">
              <a:buNone/>
            </a:pPr>
            <a:endParaRPr lang="en-IE" sz="2000">
              <a:solidFill>
                <a:srgbClr val="000000"/>
              </a:solidFill>
            </a:endParaRPr>
          </a:p>
          <a:p>
            <a:pPr marL="0" indent="0">
              <a:buNone/>
            </a:pPr>
            <a:endParaRPr lang="en-IE" sz="2000">
              <a:solidFill>
                <a:srgbClr val="000000"/>
              </a:solidFill>
            </a:endParaRPr>
          </a:p>
          <a:p>
            <a:pPr marL="0" indent="0">
              <a:buNone/>
            </a:pPr>
            <a:endParaRPr lang="en-IE" sz="2000">
              <a:solidFill>
                <a:srgbClr val="000000"/>
              </a:solidFill>
            </a:endParaRPr>
          </a:p>
          <a:p>
            <a:pPr marL="0" indent="0">
              <a:buNone/>
            </a:pPr>
            <a:endParaRPr lang="en-IE" sz="2000">
              <a:solidFill>
                <a:srgbClr val="000000"/>
              </a:solidFill>
            </a:endParaRPr>
          </a:p>
          <a:p>
            <a:pPr marL="0" indent="0">
              <a:buNone/>
            </a:pPr>
            <a:endParaRPr lang="en-IE" sz="2000">
              <a:solidFill>
                <a:srgbClr val="000000"/>
              </a:solidFill>
            </a:endParaRPr>
          </a:p>
        </p:txBody>
      </p:sp>
      <p:sp>
        <p:nvSpPr>
          <p:cNvPr id="33" name="Freeform 67">
            <a:extLst>
              <a:ext uri="{FF2B5EF4-FFF2-40B4-BE49-F238E27FC236}">
                <a16:creationId xmlns:a16="http://schemas.microsoft.com/office/drawing/2014/main" id="{3FA1383B-2709-4E36-8FF8-7A737213B4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7503" y="3006774"/>
            <a:ext cx="4734497" cy="3851226"/>
          </a:xfrm>
          <a:custGeom>
            <a:avLst/>
            <a:gdLst>
              <a:gd name="connsiteX0" fmla="*/ 2718646 w 4647408"/>
              <a:gd name="connsiteY0" fmla="*/ 0 h 3780384"/>
              <a:gd name="connsiteX1" fmla="*/ 4641019 w 4647408"/>
              <a:gd name="connsiteY1" fmla="*/ 796273 h 3780384"/>
              <a:gd name="connsiteX2" fmla="*/ 4647408 w 4647408"/>
              <a:gd name="connsiteY2" fmla="*/ 803303 h 3780384"/>
              <a:gd name="connsiteX3" fmla="*/ 4647408 w 4647408"/>
              <a:gd name="connsiteY3" fmla="*/ 3780384 h 3780384"/>
              <a:gd name="connsiteX4" fmla="*/ 215340 w 4647408"/>
              <a:gd name="connsiteY4" fmla="*/ 3780384 h 3780384"/>
              <a:gd name="connsiteX5" fmla="*/ 213645 w 4647408"/>
              <a:gd name="connsiteY5" fmla="*/ 3776866 h 3780384"/>
              <a:gd name="connsiteX6" fmla="*/ 0 w 4647408"/>
              <a:gd name="connsiteY6" fmla="*/ 2718646 h 3780384"/>
              <a:gd name="connsiteX7" fmla="*/ 2718646 w 4647408"/>
              <a:gd name="connsiteY7" fmla="*/ 0 h 378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7408" h="3780384">
                <a:moveTo>
                  <a:pt x="2718646" y="0"/>
                </a:moveTo>
                <a:cubicBezTo>
                  <a:pt x="3469379" y="0"/>
                  <a:pt x="4149041" y="304295"/>
                  <a:pt x="4641019" y="796273"/>
                </a:cubicBezTo>
                <a:lnTo>
                  <a:pt x="4647408" y="803303"/>
                </a:lnTo>
                <a:lnTo>
                  <a:pt x="4647408" y="3780384"/>
                </a:lnTo>
                <a:lnTo>
                  <a:pt x="215340" y="3780384"/>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Graphic 4" descr="Window with solid fill">
            <a:hlinkClick r:id="rId6"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872423" y="3989614"/>
            <a:ext cx="2548155" cy="2548155"/>
          </a:xfrm>
          <a:prstGeom prst="rect">
            <a:avLst/>
          </a:prstGeom>
        </p:spPr>
      </p:pic>
      <p:sp>
        <p:nvSpPr>
          <p:cNvPr id="19" name="Rectangle: Rounded Corners 18">
            <a:extLst>
              <a:ext uri="{FF2B5EF4-FFF2-40B4-BE49-F238E27FC236}">
                <a16:creationId xmlns:a16="http://schemas.microsoft.com/office/drawing/2014/main" id="{BF25C44F-97D7-43DA-B32B-A189C1281642}"/>
              </a:ext>
            </a:extLst>
          </p:cNvPr>
          <p:cNvSpPr/>
          <p:nvPr/>
        </p:nvSpPr>
        <p:spPr>
          <a:xfrm>
            <a:off x="7272997" y="1633307"/>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above for the answer</a:t>
            </a:r>
          </a:p>
        </p:txBody>
      </p:sp>
      <p:sp>
        <p:nvSpPr>
          <p:cNvPr id="21" name="Rectangle: Rounded Corners 20">
            <a:extLst>
              <a:ext uri="{FF2B5EF4-FFF2-40B4-BE49-F238E27FC236}">
                <a16:creationId xmlns:a16="http://schemas.microsoft.com/office/drawing/2014/main" id="{91E5A3DF-6FD5-4A9E-956C-B1032E952574}"/>
              </a:ext>
            </a:extLst>
          </p:cNvPr>
          <p:cNvSpPr/>
          <p:nvPr/>
        </p:nvSpPr>
        <p:spPr>
          <a:xfrm>
            <a:off x="8872423" y="2971528"/>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below for the home page</a:t>
            </a:r>
          </a:p>
        </p:txBody>
      </p:sp>
    </p:spTree>
    <p:extLst>
      <p:ext uri="{BB962C8B-B14F-4D97-AF65-F5344CB8AC3E}">
        <p14:creationId xmlns:p14="http://schemas.microsoft.com/office/powerpoint/2010/main" val="15645984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p:txBody>
          <a:bodyPr/>
          <a:lstStyle/>
          <a:p>
            <a:r>
              <a:rPr lang="en-IE" dirty="0"/>
              <a:t>Slide 3 – Answer Question 1</a:t>
            </a:r>
          </a:p>
        </p:txBody>
      </p:sp>
      <p:pic>
        <p:nvPicPr>
          <p:cNvPr id="5" name="Graphic 4" descr="Window with solid fill">
            <a:hlinkClick r:id="rId2"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6909" y="5073943"/>
            <a:ext cx="914400" cy="914400"/>
          </a:xfrm>
          <a:prstGeom prst="rect">
            <a:avLst/>
          </a:prstGeom>
        </p:spPr>
      </p:pic>
      <p:sp>
        <p:nvSpPr>
          <p:cNvPr id="6" name="Arrow: Left 5">
            <a:extLst>
              <a:ext uri="{FF2B5EF4-FFF2-40B4-BE49-F238E27FC236}">
                <a16:creationId xmlns:a16="http://schemas.microsoft.com/office/drawing/2014/main" id="{66D4B277-3417-4EA0-923F-4ACC12657009}"/>
              </a:ext>
            </a:extLst>
          </p:cNvPr>
          <p:cNvSpPr/>
          <p:nvPr/>
        </p:nvSpPr>
        <p:spPr>
          <a:xfrm>
            <a:off x="1990018" y="4823792"/>
            <a:ext cx="2794017" cy="148810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a:latin typeface="Comic Sans MS" panose="030F0702030302020204" pitchFamily="66" charset="0"/>
              </a:rPr>
              <a:t>Click Here for the Home Page</a:t>
            </a:r>
          </a:p>
        </p:txBody>
      </p:sp>
      <p:sp>
        <p:nvSpPr>
          <p:cNvPr id="7" name="Content Placeholder 6">
            <a:extLst>
              <a:ext uri="{FF2B5EF4-FFF2-40B4-BE49-F238E27FC236}">
                <a16:creationId xmlns:a16="http://schemas.microsoft.com/office/drawing/2014/main" id="{7BFC3449-C3AF-4582-9856-50BCA7E4FB2E}"/>
              </a:ext>
            </a:extLst>
          </p:cNvPr>
          <p:cNvSpPr>
            <a:spLocks noGrp="1"/>
          </p:cNvSpPr>
          <p:nvPr>
            <p:ph idx="1"/>
          </p:nvPr>
        </p:nvSpPr>
        <p:spPr>
          <a:xfrm>
            <a:off x="838200" y="1825625"/>
            <a:ext cx="10515600" cy="2998167"/>
          </a:xfrm>
        </p:spPr>
        <p:txBody>
          <a:bodyPr>
            <a:normAutofit/>
          </a:bodyPr>
          <a:lstStyle/>
          <a:p>
            <a:pPr marL="0" indent="0" algn="l" rtl="0" fontAlgn="base">
              <a:buNone/>
            </a:pPr>
            <a:r>
              <a:rPr lang="en-GB" sz="3200" b="0" i="0" dirty="0">
                <a:solidFill>
                  <a:srgbClr val="000000"/>
                </a:solidFill>
                <a:effectLst/>
                <a:latin typeface="Calibri" panose="020F0502020204030204" pitchFamily="34" charset="0"/>
              </a:rPr>
              <a:t>A good industrial relationship is important because </a:t>
            </a:r>
            <a:endParaRPr lang="en-GB" sz="3200" dirty="0">
              <a:solidFill>
                <a:srgbClr val="000000"/>
              </a:solidFill>
              <a:latin typeface="Segoe UI" panose="020B0502040204020203" pitchFamily="34" charset="0"/>
            </a:endParaRPr>
          </a:p>
          <a:p>
            <a:pPr marL="514350" indent="-514350" algn="l" rtl="0" fontAlgn="base">
              <a:buAutoNum type="arabicPeriod"/>
            </a:pPr>
            <a:r>
              <a:rPr lang="en-GB" sz="3200" b="0" i="0" dirty="0">
                <a:solidFill>
                  <a:srgbClr val="000000"/>
                </a:solidFill>
                <a:effectLst/>
                <a:latin typeface="Calibri" panose="020F0502020204030204" pitchFamily="34" charset="0"/>
              </a:rPr>
              <a:t>Staff will be happy in their job </a:t>
            </a:r>
          </a:p>
          <a:p>
            <a:pPr marL="514350" indent="-514350" algn="l" rtl="0" fontAlgn="base">
              <a:buAutoNum type="arabicPeriod"/>
            </a:pPr>
            <a:r>
              <a:rPr lang="en-GB" sz="3200" b="0" i="0" dirty="0">
                <a:solidFill>
                  <a:srgbClr val="000000"/>
                </a:solidFill>
                <a:effectLst/>
                <a:latin typeface="Calibri" panose="020F0502020204030204" pitchFamily="34" charset="0"/>
              </a:rPr>
              <a:t>If staff are happy, they are more motivated </a:t>
            </a:r>
          </a:p>
          <a:p>
            <a:pPr marL="514350" indent="-514350" algn="l" rtl="0" fontAlgn="base">
              <a:buAutoNum type="arabicPeriod"/>
            </a:pPr>
            <a:r>
              <a:rPr lang="en-GB" sz="3200" b="0" i="0" dirty="0">
                <a:solidFill>
                  <a:srgbClr val="000000"/>
                </a:solidFill>
                <a:effectLst/>
                <a:latin typeface="Calibri" panose="020F0502020204030204" pitchFamily="34" charset="0"/>
              </a:rPr>
              <a:t>More motivated staff means more productivity and more profit for the business </a:t>
            </a:r>
          </a:p>
          <a:p>
            <a:endParaRPr lang="en-IE" sz="3200" dirty="0"/>
          </a:p>
        </p:txBody>
      </p:sp>
    </p:spTree>
    <p:extLst>
      <p:ext uri="{BB962C8B-B14F-4D97-AF65-F5344CB8AC3E}">
        <p14:creationId xmlns:p14="http://schemas.microsoft.com/office/powerpoint/2010/main" val="13987497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0F6CDC51-8D27-4BF4-AB33-7D5905E80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5" name="Picture 34">
            <a:extLst>
              <a:ext uri="{FF2B5EF4-FFF2-40B4-BE49-F238E27FC236}">
                <a16:creationId xmlns:a16="http://schemas.microsoft.com/office/drawing/2014/main" id="{24FB90F3-DFB9-42D4-B851-120249962A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a:xfrm>
            <a:off x="804672" y="802955"/>
            <a:ext cx="5145024" cy="1454051"/>
          </a:xfrm>
        </p:spPr>
        <p:txBody>
          <a:bodyPr>
            <a:normAutofit/>
          </a:bodyPr>
          <a:lstStyle/>
          <a:p>
            <a:pPr algn="ctr"/>
            <a:r>
              <a:rPr lang="en-IE" sz="3100" b="1" dirty="0">
                <a:solidFill>
                  <a:srgbClr val="000000"/>
                </a:solidFill>
                <a:latin typeface="+mn-lt"/>
              </a:rPr>
              <a:t>Slide 3 – Question 2 </a:t>
            </a:r>
            <a:br>
              <a:rPr lang="en-IE" sz="3100" b="1" dirty="0">
                <a:solidFill>
                  <a:srgbClr val="000000"/>
                </a:solidFill>
                <a:latin typeface="+mn-lt"/>
              </a:rPr>
            </a:br>
            <a:r>
              <a:rPr lang="en-IE" sz="3100" b="1" dirty="0">
                <a:solidFill>
                  <a:srgbClr val="000000"/>
                </a:solidFill>
                <a:latin typeface="+mn-lt"/>
              </a:rPr>
              <a:t>(4 Marks) </a:t>
            </a:r>
            <a:br>
              <a:rPr lang="en-IE" sz="3100" b="1" dirty="0">
                <a:solidFill>
                  <a:srgbClr val="000000"/>
                </a:solidFill>
                <a:latin typeface="+mn-lt"/>
              </a:rPr>
            </a:br>
            <a:r>
              <a:rPr lang="en-IE" sz="3100" b="1" dirty="0">
                <a:solidFill>
                  <a:srgbClr val="000000"/>
                </a:solidFill>
                <a:latin typeface="+mn-lt"/>
              </a:rPr>
              <a:t>(LO 2.4)</a:t>
            </a:r>
          </a:p>
        </p:txBody>
      </p:sp>
      <p:sp>
        <p:nvSpPr>
          <p:cNvPr id="37" name="Freeform 60">
            <a:extLst>
              <a:ext uri="{FF2B5EF4-FFF2-40B4-BE49-F238E27FC236}">
                <a16:creationId xmlns:a16="http://schemas.microsoft.com/office/drawing/2014/main" id="{DF4CE22F-8463-44F2-BE50-65D9B503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8720" y="0"/>
            <a:ext cx="3762182" cy="2258435"/>
          </a:xfrm>
          <a:custGeom>
            <a:avLst/>
            <a:gdLst>
              <a:gd name="connsiteX0" fmla="*/ 39946 w 3960192"/>
              <a:gd name="connsiteY0" fmla="*/ 0 h 2377300"/>
              <a:gd name="connsiteX1" fmla="*/ 3920247 w 3960192"/>
              <a:gd name="connsiteY1" fmla="*/ 0 h 2377300"/>
              <a:gd name="connsiteX2" fmla="*/ 3949969 w 3960192"/>
              <a:gd name="connsiteY2" fmla="*/ 194751 h 2377300"/>
              <a:gd name="connsiteX3" fmla="*/ 3960192 w 3960192"/>
              <a:gd name="connsiteY3" fmla="*/ 397204 h 2377300"/>
              <a:gd name="connsiteX4" fmla="*/ 1980096 w 3960192"/>
              <a:gd name="connsiteY4" fmla="*/ 2377300 h 2377300"/>
              <a:gd name="connsiteX5" fmla="*/ 0 w 3960192"/>
              <a:gd name="connsiteY5" fmla="*/ 397204 h 2377300"/>
              <a:gd name="connsiteX6" fmla="*/ 10224 w 3960192"/>
              <a:gd name="connsiteY6" fmla="*/ 194751 h 237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2" h="2377300">
                <a:moveTo>
                  <a:pt x="39946" y="0"/>
                </a:moveTo>
                <a:lnTo>
                  <a:pt x="3920247" y="0"/>
                </a:lnTo>
                <a:lnTo>
                  <a:pt x="3949969" y="194751"/>
                </a:lnTo>
                <a:cubicBezTo>
                  <a:pt x="3956729" y="261316"/>
                  <a:pt x="3960192" y="328856"/>
                  <a:pt x="3960192" y="397204"/>
                </a:cubicBezTo>
                <a:cubicBezTo>
                  <a:pt x="3960192" y="1490781"/>
                  <a:pt x="3073673" y="2377300"/>
                  <a:pt x="1980096" y="2377300"/>
                </a:cubicBezTo>
                <a:cubicBezTo>
                  <a:pt x="886519" y="2377300"/>
                  <a:pt x="0" y="1490781"/>
                  <a:pt x="0" y="397204"/>
                </a:cubicBezTo>
                <a:cubicBezTo>
                  <a:pt x="0" y="328856"/>
                  <a:pt x="3463" y="261316"/>
                  <a:pt x="10224" y="194751"/>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Graphic 4" descr="Window with solid fill">
            <a:hlinkClick r:id="rId3"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86375" y="266436"/>
            <a:ext cx="1366871" cy="1366871"/>
          </a:xfrm>
          <a:prstGeom prst="rect">
            <a:avLst/>
          </a:prstGeom>
        </p:spPr>
      </p:pic>
      <p:sp>
        <p:nvSpPr>
          <p:cNvPr id="3" name="Content Placeholder 2">
            <a:extLst>
              <a:ext uri="{FF2B5EF4-FFF2-40B4-BE49-F238E27FC236}">
                <a16:creationId xmlns:a16="http://schemas.microsoft.com/office/drawing/2014/main" id="{200AC01E-D23C-485C-A58B-308C25A570A3}"/>
              </a:ext>
            </a:extLst>
          </p:cNvPr>
          <p:cNvSpPr>
            <a:spLocks noGrp="1"/>
          </p:cNvSpPr>
          <p:nvPr>
            <p:ph idx="1"/>
          </p:nvPr>
        </p:nvSpPr>
        <p:spPr>
          <a:xfrm>
            <a:off x="804672" y="2421682"/>
            <a:ext cx="5145024" cy="3639289"/>
          </a:xfrm>
        </p:spPr>
        <p:txBody>
          <a:bodyPr anchor="ctr">
            <a:normAutofit/>
          </a:bodyPr>
          <a:lstStyle/>
          <a:p>
            <a:pPr marL="0" indent="0">
              <a:buNone/>
            </a:pPr>
            <a:endParaRPr lang="en-IE" sz="3100" dirty="0">
              <a:solidFill>
                <a:srgbClr val="000000"/>
              </a:solidFill>
            </a:endParaRPr>
          </a:p>
          <a:p>
            <a:pPr marL="0" indent="0">
              <a:buNone/>
            </a:pPr>
            <a:r>
              <a:rPr lang="en-IE" sz="3100" dirty="0">
                <a:solidFill>
                  <a:srgbClr val="000000"/>
                </a:solidFill>
              </a:rPr>
              <a:t>Define the 2 following terms</a:t>
            </a:r>
          </a:p>
          <a:p>
            <a:pPr marL="0" indent="0">
              <a:buNone/>
            </a:pPr>
            <a:r>
              <a:rPr lang="en-IE" sz="3100" dirty="0">
                <a:solidFill>
                  <a:srgbClr val="000000"/>
                </a:solidFill>
              </a:rPr>
              <a:t>Trade Union</a:t>
            </a:r>
          </a:p>
          <a:p>
            <a:pPr marL="0" indent="0">
              <a:buNone/>
            </a:pPr>
            <a:r>
              <a:rPr lang="en-IE" sz="3100" dirty="0">
                <a:solidFill>
                  <a:srgbClr val="000000"/>
                </a:solidFill>
              </a:rPr>
              <a:t>Shop Steward</a:t>
            </a: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p:txBody>
      </p:sp>
      <p:sp>
        <p:nvSpPr>
          <p:cNvPr id="39" name="Freeform 67">
            <a:extLst>
              <a:ext uri="{FF2B5EF4-FFF2-40B4-BE49-F238E27FC236}">
                <a16:creationId xmlns:a16="http://schemas.microsoft.com/office/drawing/2014/main" id="{3FA1383B-2709-4E36-8FF8-7A737213B4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7503" y="3006774"/>
            <a:ext cx="4734497" cy="3851226"/>
          </a:xfrm>
          <a:custGeom>
            <a:avLst/>
            <a:gdLst>
              <a:gd name="connsiteX0" fmla="*/ 2718646 w 4647408"/>
              <a:gd name="connsiteY0" fmla="*/ 0 h 3780384"/>
              <a:gd name="connsiteX1" fmla="*/ 4641019 w 4647408"/>
              <a:gd name="connsiteY1" fmla="*/ 796273 h 3780384"/>
              <a:gd name="connsiteX2" fmla="*/ 4647408 w 4647408"/>
              <a:gd name="connsiteY2" fmla="*/ 803303 h 3780384"/>
              <a:gd name="connsiteX3" fmla="*/ 4647408 w 4647408"/>
              <a:gd name="connsiteY3" fmla="*/ 3780384 h 3780384"/>
              <a:gd name="connsiteX4" fmla="*/ 215340 w 4647408"/>
              <a:gd name="connsiteY4" fmla="*/ 3780384 h 3780384"/>
              <a:gd name="connsiteX5" fmla="*/ 213645 w 4647408"/>
              <a:gd name="connsiteY5" fmla="*/ 3776866 h 3780384"/>
              <a:gd name="connsiteX6" fmla="*/ 0 w 4647408"/>
              <a:gd name="connsiteY6" fmla="*/ 2718646 h 3780384"/>
              <a:gd name="connsiteX7" fmla="*/ 2718646 w 4647408"/>
              <a:gd name="connsiteY7" fmla="*/ 0 h 378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7408" h="3780384">
                <a:moveTo>
                  <a:pt x="2718646" y="0"/>
                </a:moveTo>
                <a:cubicBezTo>
                  <a:pt x="3469379" y="0"/>
                  <a:pt x="4149041" y="304295"/>
                  <a:pt x="4641019" y="796273"/>
                </a:cubicBezTo>
                <a:lnTo>
                  <a:pt x="4647408" y="803303"/>
                </a:lnTo>
                <a:lnTo>
                  <a:pt x="4647408" y="3780384"/>
                </a:lnTo>
                <a:lnTo>
                  <a:pt x="215340" y="3780384"/>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Graphic 8" descr="Questions with solid fill">
            <a:hlinkClick r:id="rId6" action="ppaction://hlinksldjump"/>
            <a:extLst>
              <a:ext uri="{FF2B5EF4-FFF2-40B4-BE49-F238E27FC236}">
                <a16:creationId xmlns:a16="http://schemas.microsoft.com/office/drawing/2014/main" id="{CE838828-FFF8-433B-A80E-16C3D438D95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872423" y="3989614"/>
            <a:ext cx="2548155" cy="2548155"/>
          </a:xfrm>
          <a:prstGeom prst="rect">
            <a:avLst/>
          </a:prstGeom>
        </p:spPr>
      </p:pic>
      <p:sp>
        <p:nvSpPr>
          <p:cNvPr id="29" name="Rectangle: Rounded Corners 28">
            <a:extLst>
              <a:ext uri="{FF2B5EF4-FFF2-40B4-BE49-F238E27FC236}">
                <a16:creationId xmlns:a16="http://schemas.microsoft.com/office/drawing/2014/main" id="{AA08C1FF-6323-47F1-BB16-04853E13DA2F}"/>
              </a:ext>
            </a:extLst>
          </p:cNvPr>
          <p:cNvSpPr/>
          <p:nvPr/>
        </p:nvSpPr>
        <p:spPr>
          <a:xfrm>
            <a:off x="7272997" y="1633307"/>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above for the answer</a:t>
            </a:r>
          </a:p>
        </p:txBody>
      </p:sp>
      <p:sp>
        <p:nvSpPr>
          <p:cNvPr id="30" name="Rectangle: Rounded Corners 29">
            <a:extLst>
              <a:ext uri="{FF2B5EF4-FFF2-40B4-BE49-F238E27FC236}">
                <a16:creationId xmlns:a16="http://schemas.microsoft.com/office/drawing/2014/main" id="{969A5097-967A-4C4F-B723-D705A78C4512}"/>
              </a:ext>
            </a:extLst>
          </p:cNvPr>
          <p:cNvSpPr/>
          <p:nvPr/>
        </p:nvSpPr>
        <p:spPr>
          <a:xfrm>
            <a:off x="8872423" y="2971528"/>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below for the home page</a:t>
            </a:r>
          </a:p>
        </p:txBody>
      </p:sp>
    </p:spTree>
    <p:extLst>
      <p:ext uri="{BB962C8B-B14F-4D97-AF65-F5344CB8AC3E}">
        <p14:creationId xmlns:p14="http://schemas.microsoft.com/office/powerpoint/2010/main" val="8111792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p:txBody>
          <a:bodyPr/>
          <a:lstStyle/>
          <a:p>
            <a:r>
              <a:rPr lang="en-IE" dirty="0"/>
              <a:t>Slide 3 – Answer Question 2</a:t>
            </a:r>
          </a:p>
        </p:txBody>
      </p:sp>
      <p:pic>
        <p:nvPicPr>
          <p:cNvPr id="5" name="Graphic 4" descr="Window with solid fill">
            <a:hlinkClick r:id="rId2"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6909" y="5073943"/>
            <a:ext cx="914400" cy="914400"/>
          </a:xfrm>
          <a:prstGeom prst="rect">
            <a:avLst/>
          </a:prstGeom>
        </p:spPr>
      </p:pic>
      <p:sp>
        <p:nvSpPr>
          <p:cNvPr id="6" name="Arrow: Left 5">
            <a:extLst>
              <a:ext uri="{FF2B5EF4-FFF2-40B4-BE49-F238E27FC236}">
                <a16:creationId xmlns:a16="http://schemas.microsoft.com/office/drawing/2014/main" id="{66D4B277-3417-4EA0-923F-4ACC12657009}"/>
              </a:ext>
            </a:extLst>
          </p:cNvPr>
          <p:cNvSpPr/>
          <p:nvPr/>
        </p:nvSpPr>
        <p:spPr>
          <a:xfrm>
            <a:off x="1990018" y="4823792"/>
            <a:ext cx="2794017" cy="148810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a:latin typeface="Comic Sans MS" panose="030F0702030302020204" pitchFamily="66" charset="0"/>
              </a:rPr>
              <a:t>Click Here for the Home Page</a:t>
            </a:r>
          </a:p>
        </p:txBody>
      </p:sp>
      <p:sp>
        <p:nvSpPr>
          <p:cNvPr id="4" name="Content Placeholder 3">
            <a:extLst>
              <a:ext uri="{FF2B5EF4-FFF2-40B4-BE49-F238E27FC236}">
                <a16:creationId xmlns:a16="http://schemas.microsoft.com/office/drawing/2014/main" id="{45B61355-DEC9-4428-BA9C-12B2381E090B}"/>
              </a:ext>
            </a:extLst>
          </p:cNvPr>
          <p:cNvSpPr>
            <a:spLocks noGrp="1"/>
          </p:cNvSpPr>
          <p:nvPr>
            <p:ph idx="1"/>
          </p:nvPr>
        </p:nvSpPr>
        <p:spPr>
          <a:xfrm>
            <a:off x="838200" y="1825625"/>
            <a:ext cx="10515600" cy="2998167"/>
          </a:xfrm>
        </p:spPr>
        <p:txBody>
          <a:bodyPr>
            <a:normAutofit/>
          </a:bodyPr>
          <a:lstStyle/>
          <a:p>
            <a:pPr marL="0" indent="0" algn="l" rtl="0" fontAlgn="base">
              <a:buNone/>
            </a:pPr>
            <a:r>
              <a:rPr lang="en-GB" b="1" i="0" dirty="0">
                <a:solidFill>
                  <a:srgbClr val="000000"/>
                </a:solidFill>
                <a:effectLst/>
                <a:latin typeface="Calibri" panose="020F0502020204030204" pitchFamily="34" charset="0"/>
              </a:rPr>
              <a:t>Trade Union </a:t>
            </a:r>
            <a:r>
              <a:rPr lang="en-GB" b="1" i="0" baseline="30000" dirty="0">
                <a:solidFill>
                  <a:srgbClr val="000000"/>
                </a:solidFill>
                <a:effectLst/>
                <a:latin typeface="Calibri" panose="020F0502020204030204" pitchFamily="34" charset="0"/>
              </a:rPr>
              <a:t>Def </a:t>
            </a:r>
            <a:r>
              <a:rPr lang="en-GB" b="0" i="0" dirty="0">
                <a:solidFill>
                  <a:srgbClr val="000000"/>
                </a:solidFill>
                <a:effectLst/>
                <a:latin typeface="Calibri" panose="020F0502020204030204" pitchFamily="34" charset="0"/>
              </a:rPr>
              <a:t> This is an organisation that represent workers in a company. They protect workers rights and negotiations with the employer on thing such as pay and conditions </a:t>
            </a:r>
          </a:p>
          <a:p>
            <a:pPr marL="0" indent="0" algn="l" rtl="0" fontAlgn="base">
              <a:buNone/>
            </a:pPr>
            <a:endParaRPr lang="en-GB" b="0" i="0" dirty="0">
              <a:solidFill>
                <a:srgbClr val="000000"/>
              </a:solidFill>
              <a:effectLst/>
              <a:latin typeface="Segoe UI" panose="020B0502040204020203" pitchFamily="34" charset="0"/>
            </a:endParaRPr>
          </a:p>
          <a:p>
            <a:pPr marL="0" indent="0" algn="l" rtl="0" fontAlgn="base">
              <a:buNone/>
            </a:pPr>
            <a:r>
              <a:rPr lang="en-GB" b="1" i="0" dirty="0">
                <a:solidFill>
                  <a:srgbClr val="000000"/>
                </a:solidFill>
                <a:effectLst/>
                <a:latin typeface="Calibri" panose="020F0502020204030204" pitchFamily="34" charset="0"/>
              </a:rPr>
              <a:t>Shop Steward </a:t>
            </a:r>
            <a:r>
              <a:rPr lang="en-GB" b="1" i="0" baseline="30000" dirty="0">
                <a:solidFill>
                  <a:srgbClr val="000000"/>
                </a:solidFill>
                <a:effectLst/>
                <a:latin typeface="Calibri" panose="020F0502020204030204" pitchFamily="34" charset="0"/>
              </a:rPr>
              <a:t>Def  </a:t>
            </a:r>
            <a:r>
              <a:rPr lang="en-GB" b="0" i="0" dirty="0">
                <a:solidFill>
                  <a:srgbClr val="000000"/>
                </a:solidFill>
                <a:effectLst/>
                <a:latin typeface="Calibri" panose="020F0502020204030204" pitchFamily="34" charset="0"/>
              </a:rPr>
              <a:t>This is an employee who is nominated by union members to represents them in dealing with the employer </a:t>
            </a:r>
            <a:endParaRPr lang="en-GB"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41574098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6CDC51-8D27-4BF4-AB33-7D5905E80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24FB90F3-DFB9-42D4-B851-120249962A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a:xfrm>
            <a:off x="804672" y="802955"/>
            <a:ext cx="5145024" cy="1454051"/>
          </a:xfrm>
        </p:spPr>
        <p:txBody>
          <a:bodyPr>
            <a:normAutofit/>
          </a:bodyPr>
          <a:lstStyle/>
          <a:p>
            <a:pPr algn="ctr"/>
            <a:r>
              <a:rPr lang="en-IE" sz="3100" b="1" dirty="0">
                <a:solidFill>
                  <a:srgbClr val="000000"/>
                </a:solidFill>
                <a:latin typeface="+mn-lt"/>
              </a:rPr>
              <a:t>Slide 3 – Question 3 </a:t>
            </a:r>
            <a:br>
              <a:rPr lang="en-IE" sz="3100" b="1" dirty="0">
                <a:solidFill>
                  <a:srgbClr val="000000"/>
                </a:solidFill>
                <a:latin typeface="+mn-lt"/>
              </a:rPr>
            </a:br>
            <a:r>
              <a:rPr lang="en-IE" sz="3100" b="1" dirty="0">
                <a:solidFill>
                  <a:srgbClr val="000000"/>
                </a:solidFill>
                <a:latin typeface="+mn-lt"/>
              </a:rPr>
              <a:t>(6 Marks) </a:t>
            </a:r>
            <a:br>
              <a:rPr lang="en-IE" sz="3100" b="1" dirty="0">
                <a:solidFill>
                  <a:srgbClr val="000000"/>
                </a:solidFill>
                <a:latin typeface="+mn-lt"/>
              </a:rPr>
            </a:br>
            <a:r>
              <a:rPr lang="en-IE" sz="3100" b="1" dirty="0">
                <a:solidFill>
                  <a:srgbClr val="000000"/>
                </a:solidFill>
                <a:latin typeface="+mn-lt"/>
              </a:rPr>
              <a:t>(LO 2.4)</a:t>
            </a:r>
          </a:p>
        </p:txBody>
      </p:sp>
      <p:sp>
        <p:nvSpPr>
          <p:cNvPr id="20" name="Freeform 60">
            <a:extLst>
              <a:ext uri="{FF2B5EF4-FFF2-40B4-BE49-F238E27FC236}">
                <a16:creationId xmlns:a16="http://schemas.microsoft.com/office/drawing/2014/main" id="{DF4CE22F-8463-44F2-BE50-65D9B503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8720" y="0"/>
            <a:ext cx="3762182" cy="2258435"/>
          </a:xfrm>
          <a:custGeom>
            <a:avLst/>
            <a:gdLst>
              <a:gd name="connsiteX0" fmla="*/ 39946 w 3960192"/>
              <a:gd name="connsiteY0" fmla="*/ 0 h 2377300"/>
              <a:gd name="connsiteX1" fmla="*/ 3920247 w 3960192"/>
              <a:gd name="connsiteY1" fmla="*/ 0 h 2377300"/>
              <a:gd name="connsiteX2" fmla="*/ 3949969 w 3960192"/>
              <a:gd name="connsiteY2" fmla="*/ 194751 h 2377300"/>
              <a:gd name="connsiteX3" fmla="*/ 3960192 w 3960192"/>
              <a:gd name="connsiteY3" fmla="*/ 397204 h 2377300"/>
              <a:gd name="connsiteX4" fmla="*/ 1980096 w 3960192"/>
              <a:gd name="connsiteY4" fmla="*/ 2377300 h 2377300"/>
              <a:gd name="connsiteX5" fmla="*/ 0 w 3960192"/>
              <a:gd name="connsiteY5" fmla="*/ 397204 h 2377300"/>
              <a:gd name="connsiteX6" fmla="*/ 10224 w 3960192"/>
              <a:gd name="connsiteY6" fmla="*/ 194751 h 237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2" h="2377300">
                <a:moveTo>
                  <a:pt x="39946" y="0"/>
                </a:moveTo>
                <a:lnTo>
                  <a:pt x="3920247" y="0"/>
                </a:lnTo>
                <a:lnTo>
                  <a:pt x="3949969" y="194751"/>
                </a:lnTo>
                <a:cubicBezTo>
                  <a:pt x="3956729" y="261316"/>
                  <a:pt x="3960192" y="328856"/>
                  <a:pt x="3960192" y="397204"/>
                </a:cubicBezTo>
                <a:cubicBezTo>
                  <a:pt x="3960192" y="1490781"/>
                  <a:pt x="3073673" y="2377300"/>
                  <a:pt x="1980096" y="2377300"/>
                </a:cubicBezTo>
                <a:cubicBezTo>
                  <a:pt x="886519" y="2377300"/>
                  <a:pt x="0" y="1490781"/>
                  <a:pt x="0" y="397204"/>
                </a:cubicBezTo>
                <a:cubicBezTo>
                  <a:pt x="0" y="328856"/>
                  <a:pt x="3463" y="261316"/>
                  <a:pt x="10224" y="194751"/>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Graphic 8" descr="Questions with solid fill">
            <a:hlinkClick r:id="rId3" action="ppaction://hlinksldjump"/>
            <a:extLst>
              <a:ext uri="{FF2B5EF4-FFF2-40B4-BE49-F238E27FC236}">
                <a16:creationId xmlns:a16="http://schemas.microsoft.com/office/drawing/2014/main" id="{CE838828-FFF8-433B-A80E-16C3D438D95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86375" y="266436"/>
            <a:ext cx="1366871" cy="1366871"/>
          </a:xfrm>
          <a:prstGeom prst="rect">
            <a:avLst/>
          </a:prstGeom>
        </p:spPr>
      </p:pic>
      <p:sp>
        <p:nvSpPr>
          <p:cNvPr id="3" name="Content Placeholder 2">
            <a:extLst>
              <a:ext uri="{FF2B5EF4-FFF2-40B4-BE49-F238E27FC236}">
                <a16:creationId xmlns:a16="http://schemas.microsoft.com/office/drawing/2014/main" id="{200AC01E-D23C-485C-A58B-308C25A570A3}"/>
              </a:ext>
            </a:extLst>
          </p:cNvPr>
          <p:cNvSpPr>
            <a:spLocks noGrp="1"/>
          </p:cNvSpPr>
          <p:nvPr>
            <p:ph idx="1"/>
          </p:nvPr>
        </p:nvSpPr>
        <p:spPr>
          <a:xfrm>
            <a:off x="804672" y="2421682"/>
            <a:ext cx="5145024" cy="3639289"/>
          </a:xfrm>
        </p:spPr>
        <p:txBody>
          <a:bodyPr anchor="ctr">
            <a:normAutofit/>
          </a:bodyPr>
          <a:lstStyle/>
          <a:p>
            <a:pPr marL="0" indent="0">
              <a:buNone/>
            </a:pPr>
            <a:endParaRPr lang="en-IE" sz="3100" dirty="0">
              <a:solidFill>
                <a:srgbClr val="000000"/>
              </a:solidFill>
            </a:endParaRPr>
          </a:p>
          <a:p>
            <a:pPr marL="0" indent="0">
              <a:buNone/>
            </a:pPr>
            <a:r>
              <a:rPr lang="en-IE" sz="3100" dirty="0">
                <a:solidFill>
                  <a:srgbClr val="000000"/>
                </a:solidFill>
              </a:rPr>
              <a:t>Explain 3 different types of Industrial Action</a:t>
            </a: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p:txBody>
      </p:sp>
      <p:sp>
        <p:nvSpPr>
          <p:cNvPr id="22" name="Freeform 67">
            <a:extLst>
              <a:ext uri="{FF2B5EF4-FFF2-40B4-BE49-F238E27FC236}">
                <a16:creationId xmlns:a16="http://schemas.microsoft.com/office/drawing/2014/main" id="{3FA1383B-2709-4E36-8FF8-7A737213B4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7503" y="3006774"/>
            <a:ext cx="4734497" cy="3851226"/>
          </a:xfrm>
          <a:custGeom>
            <a:avLst/>
            <a:gdLst>
              <a:gd name="connsiteX0" fmla="*/ 2718646 w 4647408"/>
              <a:gd name="connsiteY0" fmla="*/ 0 h 3780384"/>
              <a:gd name="connsiteX1" fmla="*/ 4641019 w 4647408"/>
              <a:gd name="connsiteY1" fmla="*/ 796273 h 3780384"/>
              <a:gd name="connsiteX2" fmla="*/ 4647408 w 4647408"/>
              <a:gd name="connsiteY2" fmla="*/ 803303 h 3780384"/>
              <a:gd name="connsiteX3" fmla="*/ 4647408 w 4647408"/>
              <a:gd name="connsiteY3" fmla="*/ 3780384 h 3780384"/>
              <a:gd name="connsiteX4" fmla="*/ 215340 w 4647408"/>
              <a:gd name="connsiteY4" fmla="*/ 3780384 h 3780384"/>
              <a:gd name="connsiteX5" fmla="*/ 213645 w 4647408"/>
              <a:gd name="connsiteY5" fmla="*/ 3776866 h 3780384"/>
              <a:gd name="connsiteX6" fmla="*/ 0 w 4647408"/>
              <a:gd name="connsiteY6" fmla="*/ 2718646 h 3780384"/>
              <a:gd name="connsiteX7" fmla="*/ 2718646 w 4647408"/>
              <a:gd name="connsiteY7" fmla="*/ 0 h 378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7408" h="3780384">
                <a:moveTo>
                  <a:pt x="2718646" y="0"/>
                </a:moveTo>
                <a:cubicBezTo>
                  <a:pt x="3469379" y="0"/>
                  <a:pt x="4149041" y="304295"/>
                  <a:pt x="4641019" y="796273"/>
                </a:cubicBezTo>
                <a:lnTo>
                  <a:pt x="4647408" y="803303"/>
                </a:lnTo>
                <a:lnTo>
                  <a:pt x="4647408" y="3780384"/>
                </a:lnTo>
                <a:lnTo>
                  <a:pt x="215340" y="3780384"/>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Graphic 4" descr="Window with solid fill">
            <a:hlinkClick r:id="rId6"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872423" y="3989614"/>
            <a:ext cx="2548155" cy="2548155"/>
          </a:xfrm>
          <a:prstGeom prst="rect">
            <a:avLst/>
          </a:prstGeom>
        </p:spPr>
      </p:pic>
      <p:sp>
        <p:nvSpPr>
          <p:cNvPr id="13" name="Rectangle: Rounded Corners 12">
            <a:extLst>
              <a:ext uri="{FF2B5EF4-FFF2-40B4-BE49-F238E27FC236}">
                <a16:creationId xmlns:a16="http://schemas.microsoft.com/office/drawing/2014/main" id="{EED9EAA4-DF6D-46FD-BD0E-1E3C50D4D894}"/>
              </a:ext>
            </a:extLst>
          </p:cNvPr>
          <p:cNvSpPr/>
          <p:nvPr/>
        </p:nvSpPr>
        <p:spPr>
          <a:xfrm>
            <a:off x="7272997" y="1633307"/>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above for the answer</a:t>
            </a:r>
          </a:p>
        </p:txBody>
      </p:sp>
      <p:sp>
        <p:nvSpPr>
          <p:cNvPr id="14" name="Rectangle: Rounded Corners 13">
            <a:extLst>
              <a:ext uri="{FF2B5EF4-FFF2-40B4-BE49-F238E27FC236}">
                <a16:creationId xmlns:a16="http://schemas.microsoft.com/office/drawing/2014/main" id="{B014B051-B693-44A0-8B59-02E3E0761482}"/>
              </a:ext>
            </a:extLst>
          </p:cNvPr>
          <p:cNvSpPr/>
          <p:nvPr/>
        </p:nvSpPr>
        <p:spPr>
          <a:xfrm>
            <a:off x="8872423" y="2971528"/>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below for the home page</a:t>
            </a:r>
          </a:p>
        </p:txBody>
      </p:sp>
    </p:spTree>
    <p:extLst>
      <p:ext uri="{BB962C8B-B14F-4D97-AF65-F5344CB8AC3E}">
        <p14:creationId xmlns:p14="http://schemas.microsoft.com/office/powerpoint/2010/main" val="11610036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p:txBody>
          <a:bodyPr/>
          <a:lstStyle/>
          <a:p>
            <a:r>
              <a:rPr lang="en-IE" dirty="0"/>
              <a:t>Slide 3 – Answer Question 3</a:t>
            </a:r>
          </a:p>
        </p:txBody>
      </p:sp>
      <p:pic>
        <p:nvPicPr>
          <p:cNvPr id="5" name="Graphic 4" descr="Window with solid fill">
            <a:hlinkClick r:id="rId2"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6909" y="5073943"/>
            <a:ext cx="914400" cy="914400"/>
          </a:xfrm>
          <a:prstGeom prst="rect">
            <a:avLst/>
          </a:prstGeom>
        </p:spPr>
      </p:pic>
      <p:sp>
        <p:nvSpPr>
          <p:cNvPr id="6" name="Arrow: Left 5">
            <a:extLst>
              <a:ext uri="{FF2B5EF4-FFF2-40B4-BE49-F238E27FC236}">
                <a16:creationId xmlns:a16="http://schemas.microsoft.com/office/drawing/2014/main" id="{66D4B277-3417-4EA0-923F-4ACC12657009}"/>
              </a:ext>
            </a:extLst>
          </p:cNvPr>
          <p:cNvSpPr/>
          <p:nvPr/>
        </p:nvSpPr>
        <p:spPr>
          <a:xfrm>
            <a:off x="1990018" y="4823792"/>
            <a:ext cx="2520000" cy="1440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a:latin typeface="Comic Sans MS" panose="030F0702030302020204" pitchFamily="66" charset="0"/>
              </a:rPr>
              <a:t>Click Here for the Home Page</a:t>
            </a:r>
          </a:p>
        </p:txBody>
      </p:sp>
      <p:sp>
        <p:nvSpPr>
          <p:cNvPr id="4" name="Content Placeholder 3">
            <a:extLst>
              <a:ext uri="{FF2B5EF4-FFF2-40B4-BE49-F238E27FC236}">
                <a16:creationId xmlns:a16="http://schemas.microsoft.com/office/drawing/2014/main" id="{9CB6AF6E-5119-4208-ADFC-18AD9490F606}"/>
              </a:ext>
            </a:extLst>
          </p:cNvPr>
          <p:cNvSpPr>
            <a:spLocks noGrp="1"/>
          </p:cNvSpPr>
          <p:nvPr>
            <p:ph idx="1"/>
          </p:nvPr>
        </p:nvSpPr>
        <p:spPr>
          <a:xfrm>
            <a:off x="838200" y="1825625"/>
            <a:ext cx="10515600" cy="2998167"/>
          </a:xfrm>
        </p:spPr>
        <p:txBody>
          <a:bodyPr/>
          <a:lstStyle/>
          <a:p>
            <a:pPr marL="0" indent="0" algn="l" rtl="0" fontAlgn="base">
              <a:buNone/>
            </a:pPr>
            <a:r>
              <a:rPr lang="en-GB" sz="1800" b="1" i="0" u="sng" dirty="0">
                <a:solidFill>
                  <a:srgbClr val="000000"/>
                </a:solidFill>
                <a:effectLst/>
                <a:latin typeface="Calibri" panose="020F0502020204030204" pitchFamily="34" charset="0"/>
              </a:rPr>
              <a:t>Types of Industrial Action</a:t>
            </a:r>
            <a:r>
              <a:rPr lang="en-GB" sz="1800" b="0" i="0" dirty="0">
                <a:solidFill>
                  <a:srgbClr val="000000"/>
                </a:solidFill>
                <a:effectLst/>
                <a:latin typeface="Calibri" panose="020F0502020204030204" pitchFamily="34" charset="0"/>
              </a:rPr>
              <a:t> </a:t>
            </a:r>
            <a:endParaRPr lang="en-GB" b="0" i="0" dirty="0">
              <a:solidFill>
                <a:srgbClr val="000000"/>
              </a:solidFill>
              <a:effectLst/>
              <a:latin typeface="Segoe UI" panose="020B0502040204020203" pitchFamily="34" charset="0"/>
            </a:endParaRPr>
          </a:p>
          <a:p>
            <a:pPr marL="342900" indent="-342900" algn="l" rtl="0" fontAlgn="base">
              <a:buFont typeface="+mj-lt"/>
              <a:buAutoNum type="arabicPeriod"/>
            </a:pPr>
            <a:r>
              <a:rPr lang="en-GB" sz="1800" b="1" i="0" dirty="0">
                <a:solidFill>
                  <a:srgbClr val="000000"/>
                </a:solidFill>
                <a:effectLst/>
                <a:latin typeface="Calibri" panose="020F0502020204030204" pitchFamily="34" charset="0"/>
              </a:rPr>
              <a:t>An official strike</a:t>
            </a:r>
            <a:r>
              <a:rPr lang="en-GB" sz="1800" b="0" i="0" dirty="0">
                <a:solidFill>
                  <a:srgbClr val="000000"/>
                </a:solidFill>
                <a:effectLst/>
                <a:latin typeface="Calibri" panose="020F0502020204030204" pitchFamily="34" charset="0"/>
              </a:rPr>
              <a:t> This is when workers give their employer a week notice to inform them that they intend to go on strike. They hope a Secret ballot first (to see if member want to go on strike) </a:t>
            </a:r>
            <a:endParaRPr lang="en-GB" b="0" i="0" dirty="0">
              <a:solidFill>
                <a:srgbClr val="000000"/>
              </a:solidFill>
              <a:effectLst/>
              <a:latin typeface="Segoe UI" panose="020B0502040204020203" pitchFamily="34" charset="0"/>
            </a:endParaRPr>
          </a:p>
          <a:p>
            <a:pPr marL="342900" indent="-342900" algn="l" rtl="0" fontAlgn="base">
              <a:buFont typeface="+mj-lt"/>
              <a:buAutoNum type="arabicPeriod"/>
            </a:pPr>
            <a:r>
              <a:rPr lang="en-GB" sz="1800" b="1" i="0" dirty="0">
                <a:solidFill>
                  <a:srgbClr val="000000"/>
                </a:solidFill>
                <a:effectLst/>
                <a:latin typeface="Calibri" panose="020F0502020204030204" pitchFamily="34" charset="0"/>
              </a:rPr>
              <a:t>Work to Rule </a:t>
            </a:r>
            <a:r>
              <a:rPr lang="en-GB" sz="1800" b="0" i="0" dirty="0">
                <a:solidFill>
                  <a:srgbClr val="000000"/>
                </a:solidFill>
                <a:effectLst/>
                <a:latin typeface="Calibri" panose="020F0502020204030204" pitchFamily="34" charset="0"/>
              </a:rPr>
              <a:t> This is when employee just do the job that is on their contract of employment </a:t>
            </a:r>
            <a:endParaRPr lang="en-GB" dirty="0">
              <a:solidFill>
                <a:srgbClr val="000000"/>
              </a:solidFill>
              <a:latin typeface="Segoe UI" panose="020B0502040204020203" pitchFamily="34" charset="0"/>
            </a:endParaRPr>
          </a:p>
          <a:p>
            <a:pPr marL="342900" indent="-342900" algn="l" rtl="0" fontAlgn="base">
              <a:buFont typeface="+mj-lt"/>
              <a:buAutoNum type="arabicPeriod"/>
            </a:pPr>
            <a:r>
              <a:rPr lang="en-GB" sz="1800" b="1" i="0" dirty="0">
                <a:solidFill>
                  <a:srgbClr val="000000"/>
                </a:solidFill>
                <a:effectLst/>
                <a:latin typeface="Calibri" panose="020F0502020204030204" pitchFamily="34" charset="0"/>
              </a:rPr>
              <a:t>Go Slow</a:t>
            </a:r>
            <a:r>
              <a:rPr lang="en-GB" sz="1800" b="0" i="0" dirty="0">
                <a:solidFill>
                  <a:srgbClr val="000000"/>
                </a:solidFill>
                <a:effectLst/>
                <a:latin typeface="Calibri" panose="020F0502020204030204" pitchFamily="34" charset="0"/>
              </a:rPr>
              <a:t> This is when workers do their work, but it is at a slow pace </a:t>
            </a:r>
            <a:endParaRPr lang="en-GB" dirty="0">
              <a:solidFill>
                <a:srgbClr val="000000"/>
              </a:solidFill>
              <a:latin typeface="Segoe UI" panose="020B0502040204020203" pitchFamily="34" charset="0"/>
            </a:endParaRPr>
          </a:p>
          <a:p>
            <a:pPr marL="342900" indent="-342900" algn="l" rtl="0" fontAlgn="base">
              <a:buFont typeface="+mj-lt"/>
              <a:buAutoNum type="arabicPeriod"/>
            </a:pPr>
            <a:r>
              <a:rPr lang="en-GB" sz="1800" b="1" i="0" dirty="0">
                <a:solidFill>
                  <a:srgbClr val="000000"/>
                </a:solidFill>
                <a:effectLst/>
                <a:latin typeface="Segoe UI" panose="020B0502040204020203" pitchFamily="34" charset="0"/>
              </a:rPr>
              <a:t>O</a:t>
            </a:r>
            <a:r>
              <a:rPr lang="en-GB" sz="1800" b="1" i="0" dirty="0">
                <a:solidFill>
                  <a:srgbClr val="000000"/>
                </a:solidFill>
                <a:effectLst/>
                <a:latin typeface="Calibri" panose="020F0502020204030204" pitchFamily="34" charset="0"/>
              </a:rPr>
              <a:t>vertime Ban</a:t>
            </a:r>
            <a:r>
              <a:rPr lang="en-GB" sz="1800" b="0" i="0" dirty="0">
                <a:solidFill>
                  <a:srgbClr val="000000"/>
                </a:solidFill>
                <a:effectLst/>
                <a:latin typeface="Calibri" panose="020F0502020204030204" pitchFamily="34" charset="0"/>
              </a:rPr>
              <a:t> This is when employees refuse to do any overtime </a:t>
            </a:r>
            <a:endParaRPr lang="en-GB" dirty="0">
              <a:solidFill>
                <a:srgbClr val="000000"/>
              </a:solidFill>
              <a:latin typeface="Segoe UI" panose="020B0502040204020203" pitchFamily="34" charset="0"/>
            </a:endParaRPr>
          </a:p>
          <a:p>
            <a:pPr marL="342900" indent="-342900" algn="l" rtl="0" fontAlgn="base">
              <a:buFont typeface="+mj-lt"/>
              <a:buAutoNum type="arabicPeriod"/>
            </a:pPr>
            <a:r>
              <a:rPr lang="en-GB" sz="1800" b="1" i="0" dirty="0">
                <a:solidFill>
                  <a:srgbClr val="000000"/>
                </a:solidFill>
                <a:effectLst/>
                <a:latin typeface="Calibri" panose="020F0502020204030204" pitchFamily="34" charset="0"/>
              </a:rPr>
              <a:t>Token Stoppage</a:t>
            </a:r>
            <a:r>
              <a:rPr lang="en-GB" sz="1800" b="0" i="0" dirty="0">
                <a:solidFill>
                  <a:srgbClr val="000000"/>
                </a:solidFill>
                <a:effectLst/>
                <a:latin typeface="Calibri" panose="020F0502020204030204" pitchFamily="34" charset="0"/>
              </a:rPr>
              <a:t> This is when employee stop works for a period of time (Lunch Time) </a:t>
            </a:r>
            <a:endParaRPr lang="en-GB" b="0" i="0" dirty="0">
              <a:solidFill>
                <a:srgbClr val="000000"/>
              </a:solidFill>
              <a:effectLst/>
              <a:latin typeface="Segoe UI" panose="020B0502040204020203" pitchFamily="34" charset="0"/>
            </a:endParaRPr>
          </a:p>
          <a:p>
            <a:pPr marL="0" indent="0">
              <a:buNone/>
            </a:pPr>
            <a:endParaRPr lang="en-IE" dirty="0"/>
          </a:p>
        </p:txBody>
      </p:sp>
    </p:spTree>
    <p:extLst>
      <p:ext uri="{BB962C8B-B14F-4D97-AF65-F5344CB8AC3E}">
        <p14:creationId xmlns:p14="http://schemas.microsoft.com/office/powerpoint/2010/main" val="206665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a:xfrm>
            <a:off x="1136428" y="627564"/>
            <a:ext cx="7474172" cy="1325563"/>
          </a:xfrm>
        </p:spPr>
        <p:txBody>
          <a:bodyPr>
            <a:normAutofit/>
          </a:bodyPr>
          <a:lstStyle/>
          <a:p>
            <a:r>
              <a:rPr lang="en-IE" dirty="0"/>
              <a:t>Slide 1 - Second dice rolled</a:t>
            </a:r>
          </a:p>
        </p:txBody>
      </p:sp>
      <p:sp>
        <p:nvSpPr>
          <p:cNvPr id="3" name="Content Placeholder 2">
            <a:extLst>
              <a:ext uri="{FF2B5EF4-FFF2-40B4-BE49-F238E27FC236}">
                <a16:creationId xmlns:a16="http://schemas.microsoft.com/office/drawing/2014/main" id="{200AC01E-D23C-485C-A58B-308C25A570A3}"/>
              </a:ext>
            </a:extLst>
          </p:cNvPr>
          <p:cNvSpPr>
            <a:spLocks noGrp="1"/>
          </p:cNvSpPr>
          <p:nvPr>
            <p:ph idx="1"/>
          </p:nvPr>
        </p:nvSpPr>
        <p:spPr>
          <a:xfrm>
            <a:off x="1136429" y="2278173"/>
            <a:ext cx="6467867" cy="3450613"/>
          </a:xfrm>
        </p:spPr>
        <p:txBody>
          <a:bodyPr anchor="ctr">
            <a:normAutofit/>
          </a:bodyPr>
          <a:lstStyle/>
          <a:p>
            <a:pPr marL="0" indent="0">
              <a:buNone/>
            </a:pPr>
            <a:r>
              <a:rPr lang="en-IE" sz="2400" dirty="0">
                <a:hlinkClick r:id="rId2" action="ppaction://hlinksldjump"/>
              </a:rPr>
              <a:t>No 1 = Question 1</a:t>
            </a:r>
            <a:endParaRPr lang="en-IE" sz="2400" dirty="0"/>
          </a:p>
          <a:p>
            <a:pPr marL="0" indent="0">
              <a:buNone/>
            </a:pPr>
            <a:r>
              <a:rPr lang="en-IE" sz="2400" dirty="0">
                <a:hlinkClick r:id="rId3" action="ppaction://hlinksldjump"/>
              </a:rPr>
              <a:t>No 2 = Question 2</a:t>
            </a:r>
            <a:endParaRPr lang="en-IE" sz="2400" dirty="0"/>
          </a:p>
          <a:p>
            <a:pPr marL="0" indent="0">
              <a:buNone/>
            </a:pPr>
            <a:r>
              <a:rPr lang="en-IE" sz="2400" dirty="0">
                <a:hlinkClick r:id="rId4" action="ppaction://hlinksldjump"/>
              </a:rPr>
              <a:t>No 3 = Question 3</a:t>
            </a:r>
            <a:endParaRPr lang="en-IE" sz="2400" dirty="0"/>
          </a:p>
          <a:p>
            <a:pPr marL="0" indent="0">
              <a:buNone/>
            </a:pPr>
            <a:r>
              <a:rPr lang="en-IE" sz="2400" dirty="0">
                <a:hlinkClick r:id="rId5" action="ppaction://hlinksldjump"/>
              </a:rPr>
              <a:t>No 4 = Question 4</a:t>
            </a:r>
            <a:endParaRPr lang="en-IE" sz="2400" dirty="0"/>
          </a:p>
          <a:p>
            <a:pPr marL="0" indent="0">
              <a:buNone/>
            </a:pPr>
            <a:r>
              <a:rPr lang="en-IE" sz="2400" dirty="0">
                <a:hlinkClick r:id="rId6" action="ppaction://hlinksldjump"/>
              </a:rPr>
              <a:t>No 5 = Question 5</a:t>
            </a:r>
            <a:endParaRPr lang="en-IE" sz="2400" dirty="0"/>
          </a:p>
          <a:p>
            <a:pPr marL="0" indent="0">
              <a:buNone/>
            </a:pPr>
            <a:r>
              <a:rPr lang="en-IE" sz="2400" dirty="0">
                <a:hlinkClick r:id="rId7" action="ppaction://hlinksldjump"/>
              </a:rPr>
              <a:t>No 6 = Question 6</a:t>
            </a:r>
            <a:endParaRPr lang="en-IE" sz="2400" dirty="0"/>
          </a:p>
          <a:p>
            <a:pPr marL="0" indent="0">
              <a:buNone/>
            </a:pPr>
            <a:endParaRPr lang="en-IE" sz="2400" dirty="0"/>
          </a:p>
          <a:p>
            <a:pPr marL="0" indent="0">
              <a:buNone/>
            </a:pPr>
            <a:endParaRPr lang="en-IE" sz="2400" dirty="0"/>
          </a:p>
        </p:txBody>
      </p:sp>
      <p:sp>
        <p:nvSpPr>
          <p:cNvPr id="11" name="Rectangle 1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c 4" descr="Window with solid fill">
            <a:hlinkClick r:id="rId8"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413987" y="2857501"/>
            <a:ext cx="1142998" cy="1142998"/>
          </a:xfrm>
          <a:prstGeom prst="rect">
            <a:avLst/>
          </a:prstGeom>
        </p:spPr>
      </p:pic>
      <p:sp>
        <p:nvSpPr>
          <p:cNvPr id="6" name="Arrow: Left 5">
            <a:extLst>
              <a:ext uri="{FF2B5EF4-FFF2-40B4-BE49-F238E27FC236}">
                <a16:creationId xmlns:a16="http://schemas.microsoft.com/office/drawing/2014/main" id="{66D4B277-3417-4EA0-923F-4ACC12657009}"/>
              </a:ext>
            </a:extLst>
          </p:cNvPr>
          <p:cNvSpPr/>
          <p:nvPr/>
        </p:nvSpPr>
        <p:spPr>
          <a:xfrm flipH="1">
            <a:off x="6395400" y="2708999"/>
            <a:ext cx="2520000" cy="1440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IE" sz="1600" dirty="0">
                <a:latin typeface="Comic Sans MS" panose="030F0702030302020204" pitchFamily="66" charset="0"/>
              </a:rPr>
              <a:t>Click Here for the Home Page</a:t>
            </a:r>
          </a:p>
        </p:txBody>
      </p:sp>
    </p:spTree>
    <p:extLst>
      <p:ext uri="{BB962C8B-B14F-4D97-AF65-F5344CB8AC3E}">
        <p14:creationId xmlns:p14="http://schemas.microsoft.com/office/powerpoint/2010/main" val="20850336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6CDC51-8D27-4BF4-AB33-7D5905E80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24FB90F3-DFB9-42D4-B851-120249962A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a:xfrm>
            <a:off x="804672" y="802955"/>
            <a:ext cx="5145024" cy="1454051"/>
          </a:xfrm>
        </p:spPr>
        <p:txBody>
          <a:bodyPr>
            <a:normAutofit/>
          </a:bodyPr>
          <a:lstStyle/>
          <a:p>
            <a:pPr algn="ctr"/>
            <a:r>
              <a:rPr lang="en-IE" sz="3100" b="1" dirty="0">
                <a:solidFill>
                  <a:srgbClr val="000000"/>
                </a:solidFill>
                <a:latin typeface="+mn-lt"/>
              </a:rPr>
              <a:t>Slide 3 – Question 4 </a:t>
            </a:r>
            <a:br>
              <a:rPr lang="en-IE" sz="3100" b="1" dirty="0">
                <a:solidFill>
                  <a:srgbClr val="000000"/>
                </a:solidFill>
                <a:latin typeface="+mn-lt"/>
              </a:rPr>
            </a:br>
            <a:r>
              <a:rPr lang="en-IE" sz="3100" b="1" dirty="0">
                <a:solidFill>
                  <a:srgbClr val="000000"/>
                </a:solidFill>
                <a:latin typeface="+mn-lt"/>
              </a:rPr>
              <a:t>(6 Marks) </a:t>
            </a:r>
            <a:br>
              <a:rPr lang="en-IE" sz="3100" b="1" dirty="0">
                <a:solidFill>
                  <a:srgbClr val="000000"/>
                </a:solidFill>
                <a:latin typeface="+mn-lt"/>
              </a:rPr>
            </a:br>
            <a:r>
              <a:rPr lang="en-IE" sz="3100" b="1" dirty="0">
                <a:solidFill>
                  <a:srgbClr val="000000"/>
                </a:solidFill>
                <a:latin typeface="+mn-lt"/>
              </a:rPr>
              <a:t>(LO 2.5)</a:t>
            </a:r>
          </a:p>
        </p:txBody>
      </p:sp>
      <p:sp>
        <p:nvSpPr>
          <p:cNvPr id="20" name="Freeform 60">
            <a:extLst>
              <a:ext uri="{FF2B5EF4-FFF2-40B4-BE49-F238E27FC236}">
                <a16:creationId xmlns:a16="http://schemas.microsoft.com/office/drawing/2014/main" id="{DF4CE22F-8463-44F2-BE50-65D9B503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8720" y="0"/>
            <a:ext cx="3762182" cy="2258435"/>
          </a:xfrm>
          <a:custGeom>
            <a:avLst/>
            <a:gdLst>
              <a:gd name="connsiteX0" fmla="*/ 39946 w 3960192"/>
              <a:gd name="connsiteY0" fmla="*/ 0 h 2377300"/>
              <a:gd name="connsiteX1" fmla="*/ 3920247 w 3960192"/>
              <a:gd name="connsiteY1" fmla="*/ 0 h 2377300"/>
              <a:gd name="connsiteX2" fmla="*/ 3949969 w 3960192"/>
              <a:gd name="connsiteY2" fmla="*/ 194751 h 2377300"/>
              <a:gd name="connsiteX3" fmla="*/ 3960192 w 3960192"/>
              <a:gd name="connsiteY3" fmla="*/ 397204 h 2377300"/>
              <a:gd name="connsiteX4" fmla="*/ 1980096 w 3960192"/>
              <a:gd name="connsiteY4" fmla="*/ 2377300 h 2377300"/>
              <a:gd name="connsiteX5" fmla="*/ 0 w 3960192"/>
              <a:gd name="connsiteY5" fmla="*/ 397204 h 2377300"/>
              <a:gd name="connsiteX6" fmla="*/ 10224 w 3960192"/>
              <a:gd name="connsiteY6" fmla="*/ 194751 h 237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2" h="2377300">
                <a:moveTo>
                  <a:pt x="39946" y="0"/>
                </a:moveTo>
                <a:lnTo>
                  <a:pt x="3920247" y="0"/>
                </a:lnTo>
                <a:lnTo>
                  <a:pt x="3949969" y="194751"/>
                </a:lnTo>
                <a:cubicBezTo>
                  <a:pt x="3956729" y="261316"/>
                  <a:pt x="3960192" y="328856"/>
                  <a:pt x="3960192" y="397204"/>
                </a:cubicBezTo>
                <a:cubicBezTo>
                  <a:pt x="3960192" y="1490781"/>
                  <a:pt x="3073673" y="2377300"/>
                  <a:pt x="1980096" y="2377300"/>
                </a:cubicBezTo>
                <a:cubicBezTo>
                  <a:pt x="886519" y="2377300"/>
                  <a:pt x="0" y="1490781"/>
                  <a:pt x="0" y="397204"/>
                </a:cubicBezTo>
                <a:cubicBezTo>
                  <a:pt x="0" y="328856"/>
                  <a:pt x="3463" y="261316"/>
                  <a:pt x="10224" y="194751"/>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Graphic 8" descr="Questions with solid fill">
            <a:hlinkClick r:id="rId3" action="ppaction://hlinksldjump"/>
            <a:extLst>
              <a:ext uri="{FF2B5EF4-FFF2-40B4-BE49-F238E27FC236}">
                <a16:creationId xmlns:a16="http://schemas.microsoft.com/office/drawing/2014/main" id="{CE838828-FFF8-433B-A80E-16C3D438D95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86375" y="266436"/>
            <a:ext cx="1366871" cy="1366871"/>
          </a:xfrm>
          <a:prstGeom prst="rect">
            <a:avLst/>
          </a:prstGeom>
        </p:spPr>
      </p:pic>
      <p:sp>
        <p:nvSpPr>
          <p:cNvPr id="3" name="Content Placeholder 2">
            <a:extLst>
              <a:ext uri="{FF2B5EF4-FFF2-40B4-BE49-F238E27FC236}">
                <a16:creationId xmlns:a16="http://schemas.microsoft.com/office/drawing/2014/main" id="{200AC01E-D23C-485C-A58B-308C25A570A3}"/>
              </a:ext>
            </a:extLst>
          </p:cNvPr>
          <p:cNvSpPr>
            <a:spLocks noGrp="1"/>
          </p:cNvSpPr>
          <p:nvPr>
            <p:ph idx="1"/>
          </p:nvPr>
        </p:nvSpPr>
        <p:spPr>
          <a:xfrm>
            <a:off x="804672" y="2421682"/>
            <a:ext cx="5145024" cy="3639289"/>
          </a:xfrm>
        </p:spPr>
        <p:txBody>
          <a:bodyPr anchor="ctr">
            <a:normAutofit/>
          </a:bodyPr>
          <a:lstStyle/>
          <a:p>
            <a:pPr marL="0" indent="0">
              <a:buNone/>
            </a:pPr>
            <a:endParaRPr lang="en-IE" sz="3100" dirty="0">
              <a:solidFill>
                <a:srgbClr val="000000"/>
              </a:solidFill>
            </a:endParaRPr>
          </a:p>
          <a:p>
            <a:pPr marL="0" indent="0">
              <a:buNone/>
            </a:pPr>
            <a:r>
              <a:rPr lang="en-IE" sz="3100" dirty="0">
                <a:solidFill>
                  <a:srgbClr val="000000"/>
                </a:solidFill>
              </a:rPr>
              <a:t>Explain 3 economic benefits of organisations</a:t>
            </a: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p:txBody>
      </p:sp>
      <p:sp>
        <p:nvSpPr>
          <p:cNvPr id="22" name="Freeform 67">
            <a:extLst>
              <a:ext uri="{FF2B5EF4-FFF2-40B4-BE49-F238E27FC236}">
                <a16:creationId xmlns:a16="http://schemas.microsoft.com/office/drawing/2014/main" id="{3FA1383B-2709-4E36-8FF8-7A737213B4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7503" y="3006774"/>
            <a:ext cx="4734497" cy="3851226"/>
          </a:xfrm>
          <a:custGeom>
            <a:avLst/>
            <a:gdLst>
              <a:gd name="connsiteX0" fmla="*/ 2718646 w 4647408"/>
              <a:gd name="connsiteY0" fmla="*/ 0 h 3780384"/>
              <a:gd name="connsiteX1" fmla="*/ 4641019 w 4647408"/>
              <a:gd name="connsiteY1" fmla="*/ 796273 h 3780384"/>
              <a:gd name="connsiteX2" fmla="*/ 4647408 w 4647408"/>
              <a:gd name="connsiteY2" fmla="*/ 803303 h 3780384"/>
              <a:gd name="connsiteX3" fmla="*/ 4647408 w 4647408"/>
              <a:gd name="connsiteY3" fmla="*/ 3780384 h 3780384"/>
              <a:gd name="connsiteX4" fmla="*/ 215340 w 4647408"/>
              <a:gd name="connsiteY4" fmla="*/ 3780384 h 3780384"/>
              <a:gd name="connsiteX5" fmla="*/ 213645 w 4647408"/>
              <a:gd name="connsiteY5" fmla="*/ 3776866 h 3780384"/>
              <a:gd name="connsiteX6" fmla="*/ 0 w 4647408"/>
              <a:gd name="connsiteY6" fmla="*/ 2718646 h 3780384"/>
              <a:gd name="connsiteX7" fmla="*/ 2718646 w 4647408"/>
              <a:gd name="connsiteY7" fmla="*/ 0 h 378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7408" h="3780384">
                <a:moveTo>
                  <a:pt x="2718646" y="0"/>
                </a:moveTo>
                <a:cubicBezTo>
                  <a:pt x="3469379" y="0"/>
                  <a:pt x="4149041" y="304295"/>
                  <a:pt x="4641019" y="796273"/>
                </a:cubicBezTo>
                <a:lnTo>
                  <a:pt x="4647408" y="803303"/>
                </a:lnTo>
                <a:lnTo>
                  <a:pt x="4647408" y="3780384"/>
                </a:lnTo>
                <a:lnTo>
                  <a:pt x="215340" y="3780384"/>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Graphic 4" descr="Window with solid fill">
            <a:hlinkClick r:id="rId6"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872423" y="3989614"/>
            <a:ext cx="2548155" cy="2548155"/>
          </a:xfrm>
          <a:prstGeom prst="rect">
            <a:avLst/>
          </a:prstGeom>
        </p:spPr>
      </p:pic>
      <p:sp>
        <p:nvSpPr>
          <p:cNvPr id="13" name="Rectangle: Rounded Corners 12">
            <a:extLst>
              <a:ext uri="{FF2B5EF4-FFF2-40B4-BE49-F238E27FC236}">
                <a16:creationId xmlns:a16="http://schemas.microsoft.com/office/drawing/2014/main" id="{0B97CE5D-31C0-46E2-A192-D595A97438BF}"/>
              </a:ext>
            </a:extLst>
          </p:cNvPr>
          <p:cNvSpPr/>
          <p:nvPr/>
        </p:nvSpPr>
        <p:spPr>
          <a:xfrm>
            <a:off x="7272997" y="1633307"/>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above for the answer</a:t>
            </a:r>
          </a:p>
        </p:txBody>
      </p:sp>
      <p:sp>
        <p:nvSpPr>
          <p:cNvPr id="14" name="Rectangle: Rounded Corners 13">
            <a:extLst>
              <a:ext uri="{FF2B5EF4-FFF2-40B4-BE49-F238E27FC236}">
                <a16:creationId xmlns:a16="http://schemas.microsoft.com/office/drawing/2014/main" id="{216A2F5A-A397-4DA0-B47E-D0DC4F65D310}"/>
              </a:ext>
            </a:extLst>
          </p:cNvPr>
          <p:cNvSpPr/>
          <p:nvPr/>
        </p:nvSpPr>
        <p:spPr>
          <a:xfrm>
            <a:off x="8872423" y="2971528"/>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below for the home page</a:t>
            </a:r>
          </a:p>
        </p:txBody>
      </p:sp>
    </p:spTree>
    <p:extLst>
      <p:ext uri="{BB962C8B-B14F-4D97-AF65-F5344CB8AC3E}">
        <p14:creationId xmlns:p14="http://schemas.microsoft.com/office/powerpoint/2010/main" val="11614339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p:txBody>
          <a:bodyPr/>
          <a:lstStyle/>
          <a:p>
            <a:r>
              <a:rPr lang="en-IE" dirty="0"/>
              <a:t>Slide 3 – Answer Question 4</a:t>
            </a:r>
          </a:p>
        </p:txBody>
      </p:sp>
      <p:pic>
        <p:nvPicPr>
          <p:cNvPr id="5" name="Graphic 4" descr="Window with solid fill">
            <a:hlinkClick r:id="rId2"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6909" y="5073943"/>
            <a:ext cx="914400" cy="914400"/>
          </a:xfrm>
          <a:prstGeom prst="rect">
            <a:avLst/>
          </a:prstGeom>
        </p:spPr>
      </p:pic>
      <p:sp>
        <p:nvSpPr>
          <p:cNvPr id="6" name="Arrow: Left 5">
            <a:extLst>
              <a:ext uri="{FF2B5EF4-FFF2-40B4-BE49-F238E27FC236}">
                <a16:creationId xmlns:a16="http://schemas.microsoft.com/office/drawing/2014/main" id="{66D4B277-3417-4EA0-923F-4ACC12657009}"/>
              </a:ext>
            </a:extLst>
          </p:cNvPr>
          <p:cNvSpPr/>
          <p:nvPr/>
        </p:nvSpPr>
        <p:spPr>
          <a:xfrm>
            <a:off x="1990018" y="4823792"/>
            <a:ext cx="2520000" cy="1440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a:latin typeface="Comic Sans MS" panose="030F0702030302020204" pitchFamily="66" charset="0"/>
              </a:rPr>
              <a:t>Click Here for the Home Page</a:t>
            </a:r>
          </a:p>
        </p:txBody>
      </p:sp>
      <p:sp>
        <p:nvSpPr>
          <p:cNvPr id="4" name="Content Placeholder 3">
            <a:extLst>
              <a:ext uri="{FF2B5EF4-FFF2-40B4-BE49-F238E27FC236}">
                <a16:creationId xmlns:a16="http://schemas.microsoft.com/office/drawing/2014/main" id="{9D743440-4733-4171-A0E9-A2703309F3AE}"/>
              </a:ext>
            </a:extLst>
          </p:cNvPr>
          <p:cNvSpPr>
            <a:spLocks noGrp="1"/>
          </p:cNvSpPr>
          <p:nvPr>
            <p:ph idx="1"/>
          </p:nvPr>
        </p:nvSpPr>
        <p:spPr>
          <a:xfrm>
            <a:off x="838200" y="1825625"/>
            <a:ext cx="10515600" cy="2998167"/>
          </a:xfrm>
        </p:spPr>
        <p:txBody>
          <a:bodyPr/>
          <a:lstStyle/>
          <a:p>
            <a:pPr algn="l" rtl="0" fontAlgn="base"/>
            <a:r>
              <a:rPr lang="en-GB" sz="1800" b="1" i="0" dirty="0">
                <a:solidFill>
                  <a:srgbClr val="000000"/>
                </a:solidFill>
                <a:effectLst/>
                <a:latin typeface="Calibri" panose="020F0502020204030204" pitchFamily="34" charset="0"/>
              </a:rPr>
              <a:t>Employment</a:t>
            </a:r>
            <a:r>
              <a:rPr lang="en-GB" sz="1800" b="0" i="0" dirty="0">
                <a:solidFill>
                  <a:srgbClr val="000000"/>
                </a:solidFill>
                <a:effectLst/>
                <a:latin typeface="Calibri" panose="020F0502020204030204" pitchFamily="34" charset="0"/>
              </a:rPr>
              <a:t> People will be directly employed in the organisation but also business around the organisation may have to employ extra staff. </a:t>
            </a:r>
            <a:endParaRPr lang="en-GB" b="0" i="0" dirty="0">
              <a:solidFill>
                <a:srgbClr val="000000"/>
              </a:solidFill>
              <a:effectLst/>
              <a:latin typeface="Segoe UI" panose="020B0502040204020203" pitchFamily="34" charset="0"/>
            </a:endParaRPr>
          </a:p>
          <a:p>
            <a:pPr algn="l" rtl="0" fontAlgn="base"/>
            <a:r>
              <a:rPr lang="en-GB" sz="1800" b="1" i="0" dirty="0">
                <a:solidFill>
                  <a:srgbClr val="000000"/>
                </a:solidFill>
                <a:effectLst/>
                <a:latin typeface="Calibri" panose="020F0502020204030204" pitchFamily="34" charset="0"/>
              </a:rPr>
              <a:t>Tax Revenue</a:t>
            </a:r>
            <a:r>
              <a:rPr lang="en-GB" sz="1800" b="0" i="0" dirty="0">
                <a:solidFill>
                  <a:srgbClr val="000000"/>
                </a:solidFill>
                <a:effectLst/>
                <a:latin typeface="Calibri" panose="020F0502020204030204" pitchFamily="34" charset="0"/>
              </a:rPr>
              <a:t> The local authority will benefit from tax such as rent and rate </a:t>
            </a:r>
            <a:endParaRPr lang="en-GB" b="0" i="0" dirty="0">
              <a:solidFill>
                <a:srgbClr val="000000"/>
              </a:solidFill>
              <a:effectLst/>
              <a:latin typeface="Segoe UI" panose="020B0502040204020203" pitchFamily="34" charset="0"/>
            </a:endParaRPr>
          </a:p>
          <a:p>
            <a:pPr algn="l" rtl="0" fontAlgn="base"/>
            <a:r>
              <a:rPr lang="en-GB" sz="1800" b="1" i="0" dirty="0">
                <a:solidFill>
                  <a:srgbClr val="000000"/>
                </a:solidFill>
                <a:effectLst/>
                <a:latin typeface="Calibri" panose="020F0502020204030204" pitchFamily="34" charset="0"/>
              </a:rPr>
              <a:t>Improved Standard of Living</a:t>
            </a:r>
            <a:r>
              <a:rPr lang="en-GB" sz="1800" b="0" i="0" dirty="0">
                <a:solidFill>
                  <a:srgbClr val="000000"/>
                </a:solidFill>
                <a:effectLst/>
                <a:latin typeface="Calibri" panose="020F0502020204030204" pitchFamily="34" charset="0"/>
              </a:rPr>
              <a:t> Employee will have more money which will lead to a better standard of living </a:t>
            </a:r>
            <a:endParaRPr lang="en-GB" b="0" i="0" dirty="0">
              <a:solidFill>
                <a:srgbClr val="000000"/>
              </a:solidFill>
              <a:effectLst/>
              <a:latin typeface="Segoe UI" panose="020B0502040204020203" pitchFamily="34" charset="0"/>
            </a:endParaRPr>
          </a:p>
          <a:p>
            <a:pPr algn="l" rtl="0" fontAlgn="base"/>
            <a:r>
              <a:rPr lang="en-GB" sz="1800" b="1" i="0" dirty="0">
                <a:solidFill>
                  <a:srgbClr val="000000"/>
                </a:solidFill>
                <a:effectLst/>
                <a:latin typeface="Calibri" panose="020F0502020204030204" pitchFamily="34" charset="0"/>
              </a:rPr>
              <a:t>Economic Growth</a:t>
            </a:r>
            <a:r>
              <a:rPr lang="en-GB" sz="1800" b="0" i="0" dirty="0">
                <a:solidFill>
                  <a:srgbClr val="000000"/>
                </a:solidFill>
                <a:effectLst/>
                <a:latin typeface="Calibri" panose="020F0502020204030204" pitchFamily="34" charset="0"/>
              </a:rPr>
              <a:t> This will lead to and increase in the amount of goods and service produced from one year to the next. This is a positive for economic growth </a:t>
            </a:r>
            <a:endParaRPr lang="en-GB" b="0" i="0" dirty="0">
              <a:solidFill>
                <a:srgbClr val="000000"/>
              </a:solidFill>
              <a:effectLst/>
              <a:latin typeface="Segoe UI" panose="020B0502040204020203" pitchFamily="34" charset="0"/>
            </a:endParaRPr>
          </a:p>
          <a:p>
            <a:pPr algn="l" rtl="0" fontAlgn="base"/>
            <a:r>
              <a:rPr lang="en-GB" sz="1800" b="1" i="0" dirty="0">
                <a:solidFill>
                  <a:srgbClr val="000000"/>
                </a:solidFill>
                <a:effectLst/>
                <a:latin typeface="Calibri" panose="020F0502020204030204" pitchFamily="34" charset="0"/>
              </a:rPr>
              <a:t>Balance of Payments</a:t>
            </a:r>
            <a:r>
              <a:rPr lang="en-GB" sz="1800" b="0" i="0" dirty="0">
                <a:solidFill>
                  <a:srgbClr val="000000"/>
                </a:solidFill>
                <a:effectLst/>
                <a:latin typeface="Calibri" panose="020F0502020204030204" pitchFamily="34" charset="0"/>
              </a:rPr>
              <a:t> This can lead to a reduction in goods being imported into the country and more exports. This results in the money coming into Ireland and not leaving the country (Total Exports – Total Imports) </a:t>
            </a:r>
            <a:endParaRPr lang="en-GB" b="0" i="0" dirty="0">
              <a:solidFill>
                <a:srgbClr val="000000"/>
              </a:solidFill>
              <a:effectLst/>
              <a:latin typeface="Segoe UI" panose="020B0502040204020203" pitchFamily="34" charset="0"/>
            </a:endParaRPr>
          </a:p>
          <a:p>
            <a:endParaRPr lang="en-IE" dirty="0"/>
          </a:p>
        </p:txBody>
      </p:sp>
    </p:spTree>
    <p:extLst>
      <p:ext uri="{BB962C8B-B14F-4D97-AF65-F5344CB8AC3E}">
        <p14:creationId xmlns:p14="http://schemas.microsoft.com/office/powerpoint/2010/main" val="3224855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6CDC51-8D27-4BF4-AB33-7D5905E80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24FB90F3-DFB9-42D4-B851-120249962A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a:xfrm>
            <a:off x="804672" y="802955"/>
            <a:ext cx="5145024" cy="1454051"/>
          </a:xfrm>
        </p:spPr>
        <p:txBody>
          <a:bodyPr>
            <a:normAutofit/>
          </a:bodyPr>
          <a:lstStyle/>
          <a:p>
            <a:pPr algn="ctr"/>
            <a:r>
              <a:rPr lang="en-IE" sz="3100" b="1" dirty="0">
                <a:solidFill>
                  <a:srgbClr val="000000"/>
                </a:solidFill>
                <a:latin typeface="+mn-lt"/>
              </a:rPr>
              <a:t>Slide 3 – Question 5 </a:t>
            </a:r>
            <a:br>
              <a:rPr lang="en-IE" sz="3100" b="1" dirty="0">
                <a:solidFill>
                  <a:srgbClr val="000000"/>
                </a:solidFill>
                <a:latin typeface="+mn-lt"/>
              </a:rPr>
            </a:br>
            <a:r>
              <a:rPr lang="en-IE" sz="3100" b="1" dirty="0">
                <a:solidFill>
                  <a:srgbClr val="000000"/>
                </a:solidFill>
                <a:latin typeface="+mn-lt"/>
              </a:rPr>
              <a:t>(6 Marks) </a:t>
            </a:r>
            <a:br>
              <a:rPr lang="en-IE" sz="3100" b="1" dirty="0">
                <a:solidFill>
                  <a:srgbClr val="000000"/>
                </a:solidFill>
                <a:latin typeface="+mn-lt"/>
              </a:rPr>
            </a:br>
            <a:r>
              <a:rPr lang="en-IE" sz="3100" b="1" dirty="0">
                <a:solidFill>
                  <a:srgbClr val="000000"/>
                </a:solidFill>
                <a:latin typeface="+mn-lt"/>
              </a:rPr>
              <a:t>(LO 2.5)</a:t>
            </a:r>
          </a:p>
        </p:txBody>
      </p:sp>
      <p:sp>
        <p:nvSpPr>
          <p:cNvPr id="20" name="Freeform 60">
            <a:extLst>
              <a:ext uri="{FF2B5EF4-FFF2-40B4-BE49-F238E27FC236}">
                <a16:creationId xmlns:a16="http://schemas.microsoft.com/office/drawing/2014/main" id="{DF4CE22F-8463-44F2-BE50-65D9B503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8720" y="0"/>
            <a:ext cx="3762182" cy="2258435"/>
          </a:xfrm>
          <a:custGeom>
            <a:avLst/>
            <a:gdLst>
              <a:gd name="connsiteX0" fmla="*/ 39946 w 3960192"/>
              <a:gd name="connsiteY0" fmla="*/ 0 h 2377300"/>
              <a:gd name="connsiteX1" fmla="*/ 3920247 w 3960192"/>
              <a:gd name="connsiteY1" fmla="*/ 0 h 2377300"/>
              <a:gd name="connsiteX2" fmla="*/ 3949969 w 3960192"/>
              <a:gd name="connsiteY2" fmla="*/ 194751 h 2377300"/>
              <a:gd name="connsiteX3" fmla="*/ 3960192 w 3960192"/>
              <a:gd name="connsiteY3" fmla="*/ 397204 h 2377300"/>
              <a:gd name="connsiteX4" fmla="*/ 1980096 w 3960192"/>
              <a:gd name="connsiteY4" fmla="*/ 2377300 h 2377300"/>
              <a:gd name="connsiteX5" fmla="*/ 0 w 3960192"/>
              <a:gd name="connsiteY5" fmla="*/ 397204 h 2377300"/>
              <a:gd name="connsiteX6" fmla="*/ 10224 w 3960192"/>
              <a:gd name="connsiteY6" fmla="*/ 194751 h 237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2" h="2377300">
                <a:moveTo>
                  <a:pt x="39946" y="0"/>
                </a:moveTo>
                <a:lnTo>
                  <a:pt x="3920247" y="0"/>
                </a:lnTo>
                <a:lnTo>
                  <a:pt x="3949969" y="194751"/>
                </a:lnTo>
                <a:cubicBezTo>
                  <a:pt x="3956729" y="261316"/>
                  <a:pt x="3960192" y="328856"/>
                  <a:pt x="3960192" y="397204"/>
                </a:cubicBezTo>
                <a:cubicBezTo>
                  <a:pt x="3960192" y="1490781"/>
                  <a:pt x="3073673" y="2377300"/>
                  <a:pt x="1980096" y="2377300"/>
                </a:cubicBezTo>
                <a:cubicBezTo>
                  <a:pt x="886519" y="2377300"/>
                  <a:pt x="0" y="1490781"/>
                  <a:pt x="0" y="397204"/>
                </a:cubicBezTo>
                <a:cubicBezTo>
                  <a:pt x="0" y="328856"/>
                  <a:pt x="3463" y="261316"/>
                  <a:pt x="10224" y="194751"/>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Graphic 8" descr="Questions with solid fill">
            <a:hlinkClick r:id="" action="ppaction://noaction"/>
            <a:extLst>
              <a:ext uri="{FF2B5EF4-FFF2-40B4-BE49-F238E27FC236}">
                <a16:creationId xmlns:a16="http://schemas.microsoft.com/office/drawing/2014/main" id="{CE838828-FFF8-433B-A80E-16C3D438D95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786375" y="266436"/>
            <a:ext cx="1366871" cy="1366871"/>
          </a:xfrm>
          <a:prstGeom prst="rect">
            <a:avLst/>
          </a:prstGeom>
        </p:spPr>
      </p:pic>
      <p:sp>
        <p:nvSpPr>
          <p:cNvPr id="3" name="Content Placeholder 2">
            <a:extLst>
              <a:ext uri="{FF2B5EF4-FFF2-40B4-BE49-F238E27FC236}">
                <a16:creationId xmlns:a16="http://schemas.microsoft.com/office/drawing/2014/main" id="{200AC01E-D23C-485C-A58B-308C25A570A3}"/>
              </a:ext>
            </a:extLst>
          </p:cNvPr>
          <p:cNvSpPr>
            <a:spLocks noGrp="1"/>
          </p:cNvSpPr>
          <p:nvPr>
            <p:ph idx="1"/>
          </p:nvPr>
        </p:nvSpPr>
        <p:spPr>
          <a:xfrm>
            <a:off x="804672" y="2421682"/>
            <a:ext cx="5145024" cy="3639289"/>
          </a:xfrm>
        </p:spPr>
        <p:txBody>
          <a:bodyPr anchor="ctr">
            <a:normAutofit/>
          </a:bodyPr>
          <a:lstStyle/>
          <a:p>
            <a:pPr marL="0" indent="0">
              <a:buNone/>
            </a:pPr>
            <a:r>
              <a:rPr lang="en-IE" sz="3100" dirty="0">
                <a:solidFill>
                  <a:srgbClr val="000000"/>
                </a:solidFill>
              </a:rPr>
              <a:t>Explain 3 economic benefits of organisations</a:t>
            </a: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p:txBody>
      </p:sp>
      <p:sp>
        <p:nvSpPr>
          <p:cNvPr id="22" name="Freeform 67">
            <a:extLst>
              <a:ext uri="{FF2B5EF4-FFF2-40B4-BE49-F238E27FC236}">
                <a16:creationId xmlns:a16="http://schemas.microsoft.com/office/drawing/2014/main" id="{3FA1383B-2709-4E36-8FF8-7A737213B4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7503" y="3006774"/>
            <a:ext cx="4734497" cy="3851226"/>
          </a:xfrm>
          <a:custGeom>
            <a:avLst/>
            <a:gdLst>
              <a:gd name="connsiteX0" fmla="*/ 2718646 w 4647408"/>
              <a:gd name="connsiteY0" fmla="*/ 0 h 3780384"/>
              <a:gd name="connsiteX1" fmla="*/ 4641019 w 4647408"/>
              <a:gd name="connsiteY1" fmla="*/ 796273 h 3780384"/>
              <a:gd name="connsiteX2" fmla="*/ 4647408 w 4647408"/>
              <a:gd name="connsiteY2" fmla="*/ 803303 h 3780384"/>
              <a:gd name="connsiteX3" fmla="*/ 4647408 w 4647408"/>
              <a:gd name="connsiteY3" fmla="*/ 3780384 h 3780384"/>
              <a:gd name="connsiteX4" fmla="*/ 215340 w 4647408"/>
              <a:gd name="connsiteY4" fmla="*/ 3780384 h 3780384"/>
              <a:gd name="connsiteX5" fmla="*/ 213645 w 4647408"/>
              <a:gd name="connsiteY5" fmla="*/ 3776866 h 3780384"/>
              <a:gd name="connsiteX6" fmla="*/ 0 w 4647408"/>
              <a:gd name="connsiteY6" fmla="*/ 2718646 h 3780384"/>
              <a:gd name="connsiteX7" fmla="*/ 2718646 w 4647408"/>
              <a:gd name="connsiteY7" fmla="*/ 0 h 378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7408" h="3780384">
                <a:moveTo>
                  <a:pt x="2718646" y="0"/>
                </a:moveTo>
                <a:cubicBezTo>
                  <a:pt x="3469379" y="0"/>
                  <a:pt x="4149041" y="304295"/>
                  <a:pt x="4641019" y="796273"/>
                </a:cubicBezTo>
                <a:lnTo>
                  <a:pt x="4647408" y="803303"/>
                </a:lnTo>
                <a:lnTo>
                  <a:pt x="4647408" y="3780384"/>
                </a:lnTo>
                <a:lnTo>
                  <a:pt x="215340" y="3780384"/>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Graphic 4" descr="Window with solid fill">
            <a:hlinkClick r:id="" action="ppaction://noaction"/>
            <a:extLst>
              <a:ext uri="{FF2B5EF4-FFF2-40B4-BE49-F238E27FC236}">
                <a16:creationId xmlns:a16="http://schemas.microsoft.com/office/drawing/2014/main" id="{DDDF9A6C-4C26-4E42-9A72-4D8C3DF69CF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872423" y="3989614"/>
            <a:ext cx="2548155" cy="2548155"/>
          </a:xfrm>
          <a:prstGeom prst="rect">
            <a:avLst/>
          </a:prstGeom>
        </p:spPr>
      </p:pic>
      <p:sp>
        <p:nvSpPr>
          <p:cNvPr id="13" name="Rectangle: Rounded Corners 12">
            <a:extLst>
              <a:ext uri="{FF2B5EF4-FFF2-40B4-BE49-F238E27FC236}">
                <a16:creationId xmlns:a16="http://schemas.microsoft.com/office/drawing/2014/main" id="{2CDD1367-A127-4228-827F-BCE36BCDF600}"/>
              </a:ext>
            </a:extLst>
          </p:cNvPr>
          <p:cNvSpPr/>
          <p:nvPr/>
        </p:nvSpPr>
        <p:spPr>
          <a:xfrm>
            <a:off x="7272997" y="1633307"/>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above for the answer</a:t>
            </a:r>
          </a:p>
        </p:txBody>
      </p:sp>
      <p:sp>
        <p:nvSpPr>
          <p:cNvPr id="14" name="Rectangle: Rounded Corners 13">
            <a:extLst>
              <a:ext uri="{FF2B5EF4-FFF2-40B4-BE49-F238E27FC236}">
                <a16:creationId xmlns:a16="http://schemas.microsoft.com/office/drawing/2014/main" id="{540237B9-B3A3-464F-82A7-BC749210E234}"/>
              </a:ext>
            </a:extLst>
          </p:cNvPr>
          <p:cNvSpPr/>
          <p:nvPr/>
        </p:nvSpPr>
        <p:spPr>
          <a:xfrm>
            <a:off x="8872423" y="2971528"/>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below for the home page</a:t>
            </a:r>
          </a:p>
        </p:txBody>
      </p:sp>
    </p:spTree>
    <p:extLst>
      <p:ext uri="{BB962C8B-B14F-4D97-AF65-F5344CB8AC3E}">
        <p14:creationId xmlns:p14="http://schemas.microsoft.com/office/powerpoint/2010/main" val="37390264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p:txBody>
          <a:bodyPr/>
          <a:lstStyle/>
          <a:p>
            <a:r>
              <a:rPr lang="en-IE"/>
              <a:t>Slide 3 – Answer Number 5</a:t>
            </a:r>
            <a:endParaRPr lang="en-IE" dirty="0"/>
          </a:p>
        </p:txBody>
      </p:sp>
      <p:pic>
        <p:nvPicPr>
          <p:cNvPr id="5" name="Graphic 4" descr="Window with solid fill">
            <a:hlinkClick r:id="rId2"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6909" y="5073943"/>
            <a:ext cx="914400" cy="914400"/>
          </a:xfrm>
          <a:prstGeom prst="rect">
            <a:avLst/>
          </a:prstGeom>
        </p:spPr>
      </p:pic>
      <p:sp>
        <p:nvSpPr>
          <p:cNvPr id="6" name="Arrow: Left 5">
            <a:extLst>
              <a:ext uri="{FF2B5EF4-FFF2-40B4-BE49-F238E27FC236}">
                <a16:creationId xmlns:a16="http://schemas.microsoft.com/office/drawing/2014/main" id="{66D4B277-3417-4EA0-923F-4ACC12657009}"/>
              </a:ext>
            </a:extLst>
          </p:cNvPr>
          <p:cNvSpPr/>
          <p:nvPr/>
        </p:nvSpPr>
        <p:spPr>
          <a:xfrm>
            <a:off x="1990018" y="4823792"/>
            <a:ext cx="2794017" cy="148810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a:latin typeface="Comic Sans MS" panose="030F0702030302020204" pitchFamily="66" charset="0"/>
              </a:rPr>
              <a:t>Click Here for the Home Page</a:t>
            </a:r>
          </a:p>
        </p:txBody>
      </p:sp>
      <p:sp>
        <p:nvSpPr>
          <p:cNvPr id="14" name="Content Placeholder 2">
            <a:extLst>
              <a:ext uri="{FF2B5EF4-FFF2-40B4-BE49-F238E27FC236}">
                <a16:creationId xmlns:a16="http://schemas.microsoft.com/office/drawing/2014/main" id="{ADC6D1D7-056F-4A7B-BF8D-C5BA38A9B571}"/>
              </a:ext>
            </a:extLst>
          </p:cNvPr>
          <p:cNvSpPr>
            <a:spLocks noGrp="1"/>
          </p:cNvSpPr>
          <p:nvPr>
            <p:ph idx="1"/>
          </p:nvPr>
        </p:nvSpPr>
        <p:spPr>
          <a:xfrm>
            <a:off x="838200" y="1690688"/>
            <a:ext cx="10515600" cy="2974077"/>
          </a:xfrm>
          <a:ln>
            <a:solidFill>
              <a:schemeClr val="bg1"/>
            </a:solidFill>
          </a:ln>
        </p:spPr>
        <p:txBody>
          <a:bodyPr>
            <a:normAutofit/>
          </a:bodyPr>
          <a:lstStyle/>
          <a:p>
            <a:pPr algn="l" rtl="0" fontAlgn="base"/>
            <a:r>
              <a:rPr lang="en-GB" sz="1800" b="1" i="0" dirty="0">
                <a:solidFill>
                  <a:srgbClr val="000000"/>
                </a:solidFill>
                <a:effectLst/>
                <a:latin typeface="Calibri" panose="020F0502020204030204" pitchFamily="34" charset="0"/>
              </a:rPr>
              <a:t>More Local Services</a:t>
            </a:r>
            <a:r>
              <a:rPr lang="en-GB" sz="1800" b="0" i="0" dirty="0">
                <a:solidFill>
                  <a:srgbClr val="000000"/>
                </a:solidFill>
                <a:effectLst/>
                <a:latin typeface="Calibri" panose="020F0502020204030204" pitchFamily="34" charset="0"/>
              </a:rPr>
              <a:t> Local service like banking, financial services, Shops will increase because the organisation will need to use the service.  </a:t>
            </a:r>
            <a:endParaRPr lang="en-GB" b="0" i="0" dirty="0">
              <a:solidFill>
                <a:srgbClr val="000000"/>
              </a:solidFill>
              <a:effectLst/>
              <a:latin typeface="Segoe UI" panose="020B0502040204020203" pitchFamily="34" charset="0"/>
            </a:endParaRPr>
          </a:p>
          <a:p>
            <a:pPr algn="l" rtl="0" fontAlgn="base"/>
            <a:r>
              <a:rPr lang="en-GB" sz="1800" b="1" i="0" dirty="0">
                <a:solidFill>
                  <a:srgbClr val="000000"/>
                </a:solidFill>
                <a:effectLst/>
                <a:latin typeface="Calibri" panose="020F0502020204030204" pitchFamily="34" charset="0"/>
              </a:rPr>
              <a:t>Increase Choice. Low Prices</a:t>
            </a:r>
            <a:r>
              <a:rPr lang="en-GB" sz="1800" b="0" i="0" dirty="0">
                <a:solidFill>
                  <a:srgbClr val="000000"/>
                </a:solidFill>
                <a:effectLst/>
                <a:latin typeface="Calibri" panose="020F0502020204030204" pitchFamily="34" charset="0"/>
              </a:rPr>
              <a:t> Because there are more services it will result in more choice for the consumer thus lower prices </a:t>
            </a:r>
            <a:endParaRPr lang="en-GB" b="0" i="0" dirty="0">
              <a:solidFill>
                <a:srgbClr val="000000"/>
              </a:solidFill>
              <a:effectLst/>
              <a:latin typeface="Segoe UI" panose="020B0502040204020203" pitchFamily="34" charset="0"/>
            </a:endParaRPr>
          </a:p>
          <a:p>
            <a:pPr algn="l" rtl="0" fontAlgn="base"/>
            <a:r>
              <a:rPr lang="en-GB" sz="1800" b="1" i="0" dirty="0">
                <a:solidFill>
                  <a:srgbClr val="000000"/>
                </a:solidFill>
                <a:effectLst/>
                <a:latin typeface="Calibri" panose="020F0502020204030204" pitchFamily="34" charset="0"/>
              </a:rPr>
              <a:t>Promotes Enterprise Culture</a:t>
            </a:r>
            <a:r>
              <a:rPr lang="en-GB" sz="1800" b="0" i="0" dirty="0">
                <a:solidFill>
                  <a:srgbClr val="000000"/>
                </a:solidFill>
                <a:effectLst/>
                <a:latin typeface="Calibri" panose="020F0502020204030204" pitchFamily="34" charset="0"/>
              </a:rPr>
              <a:t> There may be an opportunity for new business to open up (Coffee shop). This can encourage more business to set up thus improving the are and creating a culture of enterprise </a:t>
            </a:r>
            <a:endParaRPr lang="en-GB" b="0" i="0" dirty="0">
              <a:solidFill>
                <a:srgbClr val="000000"/>
              </a:solidFill>
              <a:effectLst/>
              <a:latin typeface="Segoe UI" panose="020B0502040204020203" pitchFamily="34" charset="0"/>
            </a:endParaRPr>
          </a:p>
          <a:p>
            <a:pPr algn="l" rtl="0" fontAlgn="base"/>
            <a:r>
              <a:rPr lang="en-GB" sz="1800" b="1" i="0" dirty="0">
                <a:solidFill>
                  <a:srgbClr val="000000"/>
                </a:solidFill>
                <a:effectLst/>
                <a:latin typeface="Calibri" panose="020F0502020204030204" pitchFamily="34" charset="0"/>
              </a:rPr>
              <a:t>Improved Quality of Life</a:t>
            </a:r>
            <a:r>
              <a:rPr lang="en-GB" sz="1800" b="0" i="0" dirty="0">
                <a:solidFill>
                  <a:srgbClr val="000000"/>
                </a:solidFill>
                <a:effectLst/>
                <a:latin typeface="Calibri" panose="020F0502020204030204" pitchFamily="34" charset="0"/>
              </a:rPr>
              <a:t> More Business and service make be set up – Theatre, Libraries and clubs. This can bring a better quality of life (Sometime to do and a better place to live)</a:t>
            </a:r>
            <a:endParaRPr lang="en-GB"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14733453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6CDC51-8D27-4BF4-AB33-7D5905E80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24FB90F3-DFB9-42D4-B851-120249962A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a:xfrm>
            <a:off x="804672" y="802955"/>
            <a:ext cx="5145024" cy="1454051"/>
          </a:xfrm>
        </p:spPr>
        <p:txBody>
          <a:bodyPr>
            <a:normAutofit/>
          </a:bodyPr>
          <a:lstStyle/>
          <a:p>
            <a:pPr algn="ctr"/>
            <a:r>
              <a:rPr lang="en-IE" sz="3100" b="1" dirty="0">
                <a:solidFill>
                  <a:srgbClr val="000000"/>
                </a:solidFill>
                <a:latin typeface="+mn-lt"/>
              </a:rPr>
              <a:t>Slide 3 – Question 6 </a:t>
            </a:r>
            <a:br>
              <a:rPr lang="en-IE" sz="3100" b="1" dirty="0">
                <a:solidFill>
                  <a:srgbClr val="000000"/>
                </a:solidFill>
                <a:latin typeface="+mn-lt"/>
              </a:rPr>
            </a:br>
            <a:r>
              <a:rPr lang="en-IE" sz="3100" b="1" dirty="0">
                <a:solidFill>
                  <a:srgbClr val="000000"/>
                </a:solidFill>
                <a:latin typeface="+mn-lt"/>
              </a:rPr>
              <a:t>(6 Marks) </a:t>
            </a:r>
            <a:br>
              <a:rPr lang="en-IE" sz="3100" b="1" dirty="0">
                <a:solidFill>
                  <a:srgbClr val="000000"/>
                </a:solidFill>
                <a:latin typeface="+mn-lt"/>
              </a:rPr>
            </a:br>
            <a:r>
              <a:rPr lang="en-IE" sz="3100" b="1" dirty="0">
                <a:solidFill>
                  <a:srgbClr val="000000"/>
                </a:solidFill>
                <a:latin typeface="+mn-lt"/>
              </a:rPr>
              <a:t>(LO 2.5)</a:t>
            </a:r>
          </a:p>
        </p:txBody>
      </p:sp>
      <p:sp>
        <p:nvSpPr>
          <p:cNvPr id="20" name="Freeform 60">
            <a:extLst>
              <a:ext uri="{FF2B5EF4-FFF2-40B4-BE49-F238E27FC236}">
                <a16:creationId xmlns:a16="http://schemas.microsoft.com/office/drawing/2014/main" id="{DF4CE22F-8463-44F2-BE50-65D9B503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8720" y="0"/>
            <a:ext cx="3762182" cy="2258435"/>
          </a:xfrm>
          <a:custGeom>
            <a:avLst/>
            <a:gdLst>
              <a:gd name="connsiteX0" fmla="*/ 39946 w 3960192"/>
              <a:gd name="connsiteY0" fmla="*/ 0 h 2377300"/>
              <a:gd name="connsiteX1" fmla="*/ 3920247 w 3960192"/>
              <a:gd name="connsiteY1" fmla="*/ 0 h 2377300"/>
              <a:gd name="connsiteX2" fmla="*/ 3949969 w 3960192"/>
              <a:gd name="connsiteY2" fmla="*/ 194751 h 2377300"/>
              <a:gd name="connsiteX3" fmla="*/ 3960192 w 3960192"/>
              <a:gd name="connsiteY3" fmla="*/ 397204 h 2377300"/>
              <a:gd name="connsiteX4" fmla="*/ 1980096 w 3960192"/>
              <a:gd name="connsiteY4" fmla="*/ 2377300 h 2377300"/>
              <a:gd name="connsiteX5" fmla="*/ 0 w 3960192"/>
              <a:gd name="connsiteY5" fmla="*/ 397204 h 2377300"/>
              <a:gd name="connsiteX6" fmla="*/ 10224 w 3960192"/>
              <a:gd name="connsiteY6" fmla="*/ 194751 h 237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2" h="2377300">
                <a:moveTo>
                  <a:pt x="39946" y="0"/>
                </a:moveTo>
                <a:lnTo>
                  <a:pt x="3920247" y="0"/>
                </a:lnTo>
                <a:lnTo>
                  <a:pt x="3949969" y="194751"/>
                </a:lnTo>
                <a:cubicBezTo>
                  <a:pt x="3956729" y="261316"/>
                  <a:pt x="3960192" y="328856"/>
                  <a:pt x="3960192" y="397204"/>
                </a:cubicBezTo>
                <a:cubicBezTo>
                  <a:pt x="3960192" y="1490781"/>
                  <a:pt x="3073673" y="2377300"/>
                  <a:pt x="1980096" y="2377300"/>
                </a:cubicBezTo>
                <a:cubicBezTo>
                  <a:pt x="886519" y="2377300"/>
                  <a:pt x="0" y="1490781"/>
                  <a:pt x="0" y="397204"/>
                </a:cubicBezTo>
                <a:cubicBezTo>
                  <a:pt x="0" y="328856"/>
                  <a:pt x="3463" y="261316"/>
                  <a:pt x="10224" y="194751"/>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Graphic 8" descr="Questions with solid fill">
            <a:hlinkClick r:id="rId3" action="ppaction://hlinksldjump"/>
            <a:extLst>
              <a:ext uri="{FF2B5EF4-FFF2-40B4-BE49-F238E27FC236}">
                <a16:creationId xmlns:a16="http://schemas.microsoft.com/office/drawing/2014/main" id="{CE838828-FFF8-433B-A80E-16C3D438D95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86375" y="266436"/>
            <a:ext cx="1366871" cy="1366871"/>
          </a:xfrm>
          <a:prstGeom prst="rect">
            <a:avLst/>
          </a:prstGeom>
        </p:spPr>
      </p:pic>
      <p:sp>
        <p:nvSpPr>
          <p:cNvPr id="3" name="Content Placeholder 2">
            <a:extLst>
              <a:ext uri="{FF2B5EF4-FFF2-40B4-BE49-F238E27FC236}">
                <a16:creationId xmlns:a16="http://schemas.microsoft.com/office/drawing/2014/main" id="{200AC01E-D23C-485C-A58B-308C25A570A3}"/>
              </a:ext>
            </a:extLst>
          </p:cNvPr>
          <p:cNvSpPr>
            <a:spLocks noGrp="1"/>
          </p:cNvSpPr>
          <p:nvPr>
            <p:ph idx="1"/>
          </p:nvPr>
        </p:nvSpPr>
        <p:spPr>
          <a:xfrm>
            <a:off x="804672" y="2421682"/>
            <a:ext cx="5145024" cy="3639289"/>
          </a:xfrm>
        </p:spPr>
        <p:txBody>
          <a:bodyPr anchor="ctr">
            <a:normAutofit/>
          </a:bodyPr>
          <a:lstStyle/>
          <a:p>
            <a:pPr marL="0" indent="0">
              <a:buNone/>
            </a:pPr>
            <a:endParaRPr lang="en-IE" sz="3100" dirty="0">
              <a:solidFill>
                <a:srgbClr val="000000"/>
              </a:solidFill>
            </a:endParaRPr>
          </a:p>
          <a:p>
            <a:pPr marL="0" indent="0">
              <a:buNone/>
            </a:pPr>
            <a:r>
              <a:rPr lang="en-IE" sz="3100" dirty="0">
                <a:solidFill>
                  <a:srgbClr val="000000"/>
                </a:solidFill>
              </a:rPr>
              <a:t>Explain 3 environmental benefits of organisations</a:t>
            </a: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p:txBody>
      </p:sp>
      <p:sp>
        <p:nvSpPr>
          <p:cNvPr id="22" name="Freeform 67">
            <a:extLst>
              <a:ext uri="{FF2B5EF4-FFF2-40B4-BE49-F238E27FC236}">
                <a16:creationId xmlns:a16="http://schemas.microsoft.com/office/drawing/2014/main" id="{3FA1383B-2709-4E36-8FF8-7A737213B4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7503" y="3006774"/>
            <a:ext cx="4734497" cy="3851226"/>
          </a:xfrm>
          <a:custGeom>
            <a:avLst/>
            <a:gdLst>
              <a:gd name="connsiteX0" fmla="*/ 2718646 w 4647408"/>
              <a:gd name="connsiteY0" fmla="*/ 0 h 3780384"/>
              <a:gd name="connsiteX1" fmla="*/ 4641019 w 4647408"/>
              <a:gd name="connsiteY1" fmla="*/ 796273 h 3780384"/>
              <a:gd name="connsiteX2" fmla="*/ 4647408 w 4647408"/>
              <a:gd name="connsiteY2" fmla="*/ 803303 h 3780384"/>
              <a:gd name="connsiteX3" fmla="*/ 4647408 w 4647408"/>
              <a:gd name="connsiteY3" fmla="*/ 3780384 h 3780384"/>
              <a:gd name="connsiteX4" fmla="*/ 215340 w 4647408"/>
              <a:gd name="connsiteY4" fmla="*/ 3780384 h 3780384"/>
              <a:gd name="connsiteX5" fmla="*/ 213645 w 4647408"/>
              <a:gd name="connsiteY5" fmla="*/ 3776866 h 3780384"/>
              <a:gd name="connsiteX6" fmla="*/ 0 w 4647408"/>
              <a:gd name="connsiteY6" fmla="*/ 2718646 h 3780384"/>
              <a:gd name="connsiteX7" fmla="*/ 2718646 w 4647408"/>
              <a:gd name="connsiteY7" fmla="*/ 0 h 378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7408" h="3780384">
                <a:moveTo>
                  <a:pt x="2718646" y="0"/>
                </a:moveTo>
                <a:cubicBezTo>
                  <a:pt x="3469379" y="0"/>
                  <a:pt x="4149041" y="304295"/>
                  <a:pt x="4641019" y="796273"/>
                </a:cubicBezTo>
                <a:lnTo>
                  <a:pt x="4647408" y="803303"/>
                </a:lnTo>
                <a:lnTo>
                  <a:pt x="4647408" y="3780384"/>
                </a:lnTo>
                <a:lnTo>
                  <a:pt x="215340" y="3780384"/>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Graphic 4" descr="Window with solid fill">
            <a:hlinkClick r:id="rId6"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872423" y="3989614"/>
            <a:ext cx="2548155" cy="2548155"/>
          </a:xfrm>
          <a:prstGeom prst="rect">
            <a:avLst/>
          </a:prstGeom>
        </p:spPr>
      </p:pic>
      <p:sp>
        <p:nvSpPr>
          <p:cNvPr id="13" name="Rectangle: Rounded Corners 12">
            <a:extLst>
              <a:ext uri="{FF2B5EF4-FFF2-40B4-BE49-F238E27FC236}">
                <a16:creationId xmlns:a16="http://schemas.microsoft.com/office/drawing/2014/main" id="{B1925967-103A-43F0-B82B-B85ADED4762C}"/>
              </a:ext>
            </a:extLst>
          </p:cNvPr>
          <p:cNvSpPr/>
          <p:nvPr/>
        </p:nvSpPr>
        <p:spPr>
          <a:xfrm>
            <a:off x="7272997" y="1633307"/>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above for the answer</a:t>
            </a:r>
          </a:p>
        </p:txBody>
      </p:sp>
      <p:sp>
        <p:nvSpPr>
          <p:cNvPr id="14" name="Rectangle: Rounded Corners 13">
            <a:extLst>
              <a:ext uri="{FF2B5EF4-FFF2-40B4-BE49-F238E27FC236}">
                <a16:creationId xmlns:a16="http://schemas.microsoft.com/office/drawing/2014/main" id="{FEAE89DA-26C7-44D9-A688-8EDD15627DDD}"/>
              </a:ext>
            </a:extLst>
          </p:cNvPr>
          <p:cNvSpPr/>
          <p:nvPr/>
        </p:nvSpPr>
        <p:spPr>
          <a:xfrm>
            <a:off x="8872423" y="2971528"/>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below for the home page</a:t>
            </a:r>
          </a:p>
        </p:txBody>
      </p:sp>
    </p:spTree>
    <p:extLst>
      <p:ext uri="{BB962C8B-B14F-4D97-AF65-F5344CB8AC3E}">
        <p14:creationId xmlns:p14="http://schemas.microsoft.com/office/powerpoint/2010/main" val="5938936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p:txBody>
          <a:bodyPr/>
          <a:lstStyle/>
          <a:p>
            <a:r>
              <a:rPr lang="en-IE" dirty="0"/>
              <a:t>Slide 3 – Question Number 6</a:t>
            </a:r>
          </a:p>
        </p:txBody>
      </p:sp>
      <p:pic>
        <p:nvPicPr>
          <p:cNvPr id="5" name="Graphic 4" descr="Window with solid fill">
            <a:hlinkClick r:id="rId2"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6909" y="5073943"/>
            <a:ext cx="914400" cy="914400"/>
          </a:xfrm>
          <a:prstGeom prst="rect">
            <a:avLst/>
          </a:prstGeom>
        </p:spPr>
      </p:pic>
      <p:sp>
        <p:nvSpPr>
          <p:cNvPr id="6" name="Arrow: Left 5">
            <a:extLst>
              <a:ext uri="{FF2B5EF4-FFF2-40B4-BE49-F238E27FC236}">
                <a16:creationId xmlns:a16="http://schemas.microsoft.com/office/drawing/2014/main" id="{66D4B277-3417-4EA0-923F-4ACC12657009}"/>
              </a:ext>
            </a:extLst>
          </p:cNvPr>
          <p:cNvSpPr/>
          <p:nvPr/>
        </p:nvSpPr>
        <p:spPr>
          <a:xfrm>
            <a:off x="1990018" y="4823792"/>
            <a:ext cx="2794017" cy="148810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a:latin typeface="Comic Sans MS" panose="030F0702030302020204" pitchFamily="66" charset="0"/>
              </a:rPr>
              <a:t>Click Here for the Home Page</a:t>
            </a:r>
          </a:p>
        </p:txBody>
      </p:sp>
      <p:sp>
        <p:nvSpPr>
          <p:cNvPr id="4" name="Content Placeholder 3">
            <a:extLst>
              <a:ext uri="{FF2B5EF4-FFF2-40B4-BE49-F238E27FC236}">
                <a16:creationId xmlns:a16="http://schemas.microsoft.com/office/drawing/2014/main" id="{EF2873FC-930C-4B79-86FC-BFE24CDFDF5A}"/>
              </a:ext>
            </a:extLst>
          </p:cNvPr>
          <p:cNvSpPr>
            <a:spLocks noGrp="1"/>
          </p:cNvSpPr>
          <p:nvPr>
            <p:ph idx="1"/>
          </p:nvPr>
        </p:nvSpPr>
        <p:spPr>
          <a:xfrm>
            <a:off x="838200" y="1825625"/>
            <a:ext cx="10515600" cy="2574097"/>
          </a:xfrm>
        </p:spPr>
        <p:txBody>
          <a:bodyPr/>
          <a:lstStyle/>
          <a:p>
            <a:pPr marL="342900" indent="-342900" algn="l" rtl="0" fontAlgn="base">
              <a:buFont typeface="+mj-lt"/>
              <a:buAutoNum type="arabicPeriod"/>
            </a:pPr>
            <a:r>
              <a:rPr lang="en-GB" sz="1800" b="1" i="0" dirty="0">
                <a:solidFill>
                  <a:srgbClr val="000000"/>
                </a:solidFill>
                <a:effectLst/>
                <a:latin typeface="Calibri" panose="020F0502020204030204" pitchFamily="34" charset="0"/>
              </a:rPr>
              <a:t>Pollution Control</a:t>
            </a:r>
            <a:r>
              <a:rPr lang="en-GB" sz="1800" b="0" i="0" dirty="0">
                <a:solidFill>
                  <a:srgbClr val="000000"/>
                </a:solidFill>
                <a:effectLst/>
                <a:latin typeface="Calibri" panose="020F0502020204030204" pitchFamily="34" charset="0"/>
              </a:rPr>
              <a:t> - With strict rules around pollution companies are no developing clean technologies to reduce pollution </a:t>
            </a:r>
            <a:endParaRPr lang="en-GB" b="0" i="0" dirty="0">
              <a:solidFill>
                <a:srgbClr val="000000"/>
              </a:solidFill>
              <a:effectLst/>
              <a:latin typeface="Segoe UI" panose="020B0502040204020203" pitchFamily="34" charset="0"/>
            </a:endParaRPr>
          </a:p>
          <a:p>
            <a:pPr marL="342900" indent="-342900" algn="l" rtl="0" fontAlgn="base">
              <a:buFont typeface="+mj-lt"/>
              <a:buAutoNum type="arabicPeriod"/>
            </a:pPr>
            <a:r>
              <a:rPr lang="en-GB" sz="1800" b="1" i="0" dirty="0">
                <a:solidFill>
                  <a:srgbClr val="000000"/>
                </a:solidFill>
                <a:effectLst/>
                <a:latin typeface="Calibri" panose="020F0502020204030204" pitchFamily="34" charset="0"/>
              </a:rPr>
              <a:t>Recycling Facilities</a:t>
            </a:r>
            <a:r>
              <a:rPr lang="en-GB" sz="1800" b="0" i="0" dirty="0">
                <a:solidFill>
                  <a:srgbClr val="000000"/>
                </a:solidFill>
                <a:effectLst/>
                <a:latin typeface="Calibri" panose="020F0502020204030204" pitchFamily="34" charset="0"/>
              </a:rPr>
              <a:t> - Some organisation set up their own recycling facilities that other can benefit from –</a:t>
            </a:r>
            <a:r>
              <a:rPr lang="en-GB" sz="1800" b="0" i="0" dirty="0" err="1">
                <a:solidFill>
                  <a:srgbClr val="000000"/>
                </a:solidFill>
                <a:effectLst/>
                <a:latin typeface="Calibri" panose="020F0502020204030204" pitchFamily="34" charset="0"/>
              </a:rPr>
              <a:t>icoud</a:t>
            </a:r>
            <a:r>
              <a:rPr lang="en-GB" sz="1800" b="0" i="0" dirty="0">
                <a:solidFill>
                  <a:srgbClr val="000000"/>
                </a:solidFill>
                <a:effectLst/>
                <a:latin typeface="Calibri" panose="020F0502020204030204" pitchFamily="34" charset="0"/>
              </a:rPr>
              <a:t> </a:t>
            </a:r>
            <a:endParaRPr lang="en-GB" b="0" i="0" dirty="0">
              <a:solidFill>
                <a:srgbClr val="000000"/>
              </a:solidFill>
              <a:effectLst/>
              <a:latin typeface="Segoe UI" panose="020B0502040204020203" pitchFamily="34" charset="0"/>
            </a:endParaRPr>
          </a:p>
          <a:p>
            <a:pPr marL="342900" indent="-342900" algn="l" rtl="0" fontAlgn="base">
              <a:buFont typeface="+mj-lt"/>
              <a:buAutoNum type="arabicPeriod"/>
            </a:pPr>
            <a:r>
              <a:rPr lang="en-GB" sz="1800" b="1" i="0" dirty="0">
                <a:solidFill>
                  <a:srgbClr val="000000"/>
                </a:solidFill>
                <a:effectLst/>
                <a:latin typeface="Calibri" panose="020F0502020204030204" pitchFamily="34" charset="0"/>
              </a:rPr>
              <a:t>Energy Efficiency</a:t>
            </a:r>
            <a:r>
              <a:rPr lang="en-GB" sz="1800" b="0" i="0" dirty="0">
                <a:solidFill>
                  <a:srgbClr val="000000"/>
                </a:solidFill>
                <a:effectLst/>
                <a:latin typeface="Calibri" panose="020F0502020204030204" pitchFamily="34" charset="0"/>
              </a:rPr>
              <a:t> - the BER (Building Energy Rate) has increase the awareness and changed building practices </a:t>
            </a:r>
            <a:endParaRPr lang="en-GB" b="0" i="0" dirty="0">
              <a:solidFill>
                <a:srgbClr val="000000"/>
              </a:solidFill>
              <a:effectLst/>
              <a:latin typeface="Segoe UI" panose="020B0502040204020203" pitchFamily="34" charset="0"/>
            </a:endParaRPr>
          </a:p>
          <a:p>
            <a:pPr marL="342900" indent="-342900" algn="l" rtl="0" fontAlgn="base">
              <a:buFont typeface="+mj-lt"/>
              <a:buAutoNum type="arabicPeriod"/>
            </a:pPr>
            <a:r>
              <a:rPr lang="en-GB" sz="1800" b="1" i="0" dirty="0">
                <a:solidFill>
                  <a:srgbClr val="000000"/>
                </a:solidFill>
                <a:effectLst/>
                <a:latin typeface="Calibri" panose="020F0502020204030204" pitchFamily="34" charset="0"/>
              </a:rPr>
              <a:t>Land Usage</a:t>
            </a:r>
            <a:r>
              <a:rPr lang="en-GB" sz="1800" b="0" i="0" dirty="0">
                <a:solidFill>
                  <a:srgbClr val="000000"/>
                </a:solidFill>
                <a:effectLst/>
                <a:latin typeface="Calibri" panose="020F0502020204030204" pitchFamily="34" charset="0"/>
              </a:rPr>
              <a:t> - Organisations make use of vacant land to develop community services. Tidy Towns, Local authorities provide parks and playgrounds </a:t>
            </a:r>
            <a:endParaRPr lang="en-GB"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2740466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6CDC51-8D27-4BF4-AB33-7D5905E80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24FB90F3-DFB9-42D4-B851-120249962A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a:xfrm>
            <a:off x="804672" y="802955"/>
            <a:ext cx="5145024" cy="1454051"/>
          </a:xfrm>
        </p:spPr>
        <p:txBody>
          <a:bodyPr>
            <a:normAutofit/>
          </a:bodyPr>
          <a:lstStyle/>
          <a:p>
            <a:pPr algn="ctr"/>
            <a:r>
              <a:rPr lang="en-IE" sz="3100" b="1" dirty="0">
                <a:solidFill>
                  <a:srgbClr val="000000"/>
                </a:solidFill>
                <a:latin typeface="+mn-lt"/>
              </a:rPr>
              <a:t>Slide 4 – Question 1 </a:t>
            </a:r>
            <a:br>
              <a:rPr lang="en-IE" sz="3100" b="1" dirty="0">
                <a:solidFill>
                  <a:srgbClr val="000000"/>
                </a:solidFill>
                <a:latin typeface="+mn-lt"/>
              </a:rPr>
            </a:br>
            <a:r>
              <a:rPr lang="en-IE" sz="3100" b="1" dirty="0">
                <a:solidFill>
                  <a:srgbClr val="000000"/>
                </a:solidFill>
                <a:latin typeface="+mn-lt"/>
              </a:rPr>
              <a:t>(4 Marks) </a:t>
            </a:r>
            <a:br>
              <a:rPr lang="en-IE" sz="3100" b="1" dirty="0">
                <a:solidFill>
                  <a:srgbClr val="000000"/>
                </a:solidFill>
                <a:latin typeface="+mn-lt"/>
              </a:rPr>
            </a:br>
            <a:r>
              <a:rPr lang="en-IE" sz="3100" b="1" dirty="0">
                <a:solidFill>
                  <a:srgbClr val="000000"/>
                </a:solidFill>
                <a:latin typeface="+mn-lt"/>
              </a:rPr>
              <a:t>(LO 2.6) </a:t>
            </a:r>
          </a:p>
        </p:txBody>
      </p:sp>
      <p:sp>
        <p:nvSpPr>
          <p:cNvPr id="20" name="Freeform 60">
            <a:extLst>
              <a:ext uri="{FF2B5EF4-FFF2-40B4-BE49-F238E27FC236}">
                <a16:creationId xmlns:a16="http://schemas.microsoft.com/office/drawing/2014/main" id="{DF4CE22F-8463-44F2-BE50-65D9B503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8720" y="0"/>
            <a:ext cx="3762182" cy="2258435"/>
          </a:xfrm>
          <a:custGeom>
            <a:avLst/>
            <a:gdLst>
              <a:gd name="connsiteX0" fmla="*/ 39946 w 3960192"/>
              <a:gd name="connsiteY0" fmla="*/ 0 h 2377300"/>
              <a:gd name="connsiteX1" fmla="*/ 3920247 w 3960192"/>
              <a:gd name="connsiteY1" fmla="*/ 0 h 2377300"/>
              <a:gd name="connsiteX2" fmla="*/ 3949969 w 3960192"/>
              <a:gd name="connsiteY2" fmla="*/ 194751 h 2377300"/>
              <a:gd name="connsiteX3" fmla="*/ 3960192 w 3960192"/>
              <a:gd name="connsiteY3" fmla="*/ 397204 h 2377300"/>
              <a:gd name="connsiteX4" fmla="*/ 1980096 w 3960192"/>
              <a:gd name="connsiteY4" fmla="*/ 2377300 h 2377300"/>
              <a:gd name="connsiteX5" fmla="*/ 0 w 3960192"/>
              <a:gd name="connsiteY5" fmla="*/ 397204 h 2377300"/>
              <a:gd name="connsiteX6" fmla="*/ 10224 w 3960192"/>
              <a:gd name="connsiteY6" fmla="*/ 194751 h 237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2" h="2377300">
                <a:moveTo>
                  <a:pt x="39946" y="0"/>
                </a:moveTo>
                <a:lnTo>
                  <a:pt x="3920247" y="0"/>
                </a:lnTo>
                <a:lnTo>
                  <a:pt x="3949969" y="194751"/>
                </a:lnTo>
                <a:cubicBezTo>
                  <a:pt x="3956729" y="261316"/>
                  <a:pt x="3960192" y="328856"/>
                  <a:pt x="3960192" y="397204"/>
                </a:cubicBezTo>
                <a:cubicBezTo>
                  <a:pt x="3960192" y="1490781"/>
                  <a:pt x="3073673" y="2377300"/>
                  <a:pt x="1980096" y="2377300"/>
                </a:cubicBezTo>
                <a:cubicBezTo>
                  <a:pt x="886519" y="2377300"/>
                  <a:pt x="0" y="1490781"/>
                  <a:pt x="0" y="397204"/>
                </a:cubicBezTo>
                <a:cubicBezTo>
                  <a:pt x="0" y="328856"/>
                  <a:pt x="3463" y="261316"/>
                  <a:pt x="10224" y="194751"/>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Graphic 8" descr="Questions with solid fill">
            <a:hlinkClick r:id="rId3" action="ppaction://hlinksldjump"/>
            <a:extLst>
              <a:ext uri="{FF2B5EF4-FFF2-40B4-BE49-F238E27FC236}">
                <a16:creationId xmlns:a16="http://schemas.microsoft.com/office/drawing/2014/main" id="{CE838828-FFF8-433B-A80E-16C3D438D95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86375" y="266436"/>
            <a:ext cx="1366871" cy="1366871"/>
          </a:xfrm>
          <a:prstGeom prst="rect">
            <a:avLst/>
          </a:prstGeom>
        </p:spPr>
      </p:pic>
      <p:sp>
        <p:nvSpPr>
          <p:cNvPr id="3" name="Content Placeholder 2">
            <a:extLst>
              <a:ext uri="{FF2B5EF4-FFF2-40B4-BE49-F238E27FC236}">
                <a16:creationId xmlns:a16="http://schemas.microsoft.com/office/drawing/2014/main" id="{200AC01E-D23C-485C-A58B-308C25A570A3}"/>
              </a:ext>
            </a:extLst>
          </p:cNvPr>
          <p:cNvSpPr>
            <a:spLocks noGrp="1"/>
          </p:cNvSpPr>
          <p:nvPr>
            <p:ph idx="1"/>
          </p:nvPr>
        </p:nvSpPr>
        <p:spPr>
          <a:xfrm>
            <a:off x="804672" y="2421682"/>
            <a:ext cx="5145024" cy="3639289"/>
          </a:xfrm>
        </p:spPr>
        <p:txBody>
          <a:bodyPr anchor="ctr">
            <a:normAutofit/>
          </a:bodyPr>
          <a:lstStyle/>
          <a:p>
            <a:pPr marL="0" indent="0">
              <a:buNone/>
            </a:pPr>
            <a:endParaRPr lang="en-IE" sz="3100" dirty="0">
              <a:solidFill>
                <a:srgbClr val="000000"/>
              </a:solidFill>
            </a:endParaRPr>
          </a:p>
          <a:p>
            <a:pPr marL="0" indent="0">
              <a:buNone/>
            </a:pPr>
            <a:r>
              <a:rPr lang="en-IE" sz="3100" dirty="0">
                <a:solidFill>
                  <a:srgbClr val="000000"/>
                </a:solidFill>
              </a:rPr>
              <a:t>Explain 4 ways a business used technology in the business</a:t>
            </a: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p:txBody>
      </p:sp>
      <p:sp>
        <p:nvSpPr>
          <p:cNvPr id="22" name="Freeform 67">
            <a:extLst>
              <a:ext uri="{FF2B5EF4-FFF2-40B4-BE49-F238E27FC236}">
                <a16:creationId xmlns:a16="http://schemas.microsoft.com/office/drawing/2014/main" id="{3FA1383B-2709-4E36-8FF8-7A737213B4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7503" y="3006774"/>
            <a:ext cx="4734497" cy="3851226"/>
          </a:xfrm>
          <a:custGeom>
            <a:avLst/>
            <a:gdLst>
              <a:gd name="connsiteX0" fmla="*/ 2718646 w 4647408"/>
              <a:gd name="connsiteY0" fmla="*/ 0 h 3780384"/>
              <a:gd name="connsiteX1" fmla="*/ 4641019 w 4647408"/>
              <a:gd name="connsiteY1" fmla="*/ 796273 h 3780384"/>
              <a:gd name="connsiteX2" fmla="*/ 4647408 w 4647408"/>
              <a:gd name="connsiteY2" fmla="*/ 803303 h 3780384"/>
              <a:gd name="connsiteX3" fmla="*/ 4647408 w 4647408"/>
              <a:gd name="connsiteY3" fmla="*/ 3780384 h 3780384"/>
              <a:gd name="connsiteX4" fmla="*/ 215340 w 4647408"/>
              <a:gd name="connsiteY4" fmla="*/ 3780384 h 3780384"/>
              <a:gd name="connsiteX5" fmla="*/ 213645 w 4647408"/>
              <a:gd name="connsiteY5" fmla="*/ 3776866 h 3780384"/>
              <a:gd name="connsiteX6" fmla="*/ 0 w 4647408"/>
              <a:gd name="connsiteY6" fmla="*/ 2718646 h 3780384"/>
              <a:gd name="connsiteX7" fmla="*/ 2718646 w 4647408"/>
              <a:gd name="connsiteY7" fmla="*/ 0 h 378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7408" h="3780384">
                <a:moveTo>
                  <a:pt x="2718646" y="0"/>
                </a:moveTo>
                <a:cubicBezTo>
                  <a:pt x="3469379" y="0"/>
                  <a:pt x="4149041" y="304295"/>
                  <a:pt x="4641019" y="796273"/>
                </a:cubicBezTo>
                <a:lnTo>
                  <a:pt x="4647408" y="803303"/>
                </a:lnTo>
                <a:lnTo>
                  <a:pt x="4647408" y="3780384"/>
                </a:lnTo>
                <a:lnTo>
                  <a:pt x="215340" y="3780384"/>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Graphic 4" descr="Window with solid fill">
            <a:hlinkClick r:id="rId6"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872423" y="3989614"/>
            <a:ext cx="2548155" cy="2548155"/>
          </a:xfrm>
          <a:prstGeom prst="rect">
            <a:avLst/>
          </a:prstGeom>
        </p:spPr>
      </p:pic>
      <p:sp>
        <p:nvSpPr>
          <p:cNvPr id="13" name="Rectangle: Rounded Corners 12">
            <a:extLst>
              <a:ext uri="{FF2B5EF4-FFF2-40B4-BE49-F238E27FC236}">
                <a16:creationId xmlns:a16="http://schemas.microsoft.com/office/drawing/2014/main" id="{0955A3B5-FD87-47B3-AB0E-333D9E785FB2}"/>
              </a:ext>
            </a:extLst>
          </p:cNvPr>
          <p:cNvSpPr/>
          <p:nvPr/>
        </p:nvSpPr>
        <p:spPr>
          <a:xfrm>
            <a:off x="7272997" y="1633307"/>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above for the answer</a:t>
            </a:r>
          </a:p>
        </p:txBody>
      </p:sp>
      <p:sp>
        <p:nvSpPr>
          <p:cNvPr id="14" name="Rectangle: Rounded Corners 13">
            <a:extLst>
              <a:ext uri="{FF2B5EF4-FFF2-40B4-BE49-F238E27FC236}">
                <a16:creationId xmlns:a16="http://schemas.microsoft.com/office/drawing/2014/main" id="{D60490F2-9106-4024-A9AF-5C80B5FA8764}"/>
              </a:ext>
            </a:extLst>
          </p:cNvPr>
          <p:cNvSpPr/>
          <p:nvPr/>
        </p:nvSpPr>
        <p:spPr>
          <a:xfrm>
            <a:off x="8872423" y="2971528"/>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below for the home page</a:t>
            </a:r>
          </a:p>
        </p:txBody>
      </p:sp>
    </p:spTree>
    <p:extLst>
      <p:ext uri="{BB962C8B-B14F-4D97-AF65-F5344CB8AC3E}">
        <p14:creationId xmlns:p14="http://schemas.microsoft.com/office/powerpoint/2010/main" val="34561306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p:txBody>
          <a:bodyPr/>
          <a:lstStyle/>
          <a:p>
            <a:r>
              <a:rPr lang="en-IE" dirty="0"/>
              <a:t>Slide 4 – Answer Question 1</a:t>
            </a:r>
          </a:p>
        </p:txBody>
      </p:sp>
      <p:pic>
        <p:nvPicPr>
          <p:cNvPr id="5" name="Graphic 4" descr="Window with solid fill">
            <a:hlinkClick r:id="rId2"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6909" y="5073943"/>
            <a:ext cx="914400" cy="914400"/>
          </a:xfrm>
          <a:prstGeom prst="rect">
            <a:avLst/>
          </a:prstGeom>
        </p:spPr>
      </p:pic>
      <p:sp>
        <p:nvSpPr>
          <p:cNvPr id="6" name="Arrow: Left 5">
            <a:extLst>
              <a:ext uri="{FF2B5EF4-FFF2-40B4-BE49-F238E27FC236}">
                <a16:creationId xmlns:a16="http://schemas.microsoft.com/office/drawing/2014/main" id="{66D4B277-3417-4EA0-923F-4ACC12657009}"/>
              </a:ext>
            </a:extLst>
          </p:cNvPr>
          <p:cNvSpPr/>
          <p:nvPr/>
        </p:nvSpPr>
        <p:spPr>
          <a:xfrm>
            <a:off x="1990018" y="4823792"/>
            <a:ext cx="2794017" cy="148810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a:latin typeface="Comic Sans MS" panose="030F0702030302020204" pitchFamily="66" charset="0"/>
              </a:rPr>
              <a:t>Click Here for the Home Page</a:t>
            </a:r>
          </a:p>
        </p:txBody>
      </p:sp>
      <p:sp>
        <p:nvSpPr>
          <p:cNvPr id="4" name="Content Placeholder 3">
            <a:extLst>
              <a:ext uri="{FF2B5EF4-FFF2-40B4-BE49-F238E27FC236}">
                <a16:creationId xmlns:a16="http://schemas.microsoft.com/office/drawing/2014/main" id="{23BF576A-495E-4AE3-A00B-673243189FC3}"/>
              </a:ext>
            </a:extLst>
          </p:cNvPr>
          <p:cNvSpPr>
            <a:spLocks noGrp="1"/>
          </p:cNvSpPr>
          <p:nvPr>
            <p:ph idx="1"/>
          </p:nvPr>
        </p:nvSpPr>
        <p:spPr>
          <a:xfrm>
            <a:off x="838200" y="1825625"/>
            <a:ext cx="10515600" cy="2998167"/>
          </a:xfrm>
        </p:spPr>
        <p:txBody>
          <a:bodyPr/>
          <a:lstStyle/>
          <a:p>
            <a:pPr marL="0" indent="0" algn="l" rtl="0" fontAlgn="base">
              <a:buNone/>
            </a:pPr>
            <a:r>
              <a:rPr lang="en-GB" sz="1800" b="0" i="0" dirty="0">
                <a:solidFill>
                  <a:srgbClr val="000000"/>
                </a:solidFill>
                <a:effectLst/>
                <a:latin typeface="Calibri" panose="020F0502020204030204" pitchFamily="34" charset="0"/>
              </a:rPr>
              <a:t>A business uses technology in a variety y of ways. These include the following </a:t>
            </a:r>
            <a:endParaRPr lang="en-GB" b="0" i="0" dirty="0">
              <a:solidFill>
                <a:srgbClr val="000000"/>
              </a:solidFill>
              <a:effectLst/>
              <a:latin typeface="Segoe UI" panose="020B0502040204020203" pitchFamily="34" charset="0"/>
            </a:endParaRPr>
          </a:p>
          <a:p>
            <a:pPr algn="l" rtl="0" fontAlgn="base">
              <a:buFont typeface="+mj-lt"/>
              <a:buAutoNum type="arabicPeriod"/>
            </a:pPr>
            <a:r>
              <a:rPr lang="en-GB" sz="1800" b="0" i="0" dirty="0">
                <a:solidFill>
                  <a:srgbClr val="000000"/>
                </a:solidFill>
                <a:effectLst/>
                <a:latin typeface="Calibri" panose="020F0502020204030204" pitchFamily="34" charset="0"/>
              </a:rPr>
              <a:t>To design and produce product (CAD and CAM) </a:t>
            </a:r>
          </a:p>
          <a:p>
            <a:pPr algn="l" rtl="0" fontAlgn="base">
              <a:buFont typeface="+mj-lt"/>
              <a:buAutoNum type="arabicPeriod" startAt="2"/>
            </a:pPr>
            <a:r>
              <a:rPr lang="en-GB" sz="1800" b="0" i="0" dirty="0">
                <a:solidFill>
                  <a:srgbClr val="000000"/>
                </a:solidFill>
                <a:effectLst/>
                <a:latin typeface="Calibri" panose="020F0502020204030204" pitchFamily="34" charset="0"/>
              </a:rPr>
              <a:t>To conduct market research (Field – Survey and Desk – websites) </a:t>
            </a:r>
          </a:p>
          <a:p>
            <a:pPr algn="l" rtl="0" fontAlgn="base">
              <a:buFont typeface="+mj-lt"/>
              <a:buAutoNum type="arabicPeriod" startAt="3"/>
            </a:pPr>
            <a:r>
              <a:rPr lang="en-GB" sz="1800" b="0" i="0" dirty="0">
                <a:solidFill>
                  <a:srgbClr val="000000"/>
                </a:solidFill>
                <a:effectLst/>
                <a:latin typeface="Calibri" panose="020F0502020204030204" pitchFamily="34" charset="0"/>
              </a:rPr>
              <a:t>To prepare financial budgets (Spread sheet – The big Red Book) </a:t>
            </a:r>
          </a:p>
          <a:p>
            <a:pPr algn="l" rtl="0" fontAlgn="base">
              <a:buFont typeface="+mj-lt"/>
              <a:buAutoNum type="arabicPeriod" startAt="4"/>
            </a:pPr>
            <a:r>
              <a:rPr lang="en-GB" sz="1800" b="0" i="0" dirty="0">
                <a:solidFill>
                  <a:srgbClr val="000000"/>
                </a:solidFill>
                <a:effectLst/>
                <a:latin typeface="Calibri" panose="020F0502020204030204" pitchFamily="34" charset="0"/>
              </a:rPr>
              <a:t>To train staff (Online courses) </a:t>
            </a:r>
          </a:p>
          <a:p>
            <a:pPr algn="l" rtl="0" fontAlgn="base">
              <a:buFont typeface="+mj-lt"/>
              <a:buAutoNum type="arabicPeriod" startAt="5"/>
            </a:pPr>
            <a:r>
              <a:rPr lang="en-GB" sz="1800" b="0" i="0" dirty="0">
                <a:solidFill>
                  <a:srgbClr val="000000"/>
                </a:solidFill>
                <a:effectLst/>
                <a:latin typeface="Calibri" panose="020F0502020204030204" pitchFamily="34" charset="0"/>
              </a:rPr>
              <a:t>To write Reports (Word) </a:t>
            </a:r>
          </a:p>
          <a:p>
            <a:pPr algn="l" rtl="0" fontAlgn="base">
              <a:buFont typeface="+mj-lt"/>
              <a:buAutoNum type="arabicPeriod" startAt="6"/>
            </a:pPr>
            <a:r>
              <a:rPr lang="en-GB" sz="1800" b="0" i="0" dirty="0">
                <a:solidFill>
                  <a:srgbClr val="000000"/>
                </a:solidFill>
                <a:effectLst/>
                <a:latin typeface="Calibri" panose="020F0502020204030204" pitchFamily="34" charset="0"/>
              </a:rPr>
              <a:t>To communicate with suppliers (Email, EDI, EPOS) </a:t>
            </a:r>
          </a:p>
          <a:p>
            <a:pPr algn="l" rtl="0" fontAlgn="base">
              <a:buFont typeface="+mj-lt"/>
              <a:buAutoNum type="arabicPeriod" startAt="7"/>
            </a:pPr>
            <a:r>
              <a:rPr lang="en-GB" sz="1800" b="0" i="0" dirty="0">
                <a:solidFill>
                  <a:srgbClr val="000000"/>
                </a:solidFill>
                <a:effectLst/>
                <a:latin typeface="Calibri" panose="020F0502020204030204" pitchFamily="34" charset="0"/>
              </a:rPr>
              <a:t>To promote and sell their product (E-commerce – Website) </a:t>
            </a:r>
          </a:p>
          <a:p>
            <a:endParaRPr lang="en-IE" dirty="0"/>
          </a:p>
        </p:txBody>
      </p:sp>
    </p:spTree>
    <p:extLst>
      <p:ext uri="{BB962C8B-B14F-4D97-AF65-F5344CB8AC3E}">
        <p14:creationId xmlns:p14="http://schemas.microsoft.com/office/powerpoint/2010/main" val="39902131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6CDC51-8D27-4BF4-AB33-7D5905E80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24FB90F3-DFB9-42D4-B851-120249962A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a:xfrm>
            <a:off x="804672" y="802955"/>
            <a:ext cx="5145024" cy="1454051"/>
          </a:xfrm>
        </p:spPr>
        <p:txBody>
          <a:bodyPr>
            <a:normAutofit/>
          </a:bodyPr>
          <a:lstStyle/>
          <a:p>
            <a:pPr algn="ctr"/>
            <a:r>
              <a:rPr lang="en-IE" sz="3100" b="1" dirty="0">
                <a:solidFill>
                  <a:srgbClr val="000000"/>
                </a:solidFill>
                <a:latin typeface="+mn-lt"/>
              </a:rPr>
              <a:t>Slide 4 – Question 2 </a:t>
            </a:r>
            <a:br>
              <a:rPr lang="en-IE" sz="3100" b="1" dirty="0">
                <a:solidFill>
                  <a:srgbClr val="000000"/>
                </a:solidFill>
                <a:latin typeface="+mn-lt"/>
              </a:rPr>
            </a:br>
            <a:r>
              <a:rPr lang="en-IE" sz="3100" b="1" dirty="0">
                <a:solidFill>
                  <a:srgbClr val="000000"/>
                </a:solidFill>
                <a:latin typeface="+mn-lt"/>
              </a:rPr>
              <a:t>(6 Marks) </a:t>
            </a:r>
            <a:br>
              <a:rPr lang="en-IE" sz="3100" b="1" dirty="0">
                <a:solidFill>
                  <a:srgbClr val="000000"/>
                </a:solidFill>
                <a:latin typeface="+mn-lt"/>
              </a:rPr>
            </a:br>
            <a:r>
              <a:rPr lang="en-IE" sz="3100" b="1" dirty="0">
                <a:solidFill>
                  <a:srgbClr val="000000"/>
                </a:solidFill>
                <a:latin typeface="+mn-lt"/>
              </a:rPr>
              <a:t>(LO 2.6)</a:t>
            </a:r>
          </a:p>
        </p:txBody>
      </p:sp>
      <p:sp>
        <p:nvSpPr>
          <p:cNvPr id="20" name="Freeform 60">
            <a:extLst>
              <a:ext uri="{FF2B5EF4-FFF2-40B4-BE49-F238E27FC236}">
                <a16:creationId xmlns:a16="http://schemas.microsoft.com/office/drawing/2014/main" id="{DF4CE22F-8463-44F2-BE50-65D9B503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8720" y="0"/>
            <a:ext cx="3762182" cy="2258435"/>
          </a:xfrm>
          <a:custGeom>
            <a:avLst/>
            <a:gdLst>
              <a:gd name="connsiteX0" fmla="*/ 39946 w 3960192"/>
              <a:gd name="connsiteY0" fmla="*/ 0 h 2377300"/>
              <a:gd name="connsiteX1" fmla="*/ 3920247 w 3960192"/>
              <a:gd name="connsiteY1" fmla="*/ 0 h 2377300"/>
              <a:gd name="connsiteX2" fmla="*/ 3949969 w 3960192"/>
              <a:gd name="connsiteY2" fmla="*/ 194751 h 2377300"/>
              <a:gd name="connsiteX3" fmla="*/ 3960192 w 3960192"/>
              <a:gd name="connsiteY3" fmla="*/ 397204 h 2377300"/>
              <a:gd name="connsiteX4" fmla="*/ 1980096 w 3960192"/>
              <a:gd name="connsiteY4" fmla="*/ 2377300 h 2377300"/>
              <a:gd name="connsiteX5" fmla="*/ 0 w 3960192"/>
              <a:gd name="connsiteY5" fmla="*/ 397204 h 2377300"/>
              <a:gd name="connsiteX6" fmla="*/ 10224 w 3960192"/>
              <a:gd name="connsiteY6" fmla="*/ 194751 h 237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2" h="2377300">
                <a:moveTo>
                  <a:pt x="39946" y="0"/>
                </a:moveTo>
                <a:lnTo>
                  <a:pt x="3920247" y="0"/>
                </a:lnTo>
                <a:lnTo>
                  <a:pt x="3949969" y="194751"/>
                </a:lnTo>
                <a:cubicBezTo>
                  <a:pt x="3956729" y="261316"/>
                  <a:pt x="3960192" y="328856"/>
                  <a:pt x="3960192" y="397204"/>
                </a:cubicBezTo>
                <a:cubicBezTo>
                  <a:pt x="3960192" y="1490781"/>
                  <a:pt x="3073673" y="2377300"/>
                  <a:pt x="1980096" y="2377300"/>
                </a:cubicBezTo>
                <a:cubicBezTo>
                  <a:pt x="886519" y="2377300"/>
                  <a:pt x="0" y="1490781"/>
                  <a:pt x="0" y="397204"/>
                </a:cubicBezTo>
                <a:cubicBezTo>
                  <a:pt x="0" y="328856"/>
                  <a:pt x="3463" y="261316"/>
                  <a:pt x="10224" y="194751"/>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Graphic 8" descr="Questions with solid fill">
            <a:hlinkClick r:id="rId3" action="ppaction://hlinksldjump"/>
            <a:extLst>
              <a:ext uri="{FF2B5EF4-FFF2-40B4-BE49-F238E27FC236}">
                <a16:creationId xmlns:a16="http://schemas.microsoft.com/office/drawing/2014/main" id="{CE838828-FFF8-433B-A80E-16C3D438D95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86375" y="266436"/>
            <a:ext cx="1366871" cy="1366871"/>
          </a:xfrm>
          <a:prstGeom prst="rect">
            <a:avLst/>
          </a:prstGeom>
        </p:spPr>
      </p:pic>
      <p:sp>
        <p:nvSpPr>
          <p:cNvPr id="3" name="Content Placeholder 2">
            <a:extLst>
              <a:ext uri="{FF2B5EF4-FFF2-40B4-BE49-F238E27FC236}">
                <a16:creationId xmlns:a16="http://schemas.microsoft.com/office/drawing/2014/main" id="{200AC01E-D23C-485C-A58B-308C25A570A3}"/>
              </a:ext>
            </a:extLst>
          </p:cNvPr>
          <p:cNvSpPr>
            <a:spLocks noGrp="1"/>
          </p:cNvSpPr>
          <p:nvPr>
            <p:ph idx="1"/>
          </p:nvPr>
        </p:nvSpPr>
        <p:spPr>
          <a:xfrm>
            <a:off x="804672" y="2421682"/>
            <a:ext cx="5145024" cy="3639289"/>
          </a:xfrm>
        </p:spPr>
        <p:txBody>
          <a:bodyPr anchor="ctr">
            <a:normAutofit fontScale="85000" lnSpcReduction="20000"/>
          </a:bodyPr>
          <a:lstStyle/>
          <a:p>
            <a:pPr marL="0" indent="0">
              <a:buNone/>
            </a:pPr>
            <a:endParaRPr lang="en-IE" sz="3100" dirty="0">
              <a:solidFill>
                <a:srgbClr val="000000"/>
              </a:solidFill>
            </a:endParaRPr>
          </a:p>
          <a:p>
            <a:pPr marL="0" indent="0">
              <a:lnSpc>
                <a:spcPct val="120000"/>
              </a:lnSpc>
              <a:spcBef>
                <a:spcPts val="0"/>
              </a:spcBef>
              <a:buNone/>
            </a:pPr>
            <a:r>
              <a:rPr lang="en-IE" sz="3100" dirty="0">
                <a:solidFill>
                  <a:srgbClr val="000000"/>
                </a:solidFill>
              </a:rPr>
              <a:t>Take any 3 of the following and explain how they benefit from Digital Technology</a:t>
            </a:r>
          </a:p>
          <a:p>
            <a:pPr marL="0" indent="0">
              <a:lnSpc>
                <a:spcPct val="120000"/>
              </a:lnSpc>
              <a:spcBef>
                <a:spcPts val="0"/>
              </a:spcBef>
              <a:buNone/>
            </a:pPr>
            <a:r>
              <a:rPr lang="en-IE" sz="3100" dirty="0">
                <a:solidFill>
                  <a:srgbClr val="000000"/>
                </a:solidFill>
              </a:rPr>
              <a:t>1.Staff</a:t>
            </a:r>
          </a:p>
          <a:p>
            <a:pPr marL="0" indent="0">
              <a:lnSpc>
                <a:spcPct val="120000"/>
              </a:lnSpc>
              <a:spcBef>
                <a:spcPts val="0"/>
              </a:spcBef>
              <a:buNone/>
            </a:pPr>
            <a:r>
              <a:rPr lang="en-IE" sz="3100" dirty="0">
                <a:solidFill>
                  <a:srgbClr val="000000"/>
                </a:solidFill>
              </a:rPr>
              <a:t>2. Market Research</a:t>
            </a:r>
          </a:p>
          <a:p>
            <a:pPr marL="0" indent="0">
              <a:lnSpc>
                <a:spcPct val="120000"/>
              </a:lnSpc>
              <a:spcBef>
                <a:spcPts val="0"/>
              </a:spcBef>
              <a:buNone/>
            </a:pPr>
            <a:r>
              <a:rPr lang="en-IE" sz="3100" dirty="0">
                <a:solidFill>
                  <a:srgbClr val="000000"/>
                </a:solidFill>
              </a:rPr>
              <a:t>3. Production</a:t>
            </a:r>
          </a:p>
          <a:p>
            <a:pPr marL="0" indent="0">
              <a:lnSpc>
                <a:spcPct val="120000"/>
              </a:lnSpc>
              <a:spcBef>
                <a:spcPts val="0"/>
              </a:spcBef>
              <a:buNone/>
            </a:pPr>
            <a:r>
              <a:rPr lang="en-IE" sz="3100" dirty="0">
                <a:solidFill>
                  <a:srgbClr val="000000"/>
                </a:solidFill>
              </a:rPr>
              <a:t>4. Finance</a:t>
            </a:r>
          </a:p>
          <a:p>
            <a:pPr marL="0" indent="0">
              <a:lnSpc>
                <a:spcPct val="120000"/>
              </a:lnSpc>
              <a:spcBef>
                <a:spcPts val="0"/>
              </a:spcBef>
              <a:buNone/>
            </a:pPr>
            <a:r>
              <a:rPr lang="en-IE" sz="3100" dirty="0">
                <a:solidFill>
                  <a:srgbClr val="000000"/>
                </a:solidFill>
              </a:rPr>
              <a:t>5. Administration</a:t>
            </a:r>
          </a:p>
          <a:p>
            <a:pPr marL="0" indent="0">
              <a:lnSpc>
                <a:spcPct val="120000"/>
              </a:lnSpc>
              <a:spcBef>
                <a:spcPts val="0"/>
              </a:spcBef>
              <a:buNone/>
            </a:pPr>
            <a:endParaRPr lang="en-IE" sz="3100" dirty="0">
              <a:solidFill>
                <a:srgbClr val="000000"/>
              </a:solidFill>
            </a:endParaRPr>
          </a:p>
        </p:txBody>
      </p:sp>
      <p:sp>
        <p:nvSpPr>
          <p:cNvPr id="22" name="Freeform 67">
            <a:extLst>
              <a:ext uri="{FF2B5EF4-FFF2-40B4-BE49-F238E27FC236}">
                <a16:creationId xmlns:a16="http://schemas.microsoft.com/office/drawing/2014/main" id="{3FA1383B-2709-4E36-8FF8-7A737213B4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7503" y="3006774"/>
            <a:ext cx="4734497" cy="3851226"/>
          </a:xfrm>
          <a:custGeom>
            <a:avLst/>
            <a:gdLst>
              <a:gd name="connsiteX0" fmla="*/ 2718646 w 4647408"/>
              <a:gd name="connsiteY0" fmla="*/ 0 h 3780384"/>
              <a:gd name="connsiteX1" fmla="*/ 4641019 w 4647408"/>
              <a:gd name="connsiteY1" fmla="*/ 796273 h 3780384"/>
              <a:gd name="connsiteX2" fmla="*/ 4647408 w 4647408"/>
              <a:gd name="connsiteY2" fmla="*/ 803303 h 3780384"/>
              <a:gd name="connsiteX3" fmla="*/ 4647408 w 4647408"/>
              <a:gd name="connsiteY3" fmla="*/ 3780384 h 3780384"/>
              <a:gd name="connsiteX4" fmla="*/ 215340 w 4647408"/>
              <a:gd name="connsiteY4" fmla="*/ 3780384 h 3780384"/>
              <a:gd name="connsiteX5" fmla="*/ 213645 w 4647408"/>
              <a:gd name="connsiteY5" fmla="*/ 3776866 h 3780384"/>
              <a:gd name="connsiteX6" fmla="*/ 0 w 4647408"/>
              <a:gd name="connsiteY6" fmla="*/ 2718646 h 3780384"/>
              <a:gd name="connsiteX7" fmla="*/ 2718646 w 4647408"/>
              <a:gd name="connsiteY7" fmla="*/ 0 h 378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7408" h="3780384">
                <a:moveTo>
                  <a:pt x="2718646" y="0"/>
                </a:moveTo>
                <a:cubicBezTo>
                  <a:pt x="3469379" y="0"/>
                  <a:pt x="4149041" y="304295"/>
                  <a:pt x="4641019" y="796273"/>
                </a:cubicBezTo>
                <a:lnTo>
                  <a:pt x="4647408" y="803303"/>
                </a:lnTo>
                <a:lnTo>
                  <a:pt x="4647408" y="3780384"/>
                </a:lnTo>
                <a:lnTo>
                  <a:pt x="215340" y="3780384"/>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Graphic 4" descr="Window with solid fill">
            <a:hlinkClick r:id="rId6"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872423" y="3989614"/>
            <a:ext cx="2548155" cy="2548155"/>
          </a:xfrm>
          <a:prstGeom prst="rect">
            <a:avLst/>
          </a:prstGeom>
        </p:spPr>
      </p:pic>
      <p:sp>
        <p:nvSpPr>
          <p:cNvPr id="13" name="Rectangle: Rounded Corners 12">
            <a:extLst>
              <a:ext uri="{FF2B5EF4-FFF2-40B4-BE49-F238E27FC236}">
                <a16:creationId xmlns:a16="http://schemas.microsoft.com/office/drawing/2014/main" id="{F1AF2344-C78D-45E3-93F6-D7D5EEC5CEFC}"/>
              </a:ext>
            </a:extLst>
          </p:cNvPr>
          <p:cNvSpPr/>
          <p:nvPr/>
        </p:nvSpPr>
        <p:spPr>
          <a:xfrm>
            <a:off x="7272997" y="1633307"/>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above for the answer</a:t>
            </a:r>
          </a:p>
        </p:txBody>
      </p:sp>
      <p:sp>
        <p:nvSpPr>
          <p:cNvPr id="14" name="Rectangle: Rounded Corners 13">
            <a:extLst>
              <a:ext uri="{FF2B5EF4-FFF2-40B4-BE49-F238E27FC236}">
                <a16:creationId xmlns:a16="http://schemas.microsoft.com/office/drawing/2014/main" id="{D4F43CFE-EFB6-4F3A-B951-9AD9C2A7E336}"/>
              </a:ext>
            </a:extLst>
          </p:cNvPr>
          <p:cNvSpPr/>
          <p:nvPr/>
        </p:nvSpPr>
        <p:spPr>
          <a:xfrm>
            <a:off x="8872423" y="2971528"/>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below for the home page</a:t>
            </a:r>
          </a:p>
        </p:txBody>
      </p:sp>
    </p:spTree>
    <p:extLst>
      <p:ext uri="{BB962C8B-B14F-4D97-AF65-F5344CB8AC3E}">
        <p14:creationId xmlns:p14="http://schemas.microsoft.com/office/powerpoint/2010/main" val="33418272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p:txBody>
          <a:bodyPr/>
          <a:lstStyle/>
          <a:p>
            <a:r>
              <a:rPr lang="en-IE" dirty="0"/>
              <a:t>Slide 4 – Answer Question 2</a:t>
            </a:r>
          </a:p>
        </p:txBody>
      </p:sp>
      <p:pic>
        <p:nvPicPr>
          <p:cNvPr id="5" name="Graphic 4" descr="Window with solid fill">
            <a:hlinkClick r:id="rId2"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6909" y="5073943"/>
            <a:ext cx="914400" cy="914400"/>
          </a:xfrm>
          <a:prstGeom prst="rect">
            <a:avLst/>
          </a:prstGeom>
        </p:spPr>
      </p:pic>
      <p:sp>
        <p:nvSpPr>
          <p:cNvPr id="6" name="Arrow: Left 5">
            <a:extLst>
              <a:ext uri="{FF2B5EF4-FFF2-40B4-BE49-F238E27FC236}">
                <a16:creationId xmlns:a16="http://schemas.microsoft.com/office/drawing/2014/main" id="{66D4B277-3417-4EA0-923F-4ACC12657009}"/>
              </a:ext>
            </a:extLst>
          </p:cNvPr>
          <p:cNvSpPr/>
          <p:nvPr/>
        </p:nvSpPr>
        <p:spPr>
          <a:xfrm>
            <a:off x="1990018" y="4823792"/>
            <a:ext cx="2794017" cy="148810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a:latin typeface="Comic Sans MS" panose="030F0702030302020204" pitchFamily="66" charset="0"/>
              </a:rPr>
              <a:t>Click Here for the Home Page</a:t>
            </a:r>
          </a:p>
        </p:txBody>
      </p:sp>
      <p:sp>
        <p:nvSpPr>
          <p:cNvPr id="14" name="Content Placeholder 2">
            <a:extLst>
              <a:ext uri="{FF2B5EF4-FFF2-40B4-BE49-F238E27FC236}">
                <a16:creationId xmlns:a16="http://schemas.microsoft.com/office/drawing/2014/main" id="{ADC6D1D7-056F-4A7B-BF8D-C5BA38A9B571}"/>
              </a:ext>
            </a:extLst>
          </p:cNvPr>
          <p:cNvSpPr>
            <a:spLocks noGrp="1"/>
          </p:cNvSpPr>
          <p:nvPr>
            <p:ph idx="1"/>
          </p:nvPr>
        </p:nvSpPr>
        <p:spPr>
          <a:xfrm>
            <a:off x="838200" y="1690688"/>
            <a:ext cx="10515600" cy="3133103"/>
          </a:xfrm>
          <a:ln>
            <a:solidFill>
              <a:schemeClr val="bg1"/>
            </a:solidFill>
          </a:ln>
        </p:spPr>
        <p:txBody>
          <a:bodyPr>
            <a:noAutofit/>
          </a:bodyPr>
          <a:lstStyle/>
          <a:p>
            <a:pPr algn="l" rtl="0" fontAlgn="base">
              <a:lnSpc>
                <a:spcPct val="120000"/>
              </a:lnSpc>
              <a:spcBef>
                <a:spcPts val="0"/>
              </a:spcBef>
              <a:buFont typeface="+mj-lt"/>
              <a:buAutoNum type="arabicPeriod"/>
            </a:pPr>
            <a:r>
              <a:rPr lang="en-GB" sz="1300" b="0" i="1" u="sng" dirty="0">
                <a:solidFill>
                  <a:srgbClr val="000000"/>
                </a:solidFill>
                <a:effectLst/>
                <a:latin typeface="Calibri" panose="020F0502020204030204" pitchFamily="34" charset="0"/>
              </a:rPr>
              <a:t>Staff</a:t>
            </a:r>
            <a:r>
              <a:rPr lang="en-GB" sz="1300" b="0" i="0" dirty="0">
                <a:solidFill>
                  <a:srgbClr val="000000"/>
                </a:solidFill>
                <a:effectLst/>
                <a:latin typeface="Calibri" panose="020F0502020204030204" pitchFamily="34" charset="0"/>
              </a:rPr>
              <a:t>  - 1. Job vacancies can be advertised., 2. Video Conferencing can be used to interview staff , 3. Online shared calendars can be used to by employees to view meetings ,4.  E-mail and text messaging can be used to communicate with staff , 5. Staff can use online training at their own pace , 6. Staff can work from home – Teleworking </a:t>
            </a:r>
          </a:p>
          <a:p>
            <a:pPr algn="l" rtl="0" fontAlgn="base">
              <a:lnSpc>
                <a:spcPct val="120000"/>
              </a:lnSpc>
              <a:spcBef>
                <a:spcPts val="0"/>
              </a:spcBef>
              <a:buFont typeface="+mj-lt"/>
              <a:buAutoNum type="arabicPeriod"/>
            </a:pPr>
            <a:r>
              <a:rPr lang="en-GB" sz="1300" b="0" i="1" u="sng" dirty="0">
                <a:solidFill>
                  <a:srgbClr val="000000"/>
                </a:solidFill>
                <a:effectLst/>
                <a:latin typeface="Calibri" panose="020F0502020204030204" pitchFamily="34" charset="0"/>
              </a:rPr>
              <a:t>Market Research and Marketing</a:t>
            </a:r>
            <a:r>
              <a:rPr lang="en-GB" sz="1300" b="0" i="0" dirty="0">
                <a:solidFill>
                  <a:srgbClr val="000000"/>
                </a:solidFill>
                <a:effectLst/>
                <a:latin typeface="Calibri" panose="020F0502020204030204" pitchFamily="34" charset="0"/>
              </a:rPr>
              <a:t>  - 1. Information on customer spending habits can be gathered (Loyalty Cards). 2. Business can target special offer to consumers , 3. Field research can be gathers quickly and easily (Survey Monkey) , 4. Customer information stored on data bases can be used for direct marketing , 5. Products and service can be promoted to a larger market – Globally (Website) ,6.  Business can sell their product worldwide , 7. Text message can be used to give special offers </a:t>
            </a:r>
          </a:p>
          <a:p>
            <a:pPr algn="l" rtl="0" fontAlgn="base">
              <a:lnSpc>
                <a:spcPct val="120000"/>
              </a:lnSpc>
              <a:spcBef>
                <a:spcPts val="0"/>
              </a:spcBef>
              <a:buFont typeface="+mj-lt"/>
              <a:buAutoNum type="arabicPeriod"/>
            </a:pPr>
            <a:r>
              <a:rPr lang="en-GB" sz="1300" b="0" i="1" u="sng" dirty="0">
                <a:solidFill>
                  <a:srgbClr val="000000"/>
                </a:solidFill>
                <a:effectLst/>
                <a:latin typeface="Calibri" panose="020F0502020204030204" pitchFamily="34" charset="0"/>
              </a:rPr>
              <a:t>Production</a:t>
            </a:r>
            <a:r>
              <a:rPr lang="en-GB" sz="1300" b="0" i="0" dirty="0">
                <a:solidFill>
                  <a:srgbClr val="000000"/>
                </a:solidFill>
                <a:effectLst/>
                <a:latin typeface="Calibri" panose="020F0502020204030204" pitchFamily="34" charset="0"/>
              </a:rPr>
              <a:t> </a:t>
            </a:r>
            <a:r>
              <a:rPr lang="en-GB" sz="1300" dirty="0">
                <a:solidFill>
                  <a:srgbClr val="000000"/>
                </a:solidFill>
                <a:latin typeface="Calibri" panose="020F0502020204030204" pitchFamily="34" charset="0"/>
              </a:rPr>
              <a:t>- 1. </a:t>
            </a:r>
            <a:r>
              <a:rPr lang="en-GB" sz="1300" b="0" i="0" dirty="0">
                <a:solidFill>
                  <a:srgbClr val="000000"/>
                </a:solidFill>
                <a:effectLst/>
                <a:latin typeface="Calibri" panose="020F0502020204030204" pitchFamily="34" charset="0"/>
              </a:rPr>
              <a:t>Suppliers can research for the cheapest Raw Materials , 2. The information from the EPOS can automatically re-order stock  , 3. CAD and CAM can speed up the production development process </a:t>
            </a:r>
          </a:p>
          <a:p>
            <a:pPr algn="l" rtl="0" fontAlgn="base">
              <a:lnSpc>
                <a:spcPct val="120000"/>
              </a:lnSpc>
              <a:spcBef>
                <a:spcPts val="0"/>
              </a:spcBef>
              <a:buFont typeface="+mj-lt"/>
              <a:buAutoNum type="arabicPeriod"/>
            </a:pPr>
            <a:r>
              <a:rPr lang="en-GB" sz="1300" b="0" i="1" u="sng" dirty="0">
                <a:solidFill>
                  <a:srgbClr val="000000"/>
                </a:solidFill>
                <a:effectLst/>
                <a:latin typeface="Calibri" panose="020F0502020204030204" pitchFamily="34" charset="0"/>
              </a:rPr>
              <a:t>Finance</a:t>
            </a:r>
            <a:r>
              <a:rPr lang="en-GB" sz="1300" b="0" i="0" dirty="0">
                <a:solidFill>
                  <a:srgbClr val="000000"/>
                </a:solidFill>
                <a:effectLst/>
                <a:latin typeface="Calibri" panose="020F0502020204030204" pitchFamily="34" charset="0"/>
              </a:rPr>
              <a:t> </a:t>
            </a:r>
            <a:r>
              <a:rPr lang="en-GB" sz="1300" dirty="0">
                <a:solidFill>
                  <a:srgbClr val="000000"/>
                </a:solidFill>
                <a:latin typeface="Calibri" panose="020F0502020204030204" pitchFamily="34" charset="0"/>
              </a:rPr>
              <a:t> - 1. </a:t>
            </a:r>
            <a:r>
              <a:rPr lang="en-GB" sz="1300" b="0" i="0" dirty="0">
                <a:solidFill>
                  <a:srgbClr val="000000"/>
                </a:solidFill>
                <a:effectLst/>
                <a:latin typeface="Calibri" panose="020F0502020204030204" pitchFamily="34" charset="0"/>
              </a:rPr>
              <a:t>Spreadsheet can be used to prepare accounts , 2. Formulas can be copied to speed up the calculation of accounts , 3. Graphs and charts can be used to create a visual and analyse information , 4. Presentation can be used when looking for investments </a:t>
            </a:r>
          </a:p>
          <a:p>
            <a:pPr algn="l" rtl="0" fontAlgn="base">
              <a:lnSpc>
                <a:spcPct val="120000"/>
              </a:lnSpc>
              <a:spcBef>
                <a:spcPts val="0"/>
              </a:spcBef>
              <a:buFont typeface="+mj-lt"/>
              <a:buAutoNum type="arabicPeriod"/>
            </a:pPr>
            <a:r>
              <a:rPr lang="en-GB" sz="1300" b="0" i="1" u="sng" dirty="0">
                <a:solidFill>
                  <a:srgbClr val="000000"/>
                </a:solidFill>
                <a:effectLst/>
                <a:latin typeface="Calibri" panose="020F0502020204030204" pitchFamily="34" charset="0"/>
              </a:rPr>
              <a:t>Administration</a:t>
            </a:r>
            <a:r>
              <a:rPr lang="en-GB" sz="1300" b="0" i="0" dirty="0">
                <a:solidFill>
                  <a:srgbClr val="000000"/>
                </a:solidFill>
                <a:effectLst/>
                <a:latin typeface="Calibri" panose="020F0502020204030204" pitchFamily="34" charset="0"/>
              </a:rPr>
              <a:t>  - 1. Decision making is faster (Easier to get the budget, 2. make report on a database) , 3. Writing letter is more personal using word and mail merge </a:t>
            </a:r>
          </a:p>
        </p:txBody>
      </p:sp>
    </p:spTree>
    <p:extLst>
      <p:ext uri="{BB962C8B-B14F-4D97-AF65-F5344CB8AC3E}">
        <p14:creationId xmlns:p14="http://schemas.microsoft.com/office/powerpoint/2010/main" val="2071076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a:xfrm>
            <a:off x="1136428" y="627564"/>
            <a:ext cx="7474172" cy="1325563"/>
          </a:xfrm>
        </p:spPr>
        <p:txBody>
          <a:bodyPr>
            <a:normAutofit/>
          </a:bodyPr>
          <a:lstStyle/>
          <a:p>
            <a:r>
              <a:rPr lang="en-IE" dirty="0"/>
              <a:t>Slide 2 - Second dice rolled</a:t>
            </a:r>
          </a:p>
        </p:txBody>
      </p:sp>
      <p:sp>
        <p:nvSpPr>
          <p:cNvPr id="3" name="Content Placeholder 2">
            <a:extLst>
              <a:ext uri="{FF2B5EF4-FFF2-40B4-BE49-F238E27FC236}">
                <a16:creationId xmlns:a16="http://schemas.microsoft.com/office/drawing/2014/main" id="{200AC01E-D23C-485C-A58B-308C25A570A3}"/>
              </a:ext>
            </a:extLst>
          </p:cNvPr>
          <p:cNvSpPr>
            <a:spLocks noGrp="1"/>
          </p:cNvSpPr>
          <p:nvPr>
            <p:ph idx="1"/>
          </p:nvPr>
        </p:nvSpPr>
        <p:spPr>
          <a:xfrm>
            <a:off x="1136429" y="2278173"/>
            <a:ext cx="6467867" cy="3450613"/>
          </a:xfrm>
        </p:spPr>
        <p:txBody>
          <a:bodyPr anchor="ctr">
            <a:normAutofit/>
          </a:bodyPr>
          <a:lstStyle/>
          <a:p>
            <a:pPr marL="0" indent="0">
              <a:buNone/>
            </a:pPr>
            <a:r>
              <a:rPr lang="en-IE" sz="2400" dirty="0">
                <a:hlinkClick r:id="rId2" action="ppaction://hlinksldjump"/>
              </a:rPr>
              <a:t>No 1 = Question 1</a:t>
            </a:r>
            <a:endParaRPr lang="en-IE" sz="2400" dirty="0"/>
          </a:p>
          <a:p>
            <a:pPr marL="0" indent="0">
              <a:buNone/>
            </a:pPr>
            <a:r>
              <a:rPr lang="en-IE" sz="2400" dirty="0">
                <a:hlinkClick r:id="rId3" action="ppaction://hlinksldjump"/>
              </a:rPr>
              <a:t>No 2 = Question 2</a:t>
            </a:r>
            <a:endParaRPr lang="en-IE" sz="2400" dirty="0"/>
          </a:p>
          <a:p>
            <a:pPr marL="0" indent="0">
              <a:buNone/>
            </a:pPr>
            <a:r>
              <a:rPr lang="en-IE" sz="2400" dirty="0">
                <a:hlinkClick r:id="rId4" action="ppaction://hlinksldjump"/>
              </a:rPr>
              <a:t>No 3 = Question 3</a:t>
            </a:r>
            <a:endParaRPr lang="en-IE" sz="2400" dirty="0"/>
          </a:p>
          <a:p>
            <a:pPr marL="0" indent="0">
              <a:buNone/>
            </a:pPr>
            <a:r>
              <a:rPr lang="en-IE" sz="2400" dirty="0">
                <a:hlinkClick r:id="rId5" action="ppaction://hlinksldjump"/>
              </a:rPr>
              <a:t>No 4 = Question 4</a:t>
            </a:r>
            <a:endParaRPr lang="en-IE" sz="2400" dirty="0"/>
          </a:p>
          <a:p>
            <a:pPr marL="0" indent="0">
              <a:buNone/>
            </a:pPr>
            <a:r>
              <a:rPr lang="en-IE" sz="2400" dirty="0">
                <a:hlinkClick r:id="rId6" action="ppaction://hlinksldjump"/>
              </a:rPr>
              <a:t>No 5 = Question 5</a:t>
            </a:r>
            <a:endParaRPr lang="en-IE" sz="2400" dirty="0"/>
          </a:p>
          <a:p>
            <a:pPr marL="0" indent="0">
              <a:buNone/>
            </a:pPr>
            <a:r>
              <a:rPr lang="en-IE" sz="2400" dirty="0">
                <a:hlinkClick r:id="rId7" action="ppaction://hlinksldjump"/>
              </a:rPr>
              <a:t>No 6 = Question 6</a:t>
            </a:r>
            <a:endParaRPr lang="en-IE" sz="2400" dirty="0"/>
          </a:p>
          <a:p>
            <a:pPr marL="0" indent="0">
              <a:buNone/>
            </a:pPr>
            <a:endParaRPr lang="en-IE" sz="2400" dirty="0"/>
          </a:p>
          <a:p>
            <a:pPr marL="0" indent="0">
              <a:buNone/>
            </a:pPr>
            <a:endParaRPr lang="en-IE" sz="2400" dirty="0"/>
          </a:p>
        </p:txBody>
      </p:sp>
      <p:sp>
        <p:nvSpPr>
          <p:cNvPr id="11" name="Rectangle 1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c 4" descr="Window with solid fill">
            <a:hlinkClick r:id="rId8"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413987" y="2857501"/>
            <a:ext cx="1142998" cy="1142998"/>
          </a:xfrm>
          <a:prstGeom prst="rect">
            <a:avLst/>
          </a:prstGeom>
        </p:spPr>
      </p:pic>
      <p:sp>
        <p:nvSpPr>
          <p:cNvPr id="6" name="Arrow: Left 5">
            <a:extLst>
              <a:ext uri="{FF2B5EF4-FFF2-40B4-BE49-F238E27FC236}">
                <a16:creationId xmlns:a16="http://schemas.microsoft.com/office/drawing/2014/main" id="{66D4B277-3417-4EA0-923F-4ACC12657009}"/>
              </a:ext>
            </a:extLst>
          </p:cNvPr>
          <p:cNvSpPr/>
          <p:nvPr/>
        </p:nvSpPr>
        <p:spPr>
          <a:xfrm flipH="1">
            <a:off x="6395400" y="2708999"/>
            <a:ext cx="2520000" cy="1440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IE" sz="1600" dirty="0">
                <a:latin typeface="Comic Sans MS" panose="030F0702030302020204" pitchFamily="66" charset="0"/>
              </a:rPr>
              <a:t>Click Here for the Home Page</a:t>
            </a:r>
          </a:p>
        </p:txBody>
      </p:sp>
    </p:spTree>
    <p:extLst>
      <p:ext uri="{BB962C8B-B14F-4D97-AF65-F5344CB8AC3E}">
        <p14:creationId xmlns:p14="http://schemas.microsoft.com/office/powerpoint/2010/main" val="206591933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6CDC51-8D27-4BF4-AB33-7D5905E80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24FB90F3-DFB9-42D4-B851-120249962A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a:xfrm>
            <a:off x="804672" y="802955"/>
            <a:ext cx="5145024" cy="1454051"/>
          </a:xfrm>
        </p:spPr>
        <p:txBody>
          <a:bodyPr>
            <a:normAutofit/>
          </a:bodyPr>
          <a:lstStyle/>
          <a:p>
            <a:pPr algn="ctr"/>
            <a:r>
              <a:rPr lang="en-IE" sz="3100" b="1" dirty="0">
                <a:solidFill>
                  <a:srgbClr val="000000"/>
                </a:solidFill>
                <a:latin typeface="+mn-lt"/>
              </a:rPr>
              <a:t>Slide 4 – Number 3 </a:t>
            </a:r>
            <a:br>
              <a:rPr lang="en-IE" sz="3100" b="1" dirty="0">
                <a:solidFill>
                  <a:srgbClr val="000000"/>
                </a:solidFill>
                <a:latin typeface="+mn-lt"/>
              </a:rPr>
            </a:br>
            <a:r>
              <a:rPr lang="en-IE" sz="3100" b="1" dirty="0">
                <a:solidFill>
                  <a:srgbClr val="000000"/>
                </a:solidFill>
                <a:latin typeface="+mn-lt"/>
              </a:rPr>
              <a:t>(6 Marks) </a:t>
            </a:r>
            <a:br>
              <a:rPr lang="en-IE" sz="3100" b="1" dirty="0">
                <a:solidFill>
                  <a:srgbClr val="000000"/>
                </a:solidFill>
                <a:latin typeface="+mn-lt"/>
              </a:rPr>
            </a:br>
            <a:r>
              <a:rPr lang="en-IE" sz="3100" b="1" dirty="0">
                <a:solidFill>
                  <a:srgbClr val="000000"/>
                </a:solidFill>
                <a:latin typeface="+mn-lt"/>
              </a:rPr>
              <a:t>(LO 2.6)</a:t>
            </a:r>
          </a:p>
        </p:txBody>
      </p:sp>
      <p:sp>
        <p:nvSpPr>
          <p:cNvPr id="20" name="Freeform 60">
            <a:extLst>
              <a:ext uri="{FF2B5EF4-FFF2-40B4-BE49-F238E27FC236}">
                <a16:creationId xmlns:a16="http://schemas.microsoft.com/office/drawing/2014/main" id="{DF4CE22F-8463-44F2-BE50-65D9B503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8720" y="0"/>
            <a:ext cx="3762182" cy="2258435"/>
          </a:xfrm>
          <a:custGeom>
            <a:avLst/>
            <a:gdLst>
              <a:gd name="connsiteX0" fmla="*/ 39946 w 3960192"/>
              <a:gd name="connsiteY0" fmla="*/ 0 h 2377300"/>
              <a:gd name="connsiteX1" fmla="*/ 3920247 w 3960192"/>
              <a:gd name="connsiteY1" fmla="*/ 0 h 2377300"/>
              <a:gd name="connsiteX2" fmla="*/ 3949969 w 3960192"/>
              <a:gd name="connsiteY2" fmla="*/ 194751 h 2377300"/>
              <a:gd name="connsiteX3" fmla="*/ 3960192 w 3960192"/>
              <a:gd name="connsiteY3" fmla="*/ 397204 h 2377300"/>
              <a:gd name="connsiteX4" fmla="*/ 1980096 w 3960192"/>
              <a:gd name="connsiteY4" fmla="*/ 2377300 h 2377300"/>
              <a:gd name="connsiteX5" fmla="*/ 0 w 3960192"/>
              <a:gd name="connsiteY5" fmla="*/ 397204 h 2377300"/>
              <a:gd name="connsiteX6" fmla="*/ 10224 w 3960192"/>
              <a:gd name="connsiteY6" fmla="*/ 194751 h 237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2" h="2377300">
                <a:moveTo>
                  <a:pt x="39946" y="0"/>
                </a:moveTo>
                <a:lnTo>
                  <a:pt x="3920247" y="0"/>
                </a:lnTo>
                <a:lnTo>
                  <a:pt x="3949969" y="194751"/>
                </a:lnTo>
                <a:cubicBezTo>
                  <a:pt x="3956729" y="261316"/>
                  <a:pt x="3960192" y="328856"/>
                  <a:pt x="3960192" y="397204"/>
                </a:cubicBezTo>
                <a:cubicBezTo>
                  <a:pt x="3960192" y="1490781"/>
                  <a:pt x="3073673" y="2377300"/>
                  <a:pt x="1980096" y="2377300"/>
                </a:cubicBezTo>
                <a:cubicBezTo>
                  <a:pt x="886519" y="2377300"/>
                  <a:pt x="0" y="1490781"/>
                  <a:pt x="0" y="397204"/>
                </a:cubicBezTo>
                <a:cubicBezTo>
                  <a:pt x="0" y="328856"/>
                  <a:pt x="3463" y="261316"/>
                  <a:pt x="10224" y="194751"/>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Graphic 8" descr="Questions with solid fill">
            <a:hlinkClick r:id="rId3" action="ppaction://hlinksldjump"/>
            <a:extLst>
              <a:ext uri="{FF2B5EF4-FFF2-40B4-BE49-F238E27FC236}">
                <a16:creationId xmlns:a16="http://schemas.microsoft.com/office/drawing/2014/main" id="{CE838828-FFF8-433B-A80E-16C3D438D95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86375" y="266436"/>
            <a:ext cx="1366871" cy="1366871"/>
          </a:xfrm>
          <a:prstGeom prst="rect">
            <a:avLst/>
          </a:prstGeom>
        </p:spPr>
      </p:pic>
      <p:sp>
        <p:nvSpPr>
          <p:cNvPr id="3" name="Content Placeholder 2">
            <a:extLst>
              <a:ext uri="{FF2B5EF4-FFF2-40B4-BE49-F238E27FC236}">
                <a16:creationId xmlns:a16="http://schemas.microsoft.com/office/drawing/2014/main" id="{200AC01E-D23C-485C-A58B-308C25A570A3}"/>
              </a:ext>
            </a:extLst>
          </p:cNvPr>
          <p:cNvSpPr>
            <a:spLocks noGrp="1"/>
          </p:cNvSpPr>
          <p:nvPr>
            <p:ph idx="1"/>
          </p:nvPr>
        </p:nvSpPr>
        <p:spPr>
          <a:xfrm>
            <a:off x="804672" y="2421682"/>
            <a:ext cx="5145024" cy="3639289"/>
          </a:xfrm>
        </p:spPr>
        <p:txBody>
          <a:bodyPr anchor="ctr">
            <a:normAutofit/>
          </a:bodyPr>
          <a:lstStyle/>
          <a:p>
            <a:pPr marL="0" indent="0">
              <a:buNone/>
            </a:pPr>
            <a:endParaRPr lang="en-IE" sz="3100" dirty="0">
              <a:solidFill>
                <a:srgbClr val="000000"/>
              </a:solidFill>
            </a:endParaRPr>
          </a:p>
          <a:p>
            <a:pPr marL="0" indent="0">
              <a:buNone/>
            </a:pPr>
            <a:r>
              <a:rPr lang="en-IE" sz="3100" dirty="0">
                <a:solidFill>
                  <a:srgbClr val="000000"/>
                </a:solidFill>
              </a:rPr>
              <a:t>List 3 increase in cost of a business who have use ICT </a:t>
            </a:r>
          </a:p>
          <a:p>
            <a:pPr marL="0" indent="0">
              <a:buNone/>
            </a:pPr>
            <a:endParaRPr lang="en-IE" sz="3100" dirty="0">
              <a:solidFill>
                <a:srgbClr val="000000"/>
              </a:solidFill>
            </a:endParaRPr>
          </a:p>
          <a:p>
            <a:pPr marL="0" indent="0">
              <a:buNone/>
            </a:pPr>
            <a:endParaRPr lang="en-IE" sz="3100" dirty="0">
              <a:solidFill>
                <a:srgbClr val="000000"/>
              </a:solidFill>
            </a:endParaRPr>
          </a:p>
        </p:txBody>
      </p:sp>
      <p:sp>
        <p:nvSpPr>
          <p:cNvPr id="22" name="Freeform 67">
            <a:extLst>
              <a:ext uri="{FF2B5EF4-FFF2-40B4-BE49-F238E27FC236}">
                <a16:creationId xmlns:a16="http://schemas.microsoft.com/office/drawing/2014/main" id="{3FA1383B-2709-4E36-8FF8-7A737213B4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7503" y="3006774"/>
            <a:ext cx="4734497" cy="3851226"/>
          </a:xfrm>
          <a:custGeom>
            <a:avLst/>
            <a:gdLst>
              <a:gd name="connsiteX0" fmla="*/ 2718646 w 4647408"/>
              <a:gd name="connsiteY0" fmla="*/ 0 h 3780384"/>
              <a:gd name="connsiteX1" fmla="*/ 4641019 w 4647408"/>
              <a:gd name="connsiteY1" fmla="*/ 796273 h 3780384"/>
              <a:gd name="connsiteX2" fmla="*/ 4647408 w 4647408"/>
              <a:gd name="connsiteY2" fmla="*/ 803303 h 3780384"/>
              <a:gd name="connsiteX3" fmla="*/ 4647408 w 4647408"/>
              <a:gd name="connsiteY3" fmla="*/ 3780384 h 3780384"/>
              <a:gd name="connsiteX4" fmla="*/ 215340 w 4647408"/>
              <a:gd name="connsiteY4" fmla="*/ 3780384 h 3780384"/>
              <a:gd name="connsiteX5" fmla="*/ 213645 w 4647408"/>
              <a:gd name="connsiteY5" fmla="*/ 3776866 h 3780384"/>
              <a:gd name="connsiteX6" fmla="*/ 0 w 4647408"/>
              <a:gd name="connsiteY6" fmla="*/ 2718646 h 3780384"/>
              <a:gd name="connsiteX7" fmla="*/ 2718646 w 4647408"/>
              <a:gd name="connsiteY7" fmla="*/ 0 h 378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7408" h="3780384">
                <a:moveTo>
                  <a:pt x="2718646" y="0"/>
                </a:moveTo>
                <a:cubicBezTo>
                  <a:pt x="3469379" y="0"/>
                  <a:pt x="4149041" y="304295"/>
                  <a:pt x="4641019" y="796273"/>
                </a:cubicBezTo>
                <a:lnTo>
                  <a:pt x="4647408" y="803303"/>
                </a:lnTo>
                <a:lnTo>
                  <a:pt x="4647408" y="3780384"/>
                </a:lnTo>
                <a:lnTo>
                  <a:pt x="215340" y="3780384"/>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Graphic 4" descr="Window with solid fill">
            <a:hlinkClick r:id="rId6"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872423" y="3989614"/>
            <a:ext cx="2548155" cy="2548155"/>
          </a:xfrm>
          <a:prstGeom prst="rect">
            <a:avLst/>
          </a:prstGeom>
        </p:spPr>
      </p:pic>
      <p:sp>
        <p:nvSpPr>
          <p:cNvPr id="12" name="Rectangle: Rounded Corners 11">
            <a:extLst>
              <a:ext uri="{FF2B5EF4-FFF2-40B4-BE49-F238E27FC236}">
                <a16:creationId xmlns:a16="http://schemas.microsoft.com/office/drawing/2014/main" id="{96F84E6E-154C-4BFF-B8E3-0F99E870E8C4}"/>
              </a:ext>
            </a:extLst>
          </p:cNvPr>
          <p:cNvSpPr/>
          <p:nvPr/>
        </p:nvSpPr>
        <p:spPr>
          <a:xfrm>
            <a:off x="7272997" y="1633307"/>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above for the answer</a:t>
            </a:r>
          </a:p>
        </p:txBody>
      </p:sp>
      <p:sp>
        <p:nvSpPr>
          <p:cNvPr id="13" name="Rectangle: Rounded Corners 12">
            <a:extLst>
              <a:ext uri="{FF2B5EF4-FFF2-40B4-BE49-F238E27FC236}">
                <a16:creationId xmlns:a16="http://schemas.microsoft.com/office/drawing/2014/main" id="{D2F02578-3525-4119-81FF-49C217915522}"/>
              </a:ext>
            </a:extLst>
          </p:cNvPr>
          <p:cNvSpPr/>
          <p:nvPr/>
        </p:nvSpPr>
        <p:spPr>
          <a:xfrm>
            <a:off x="8872423" y="2971528"/>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below for the home page</a:t>
            </a:r>
          </a:p>
        </p:txBody>
      </p:sp>
    </p:spTree>
    <p:extLst>
      <p:ext uri="{BB962C8B-B14F-4D97-AF65-F5344CB8AC3E}">
        <p14:creationId xmlns:p14="http://schemas.microsoft.com/office/powerpoint/2010/main" val="411660279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p:txBody>
          <a:bodyPr/>
          <a:lstStyle/>
          <a:p>
            <a:r>
              <a:rPr lang="en-IE" dirty="0"/>
              <a:t>Slide 4 – Answer Question 3</a:t>
            </a:r>
          </a:p>
        </p:txBody>
      </p:sp>
      <p:pic>
        <p:nvPicPr>
          <p:cNvPr id="5" name="Graphic 4" descr="Window with solid fill">
            <a:hlinkClick r:id="rId2"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6909" y="5073943"/>
            <a:ext cx="914400" cy="914400"/>
          </a:xfrm>
          <a:prstGeom prst="rect">
            <a:avLst/>
          </a:prstGeom>
        </p:spPr>
      </p:pic>
      <p:sp>
        <p:nvSpPr>
          <p:cNvPr id="6" name="Arrow: Left 5">
            <a:extLst>
              <a:ext uri="{FF2B5EF4-FFF2-40B4-BE49-F238E27FC236}">
                <a16:creationId xmlns:a16="http://schemas.microsoft.com/office/drawing/2014/main" id="{66D4B277-3417-4EA0-923F-4ACC12657009}"/>
              </a:ext>
            </a:extLst>
          </p:cNvPr>
          <p:cNvSpPr/>
          <p:nvPr/>
        </p:nvSpPr>
        <p:spPr>
          <a:xfrm>
            <a:off x="1990018" y="4823792"/>
            <a:ext cx="2794017" cy="148810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a:latin typeface="Comic Sans MS" panose="030F0702030302020204" pitchFamily="66" charset="0"/>
              </a:rPr>
              <a:t>Click Here for the Home Page</a:t>
            </a:r>
          </a:p>
        </p:txBody>
      </p:sp>
      <p:sp>
        <p:nvSpPr>
          <p:cNvPr id="4" name="Content Placeholder 3">
            <a:extLst>
              <a:ext uri="{FF2B5EF4-FFF2-40B4-BE49-F238E27FC236}">
                <a16:creationId xmlns:a16="http://schemas.microsoft.com/office/drawing/2014/main" id="{6319C284-5617-4226-A1E4-5781127FA494}"/>
              </a:ext>
            </a:extLst>
          </p:cNvPr>
          <p:cNvSpPr>
            <a:spLocks noGrp="1"/>
          </p:cNvSpPr>
          <p:nvPr>
            <p:ph idx="1"/>
          </p:nvPr>
        </p:nvSpPr>
        <p:spPr>
          <a:xfrm>
            <a:off x="838200" y="1825625"/>
            <a:ext cx="10515600" cy="2998167"/>
          </a:xfrm>
        </p:spPr>
        <p:txBody>
          <a:bodyPr/>
          <a:lstStyle/>
          <a:p>
            <a:pPr marL="0" indent="0">
              <a:buNone/>
            </a:pPr>
            <a:r>
              <a:rPr lang="en-GB" sz="1800" b="1" i="0" dirty="0">
                <a:solidFill>
                  <a:srgbClr val="000000"/>
                </a:solidFill>
                <a:effectLst/>
                <a:latin typeface="Calibri" panose="020F0502020204030204" pitchFamily="34" charset="0"/>
              </a:rPr>
              <a:t>Increase Cost for A business</a:t>
            </a:r>
            <a:r>
              <a:rPr lang="en-GB" sz="1800" b="0" i="0" dirty="0">
                <a:solidFill>
                  <a:srgbClr val="000000"/>
                </a:solidFill>
                <a:effectLst/>
                <a:latin typeface="Calibri" panose="020F0502020204030204" pitchFamily="34" charset="0"/>
              </a:rPr>
              <a:t> </a:t>
            </a:r>
            <a:endParaRPr lang="en-GB" dirty="0"/>
          </a:p>
          <a:p>
            <a:pPr marL="342900" indent="-342900">
              <a:buFont typeface="+mj-lt"/>
              <a:buAutoNum type="arabicPeriod"/>
            </a:pPr>
            <a:r>
              <a:rPr lang="en-GB" sz="1800" b="0" i="0" dirty="0">
                <a:solidFill>
                  <a:srgbClr val="000000"/>
                </a:solidFill>
                <a:effectLst/>
                <a:latin typeface="Calibri" panose="020F0502020204030204" pitchFamily="34" charset="0"/>
              </a:rPr>
              <a:t>Capital cost of buying and installing the technology </a:t>
            </a:r>
            <a:endParaRPr lang="en-IE" sz="1800" b="0" i="0" dirty="0">
              <a:solidFill>
                <a:srgbClr val="000000"/>
              </a:solidFill>
              <a:effectLst/>
              <a:latin typeface="Calibri" panose="020F0502020204030204" pitchFamily="34" charset="0"/>
            </a:endParaRPr>
          </a:p>
          <a:p>
            <a:pPr marL="342900" indent="-342900">
              <a:buFont typeface="+mj-lt"/>
              <a:buAutoNum type="arabicPeriod"/>
            </a:pPr>
            <a:r>
              <a:rPr lang="en-GB" sz="1800" b="0" i="0" dirty="0">
                <a:solidFill>
                  <a:srgbClr val="000000"/>
                </a:solidFill>
                <a:effectLst/>
                <a:latin typeface="Calibri" panose="020F0502020204030204" pitchFamily="34" charset="0"/>
              </a:rPr>
              <a:t>Cost of recruiting and training staff to use the technology </a:t>
            </a:r>
            <a:endParaRPr lang="en-IE" sz="1800" dirty="0">
              <a:solidFill>
                <a:srgbClr val="000000"/>
              </a:solidFill>
              <a:latin typeface="Calibri" panose="020F0502020204030204" pitchFamily="34" charset="0"/>
            </a:endParaRPr>
          </a:p>
          <a:p>
            <a:pPr marL="342900" indent="-342900">
              <a:buFont typeface="+mj-lt"/>
              <a:buAutoNum type="arabicPeriod"/>
            </a:pPr>
            <a:r>
              <a:rPr lang="en-IE" sz="1800" b="0" i="0" dirty="0">
                <a:solidFill>
                  <a:srgbClr val="000000"/>
                </a:solidFill>
                <a:effectLst/>
                <a:latin typeface="Calibri" panose="020F0502020204030204" pitchFamily="34" charset="0"/>
              </a:rPr>
              <a:t>Risk to hackers </a:t>
            </a:r>
          </a:p>
          <a:p>
            <a:pPr marL="342900" indent="-342900">
              <a:buFont typeface="+mj-lt"/>
              <a:buAutoNum type="arabicPeriod"/>
            </a:pPr>
            <a:r>
              <a:rPr lang="en-GB" sz="1800" b="0" i="0" dirty="0">
                <a:solidFill>
                  <a:srgbClr val="000000"/>
                </a:solidFill>
                <a:effectLst/>
                <a:latin typeface="Calibri" panose="020F0502020204030204" pitchFamily="34" charset="0"/>
              </a:rPr>
              <a:t>Cost of design and maintaining a website </a:t>
            </a:r>
            <a:endParaRPr lang="en-IE" sz="1800" dirty="0">
              <a:solidFill>
                <a:srgbClr val="000000"/>
              </a:solidFill>
              <a:latin typeface="Calibri" panose="020F0502020204030204" pitchFamily="34" charset="0"/>
            </a:endParaRPr>
          </a:p>
          <a:p>
            <a:pPr marL="342900" indent="-342900">
              <a:buFont typeface="+mj-lt"/>
              <a:buAutoNum type="arabicPeriod"/>
            </a:pPr>
            <a:r>
              <a:rPr lang="en-IE" sz="1800" b="0" i="0" dirty="0">
                <a:solidFill>
                  <a:srgbClr val="000000"/>
                </a:solidFill>
                <a:effectLst/>
                <a:latin typeface="Calibri" panose="020F0502020204030204" pitchFamily="34" charset="0"/>
              </a:rPr>
              <a:t>Cost of technology breakdown  </a:t>
            </a:r>
          </a:p>
          <a:p>
            <a:pPr marL="342900" indent="-342900">
              <a:buFont typeface="+mj-lt"/>
              <a:buAutoNum type="arabicPeriod"/>
            </a:pPr>
            <a:r>
              <a:rPr lang="en-IE" sz="1800" b="0" i="0" dirty="0">
                <a:solidFill>
                  <a:srgbClr val="000000"/>
                </a:solidFill>
                <a:effectLst/>
                <a:latin typeface="Calibri" panose="020F0502020204030204" pitchFamily="34" charset="0"/>
              </a:rPr>
              <a:t>Redundancy payments to staff </a:t>
            </a:r>
            <a:endParaRPr lang="en-IE" dirty="0"/>
          </a:p>
        </p:txBody>
      </p:sp>
    </p:spTree>
    <p:extLst>
      <p:ext uri="{BB962C8B-B14F-4D97-AF65-F5344CB8AC3E}">
        <p14:creationId xmlns:p14="http://schemas.microsoft.com/office/powerpoint/2010/main" val="2739734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6CDC51-8D27-4BF4-AB33-7D5905E80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24FB90F3-DFB9-42D4-B851-120249962A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a:xfrm>
            <a:off x="804672" y="802955"/>
            <a:ext cx="5145024" cy="1454051"/>
          </a:xfrm>
        </p:spPr>
        <p:txBody>
          <a:bodyPr>
            <a:normAutofit/>
          </a:bodyPr>
          <a:lstStyle/>
          <a:p>
            <a:pPr algn="ctr"/>
            <a:r>
              <a:rPr lang="en-IE" sz="3100" b="1" dirty="0">
                <a:solidFill>
                  <a:srgbClr val="000000"/>
                </a:solidFill>
                <a:latin typeface="+mn-lt"/>
              </a:rPr>
              <a:t>Slide 4 – Number 4 </a:t>
            </a:r>
            <a:br>
              <a:rPr lang="en-IE" sz="3100" b="1" dirty="0">
                <a:solidFill>
                  <a:srgbClr val="000000"/>
                </a:solidFill>
                <a:latin typeface="+mn-lt"/>
              </a:rPr>
            </a:br>
            <a:r>
              <a:rPr lang="en-IE" sz="3100" b="1" dirty="0">
                <a:solidFill>
                  <a:srgbClr val="000000"/>
                </a:solidFill>
                <a:latin typeface="+mn-lt"/>
              </a:rPr>
              <a:t>(3 Marks) </a:t>
            </a:r>
            <a:br>
              <a:rPr lang="en-IE" sz="3100" b="1" dirty="0">
                <a:solidFill>
                  <a:srgbClr val="000000"/>
                </a:solidFill>
                <a:latin typeface="+mn-lt"/>
              </a:rPr>
            </a:br>
            <a:r>
              <a:rPr lang="en-IE" sz="3100" b="1" dirty="0">
                <a:solidFill>
                  <a:srgbClr val="000000"/>
                </a:solidFill>
                <a:latin typeface="+mn-lt"/>
              </a:rPr>
              <a:t>(LO 2.7)</a:t>
            </a:r>
          </a:p>
        </p:txBody>
      </p:sp>
      <p:sp>
        <p:nvSpPr>
          <p:cNvPr id="20" name="Freeform 60">
            <a:extLst>
              <a:ext uri="{FF2B5EF4-FFF2-40B4-BE49-F238E27FC236}">
                <a16:creationId xmlns:a16="http://schemas.microsoft.com/office/drawing/2014/main" id="{DF4CE22F-8463-44F2-BE50-65D9B503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8720" y="0"/>
            <a:ext cx="3762182" cy="2258435"/>
          </a:xfrm>
          <a:custGeom>
            <a:avLst/>
            <a:gdLst>
              <a:gd name="connsiteX0" fmla="*/ 39946 w 3960192"/>
              <a:gd name="connsiteY0" fmla="*/ 0 h 2377300"/>
              <a:gd name="connsiteX1" fmla="*/ 3920247 w 3960192"/>
              <a:gd name="connsiteY1" fmla="*/ 0 h 2377300"/>
              <a:gd name="connsiteX2" fmla="*/ 3949969 w 3960192"/>
              <a:gd name="connsiteY2" fmla="*/ 194751 h 2377300"/>
              <a:gd name="connsiteX3" fmla="*/ 3960192 w 3960192"/>
              <a:gd name="connsiteY3" fmla="*/ 397204 h 2377300"/>
              <a:gd name="connsiteX4" fmla="*/ 1980096 w 3960192"/>
              <a:gd name="connsiteY4" fmla="*/ 2377300 h 2377300"/>
              <a:gd name="connsiteX5" fmla="*/ 0 w 3960192"/>
              <a:gd name="connsiteY5" fmla="*/ 397204 h 2377300"/>
              <a:gd name="connsiteX6" fmla="*/ 10224 w 3960192"/>
              <a:gd name="connsiteY6" fmla="*/ 194751 h 237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2" h="2377300">
                <a:moveTo>
                  <a:pt x="39946" y="0"/>
                </a:moveTo>
                <a:lnTo>
                  <a:pt x="3920247" y="0"/>
                </a:lnTo>
                <a:lnTo>
                  <a:pt x="3949969" y="194751"/>
                </a:lnTo>
                <a:cubicBezTo>
                  <a:pt x="3956729" y="261316"/>
                  <a:pt x="3960192" y="328856"/>
                  <a:pt x="3960192" y="397204"/>
                </a:cubicBezTo>
                <a:cubicBezTo>
                  <a:pt x="3960192" y="1490781"/>
                  <a:pt x="3073673" y="2377300"/>
                  <a:pt x="1980096" y="2377300"/>
                </a:cubicBezTo>
                <a:cubicBezTo>
                  <a:pt x="886519" y="2377300"/>
                  <a:pt x="0" y="1490781"/>
                  <a:pt x="0" y="397204"/>
                </a:cubicBezTo>
                <a:cubicBezTo>
                  <a:pt x="0" y="328856"/>
                  <a:pt x="3463" y="261316"/>
                  <a:pt x="10224" y="194751"/>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Graphic 8" descr="Questions with solid fill">
            <a:hlinkClick r:id="rId3" action="ppaction://hlinksldjump"/>
            <a:extLst>
              <a:ext uri="{FF2B5EF4-FFF2-40B4-BE49-F238E27FC236}">
                <a16:creationId xmlns:a16="http://schemas.microsoft.com/office/drawing/2014/main" id="{CE838828-FFF8-433B-A80E-16C3D438D95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86375" y="266436"/>
            <a:ext cx="1366871" cy="1366871"/>
          </a:xfrm>
          <a:prstGeom prst="rect">
            <a:avLst/>
          </a:prstGeom>
        </p:spPr>
      </p:pic>
      <p:sp>
        <p:nvSpPr>
          <p:cNvPr id="3" name="Content Placeholder 2">
            <a:extLst>
              <a:ext uri="{FF2B5EF4-FFF2-40B4-BE49-F238E27FC236}">
                <a16:creationId xmlns:a16="http://schemas.microsoft.com/office/drawing/2014/main" id="{200AC01E-D23C-485C-A58B-308C25A570A3}"/>
              </a:ext>
            </a:extLst>
          </p:cNvPr>
          <p:cNvSpPr>
            <a:spLocks noGrp="1"/>
          </p:cNvSpPr>
          <p:nvPr>
            <p:ph idx="1"/>
          </p:nvPr>
        </p:nvSpPr>
        <p:spPr>
          <a:xfrm>
            <a:off x="804672" y="2421682"/>
            <a:ext cx="5145024" cy="3639289"/>
          </a:xfrm>
        </p:spPr>
        <p:txBody>
          <a:bodyPr anchor="ctr">
            <a:normAutofit/>
          </a:bodyPr>
          <a:lstStyle/>
          <a:p>
            <a:pPr marL="0" indent="0">
              <a:buNone/>
            </a:pPr>
            <a:endParaRPr lang="en-IE" sz="3100" dirty="0">
              <a:solidFill>
                <a:srgbClr val="000000"/>
              </a:solidFill>
            </a:endParaRPr>
          </a:p>
          <a:p>
            <a:pPr marL="0" indent="0">
              <a:buNone/>
            </a:pPr>
            <a:r>
              <a:rPr lang="en-IE" sz="3100" dirty="0">
                <a:solidFill>
                  <a:srgbClr val="000000"/>
                </a:solidFill>
              </a:rPr>
              <a:t>Define the term – Market Research</a:t>
            </a: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p:txBody>
      </p:sp>
      <p:sp>
        <p:nvSpPr>
          <p:cNvPr id="22" name="Freeform 67">
            <a:extLst>
              <a:ext uri="{FF2B5EF4-FFF2-40B4-BE49-F238E27FC236}">
                <a16:creationId xmlns:a16="http://schemas.microsoft.com/office/drawing/2014/main" id="{3FA1383B-2709-4E36-8FF8-7A737213B4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7503" y="3006774"/>
            <a:ext cx="4734497" cy="3851226"/>
          </a:xfrm>
          <a:custGeom>
            <a:avLst/>
            <a:gdLst>
              <a:gd name="connsiteX0" fmla="*/ 2718646 w 4647408"/>
              <a:gd name="connsiteY0" fmla="*/ 0 h 3780384"/>
              <a:gd name="connsiteX1" fmla="*/ 4641019 w 4647408"/>
              <a:gd name="connsiteY1" fmla="*/ 796273 h 3780384"/>
              <a:gd name="connsiteX2" fmla="*/ 4647408 w 4647408"/>
              <a:gd name="connsiteY2" fmla="*/ 803303 h 3780384"/>
              <a:gd name="connsiteX3" fmla="*/ 4647408 w 4647408"/>
              <a:gd name="connsiteY3" fmla="*/ 3780384 h 3780384"/>
              <a:gd name="connsiteX4" fmla="*/ 215340 w 4647408"/>
              <a:gd name="connsiteY4" fmla="*/ 3780384 h 3780384"/>
              <a:gd name="connsiteX5" fmla="*/ 213645 w 4647408"/>
              <a:gd name="connsiteY5" fmla="*/ 3776866 h 3780384"/>
              <a:gd name="connsiteX6" fmla="*/ 0 w 4647408"/>
              <a:gd name="connsiteY6" fmla="*/ 2718646 h 3780384"/>
              <a:gd name="connsiteX7" fmla="*/ 2718646 w 4647408"/>
              <a:gd name="connsiteY7" fmla="*/ 0 h 378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7408" h="3780384">
                <a:moveTo>
                  <a:pt x="2718646" y="0"/>
                </a:moveTo>
                <a:cubicBezTo>
                  <a:pt x="3469379" y="0"/>
                  <a:pt x="4149041" y="304295"/>
                  <a:pt x="4641019" y="796273"/>
                </a:cubicBezTo>
                <a:lnTo>
                  <a:pt x="4647408" y="803303"/>
                </a:lnTo>
                <a:lnTo>
                  <a:pt x="4647408" y="3780384"/>
                </a:lnTo>
                <a:lnTo>
                  <a:pt x="215340" y="3780384"/>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Graphic 4" descr="Window with solid fill">
            <a:hlinkClick r:id="rId6"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872423" y="3989614"/>
            <a:ext cx="2548155" cy="2548155"/>
          </a:xfrm>
          <a:prstGeom prst="rect">
            <a:avLst/>
          </a:prstGeom>
        </p:spPr>
      </p:pic>
      <p:sp>
        <p:nvSpPr>
          <p:cNvPr id="12" name="Rectangle: Rounded Corners 11">
            <a:extLst>
              <a:ext uri="{FF2B5EF4-FFF2-40B4-BE49-F238E27FC236}">
                <a16:creationId xmlns:a16="http://schemas.microsoft.com/office/drawing/2014/main" id="{A3260D72-34C7-417F-BC0F-315EE51377F8}"/>
              </a:ext>
            </a:extLst>
          </p:cNvPr>
          <p:cNvSpPr/>
          <p:nvPr/>
        </p:nvSpPr>
        <p:spPr>
          <a:xfrm>
            <a:off x="7272997" y="1633307"/>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above for the answer</a:t>
            </a:r>
          </a:p>
        </p:txBody>
      </p:sp>
      <p:sp>
        <p:nvSpPr>
          <p:cNvPr id="13" name="Rectangle: Rounded Corners 12">
            <a:extLst>
              <a:ext uri="{FF2B5EF4-FFF2-40B4-BE49-F238E27FC236}">
                <a16:creationId xmlns:a16="http://schemas.microsoft.com/office/drawing/2014/main" id="{FDCF2C89-7634-4448-B64F-CE624FCAC1D5}"/>
              </a:ext>
            </a:extLst>
          </p:cNvPr>
          <p:cNvSpPr/>
          <p:nvPr/>
        </p:nvSpPr>
        <p:spPr>
          <a:xfrm>
            <a:off x="8872423" y="2971528"/>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below for the home page</a:t>
            </a:r>
          </a:p>
        </p:txBody>
      </p:sp>
    </p:spTree>
    <p:extLst>
      <p:ext uri="{BB962C8B-B14F-4D97-AF65-F5344CB8AC3E}">
        <p14:creationId xmlns:p14="http://schemas.microsoft.com/office/powerpoint/2010/main" val="4134286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p:txBody>
          <a:bodyPr/>
          <a:lstStyle/>
          <a:p>
            <a:r>
              <a:rPr lang="en-IE" dirty="0"/>
              <a:t>Slide 4 – Answer Question 4</a:t>
            </a:r>
          </a:p>
        </p:txBody>
      </p:sp>
      <p:pic>
        <p:nvPicPr>
          <p:cNvPr id="5" name="Graphic 4" descr="Window with solid fill">
            <a:hlinkClick r:id="rId2"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6909" y="5073943"/>
            <a:ext cx="914400" cy="914400"/>
          </a:xfrm>
          <a:prstGeom prst="rect">
            <a:avLst/>
          </a:prstGeom>
        </p:spPr>
      </p:pic>
      <p:sp>
        <p:nvSpPr>
          <p:cNvPr id="6" name="Arrow: Left 5">
            <a:extLst>
              <a:ext uri="{FF2B5EF4-FFF2-40B4-BE49-F238E27FC236}">
                <a16:creationId xmlns:a16="http://schemas.microsoft.com/office/drawing/2014/main" id="{66D4B277-3417-4EA0-923F-4ACC12657009}"/>
              </a:ext>
            </a:extLst>
          </p:cNvPr>
          <p:cNvSpPr/>
          <p:nvPr/>
        </p:nvSpPr>
        <p:spPr>
          <a:xfrm>
            <a:off x="1990018" y="4823792"/>
            <a:ext cx="2794017" cy="148810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a:latin typeface="Comic Sans MS" panose="030F0702030302020204" pitchFamily="66" charset="0"/>
              </a:rPr>
              <a:t>Click Here for the Home Page</a:t>
            </a:r>
          </a:p>
        </p:txBody>
      </p:sp>
      <p:sp>
        <p:nvSpPr>
          <p:cNvPr id="14" name="Content Placeholder 2">
            <a:extLst>
              <a:ext uri="{FF2B5EF4-FFF2-40B4-BE49-F238E27FC236}">
                <a16:creationId xmlns:a16="http://schemas.microsoft.com/office/drawing/2014/main" id="{ADC6D1D7-056F-4A7B-BF8D-C5BA38A9B571}"/>
              </a:ext>
            </a:extLst>
          </p:cNvPr>
          <p:cNvSpPr>
            <a:spLocks noGrp="1"/>
          </p:cNvSpPr>
          <p:nvPr>
            <p:ph idx="1"/>
          </p:nvPr>
        </p:nvSpPr>
        <p:spPr>
          <a:xfrm>
            <a:off x="838200" y="1690688"/>
            <a:ext cx="10515600" cy="2974077"/>
          </a:xfrm>
          <a:ln>
            <a:solidFill>
              <a:schemeClr val="bg1"/>
            </a:solidFill>
          </a:ln>
        </p:spPr>
        <p:txBody>
          <a:bodyPr>
            <a:normAutofit/>
          </a:bodyPr>
          <a:lstStyle/>
          <a:p>
            <a:pPr marL="0" indent="0">
              <a:buNone/>
            </a:pPr>
            <a:r>
              <a:rPr lang="en-IE" sz="2500" b="1" i="0" dirty="0">
                <a:solidFill>
                  <a:srgbClr val="000000"/>
                </a:solidFill>
                <a:effectLst/>
                <a:latin typeface="Calibri" panose="020F0502020204030204" pitchFamily="34" charset="0"/>
              </a:rPr>
              <a:t>Market Research </a:t>
            </a:r>
            <a:endParaRPr lang="en-IE" sz="2500" b="0" i="0" dirty="0">
              <a:solidFill>
                <a:srgbClr val="000000"/>
              </a:solidFill>
              <a:effectLst/>
              <a:latin typeface="Calibri" panose="020F0502020204030204" pitchFamily="34" charset="0"/>
            </a:endParaRPr>
          </a:p>
          <a:p>
            <a:pPr marL="0" indent="0">
              <a:buNone/>
            </a:pPr>
            <a:r>
              <a:rPr lang="en-IE" sz="2500" b="0" i="0" dirty="0">
                <a:solidFill>
                  <a:srgbClr val="000000"/>
                </a:solidFill>
                <a:effectLst/>
                <a:latin typeface="Calibri" panose="020F0502020204030204" pitchFamily="34" charset="0"/>
              </a:rPr>
              <a:t>This is the gathering, recording and analysis of information about a consumers opinion of a product or service. This will help the company make good decision and meet the needs of the consumer</a:t>
            </a:r>
            <a:endParaRPr lang="en-IE" sz="2500" dirty="0"/>
          </a:p>
        </p:txBody>
      </p:sp>
    </p:spTree>
    <p:extLst>
      <p:ext uri="{BB962C8B-B14F-4D97-AF65-F5344CB8AC3E}">
        <p14:creationId xmlns:p14="http://schemas.microsoft.com/office/powerpoint/2010/main" val="21104015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6CDC51-8D27-4BF4-AB33-7D5905E80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24FB90F3-DFB9-42D4-B851-120249962A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a:xfrm>
            <a:off x="804672" y="802955"/>
            <a:ext cx="5145024" cy="1454051"/>
          </a:xfrm>
        </p:spPr>
        <p:txBody>
          <a:bodyPr>
            <a:normAutofit/>
          </a:bodyPr>
          <a:lstStyle/>
          <a:p>
            <a:pPr algn="ctr"/>
            <a:r>
              <a:rPr lang="en-IE" sz="3100" b="1" dirty="0">
                <a:solidFill>
                  <a:srgbClr val="000000"/>
                </a:solidFill>
                <a:latin typeface="+mn-lt"/>
              </a:rPr>
              <a:t>Slide 4 – Question 5 </a:t>
            </a:r>
            <a:br>
              <a:rPr lang="en-IE" sz="3100" b="1" dirty="0">
                <a:solidFill>
                  <a:srgbClr val="000000"/>
                </a:solidFill>
                <a:latin typeface="+mn-lt"/>
              </a:rPr>
            </a:br>
            <a:r>
              <a:rPr lang="en-IE" sz="3100" b="1" dirty="0">
                <a:solidFill>
                  <a:srgbClr val="000000"/>
                </a:solidFill>
                <a:latin typeface="+mn-lt"/>
              </a:rPr>
              <a:t>(4 Marks) </a:t>
            </a:r>
            <a:br>
              <a:rPr lang="en-IE" sz="3100" b="1" dirty="0">
                <a:solidFill>
                  <a:srgbClr val="000000"/>
                </a:solidFill>
                <a:latin typeface="+mn-lt"/>
              </a:rPr>
            </a:br>
            <a:r>
              <a:rPr lang="en-IE" sz="3100" b="1" dirty="0">
                <a:solidFill>
                  <a:srgbClr val="000000"/>
                </a:solidFill>
                <a:latin typeface="+mn-lt"/>
              </a:rPr>
              <a:t>(LO 2.7)</a:t>
            </a:r>
          </a:p>
        </p:txBody>
      </p:sp>
      <p:sp>
        <p:nvSpPr>
          <p:cNvPr id="20" name="Freeform 60">
            <a:extLst>
              <a:ext uri="{FF2B5EF4-FFF2-40B4-BE49-F238E27FC236}">
                <a16:creationId xmlns:a16="http://schemas.microsoft.com/office/drawing/2014/main" id="{DF4CE22F-8463-44F2-BE50-65D9B503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8720" y="0"/>
            <a:ext cx="3762182" cy="2258435"/>
          </a:xfrm>
          <a:custGeom>
            <a:avLst/>
            <a:gdLst>
              <a:gd name="connsiteX0" fmla="*/ 39946 w 3960192"/>
              <a:gd name="connsiteY0" fmla="*/ 0 h 2377300"/>
              <a:gd name="connsiteX1" fmla="*/ 3920247 w 3960192"/>
              <a:gd name="connsiteY1" fmla="*/ 0 h 2377300"/>
              <a:gd name="connsiteX2" fmla="*/ 3949969 w 3960192"/>
              <a:gd name="connsiteY2" fmla="*/ 194751 h 2377300"/>
              <a:gd name="connsiteX3" fmla="*/ 3960192 w 3960192"/>
              <a:gd name="connsiteY3" fmla="*/ 397204 h 2377300"/>
              <a:gd name="connsiteX4" fmla="*/ 1980096 w 3960192"/>
              <a:gd name="connsiteY4" fmla="*/ 2377300 h 2377300"/>
              <a:gd name="connsiteX5" fmla="*/ 0 w 3960192"/>
              <a:gd name="connsiteY5" fmla="*/ 397204 h 2377300"/>
              <a:gd name="connsiteX6" fmla="*/ 10224 w 3960192"/>
              <a:gd name="connsiteY6" fmla="*/ 194751 h 237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2" h="2377300">
                <a:moveTo>
                  <a:pt x="39946" y="0"/>
                </a:moveTo>
                <a:lnTo>
                  <a:pt x="3920247" y="0"/>
                </a:lnTo>
                <a:lnTo>
                  <a:pt x="3949969" y="194751"/>
                </a:lnTo>
                <a:cubicBezTo>
                  <a:pt x="3956729" y="261316"/>
                  <a:pt x="3960192" y="328856"/>
                  <a:pt x="3960192" y="397204"/>
                </a:cubicBezTo>
                <a:cubicBezTo>
                  <a:pt x="3960192" y="1490781"/>
                  <a:pt x="3073673" y="2377300"/>
                  <a:pt x="1980096" y="2377300"/>
                </a:cubicBezTo>
                <a:cubicBezTo>
                  <a:pt x="886519" y="2377300"/>
                  <a:pt x="0" y="1490781"/>
                  <a:pt x="0" y="397204"/>
                </a:cubicBezTo>
                <a:cubicBezTo>
                  <a:pt x="0" y="328856"/>
                  <a:pt x="3463" y="261316"/>
                  <a:pt x="10224" y="194751"/>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Graphic 8" descr="Questions with solid fill">
            <a:hlinkClick r:id="rId3" action="ppaction://hlinksldjump"/>
            <a:extLst>
              <a:ext uri="{FF2B5EF4-FFF2-40B4-BE49-F238E27FC236}">
                <a16:creationId xmlns:a16="http://schemas.microsoft.com/office/drawing/2014/main" id="{CE838828-FFF8-433B-A80E-16C3D438D95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86375" y="266436"/>
            <a:ext cx="1366871" cy="1366871"/>
          </a:xfrm>
          <a:prstGeom prst="rect">
            <a:avLst/>
          </a:prstGeom>
        </p:spPr>
      </p:pic>
      <p:sp>
        <p:nvSpPr>
          <p:cNvPr id="3" name="Content Placeholder 2">
            <a:extLst>
              <a:ext uri="{FF2B5EF4-FFF2-40B4-BE49-F238E27FC236}">
                <a16:creationId xmlns:a16="http://schemas.microsoft.com/office/drawing/2014/main" id="{200AC01E-D23C-485C-A58B-308C25A570A3}"/>
              </a:ext>
            </a:extLst>
          </p:cNvPr>
          <p:cNvSpPr>
            <a:spLocks noGrp="1"/>
          </p:cNvSpPr>
          <p:nvPr>
            <p:ph idx="1"/>
          </p:nvPr>
        </p:nvSpPr>
        <p:spPr>
          <a:xfrm>
            <a:off x="804672" y="2421682"/>
            <a:ext cx="5145024" cy="3639289"/>
          </a:xfrm>
        </p:spPr>
        <p:txBody>
          <a:bodyPr anchor="ctr">
            <a:normAutofit/>
          </a:bodyPr>
          <a:lstStyle/>
          <a:p>
            <a:pPr marL="0" indent="0">
              <a:buNone/>
            </a:pPr>
            <a:endParaRPr lang="en-IE" sz="3100" dirty="0">
              <a:solidFill>
                <a:srgbClr val="000000"/>
              </a:solidFill>
            </a:endParaRPr>
          </a:p>
          <a:p>
            <a:pPr marL="0" indent="0">
              <a:buNone/>
            </a:pPr>
            <a:r>
              <a:rPr lang="en-IE" sz="3100" dirty="0">
                <a:solidFill>
                  <a:srgbClr val="000000"/>
                </a:solidFill>
              </a:rPr>
              <a:t>List 4 benefits of market research</a:t>
            </a: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p:txBody>
      </p:sp>
      <p:sp>
        <p:nvSpPr>
          <p:cNvPr id="22" name="Freeform 67">
            <a:extLst>
              <a:ext uri="{FF2B5EF4-FFF2-40B4-BE49-F238E27FC236}">
                <a16:creationId xmlns:a16="http://schemas.microsoft.com/office/drawing/2014/main" id="{3FA1383B-2709-4E36-8FF8-7A737213B4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7503" y="3006774"/>
            <a:ext cx="4734497" cy="3851226"/>
          </a:xfrm>
          <a:custGeom>
            <a:avLst/>
            <a:gdLst>
              <a:gd name="connsiteX0" fmla="*/ 2718646 w 4647408"/>
              <a:gd name="connsiteY0" fmla="*/ 0 h 3780384"/>
              <a:gd name="connsiteX1" fmla="*/ 4641019 w 4647408"/>
              <a:gd name="connsiteY1" fmla="*/ 796273 h 3780384"/>
              <a:gd name="connsiteX2" fmla="*/ 4647408 w 4647408"/>
              <a:gd name="connsiteY2" fmla="*/ 803303 h 3780384"/>
              <a:gd name="connsiteX3" fmla="*/ 4647408 w 4647408"/>
              <a:gd name="connsiteY3" fmla="*/ 3780384 h 3780384"/>
              <a:gd name="connsiteX4" fmla="*/ 215340 w 4647408"/>
              <a:gd name="connsiteY4" fmla="*/ 3780384 h 3780384"/>
              <a:gd name="connsiteX5" fmla="*/ 213645 w 4647408"/>
              <a:gd name="connsiteY5" fmla="*/ 3776866 h 3780384"/>
              <a:gd name="connsiteX6" fmla="*/ 0 w 4647408"/>
              <a:gd name="connsiteY6" fmla="*/ 2718646 h 3780384"/>
              <a:gd name="connsiteX7" fmla="*/ 2718646 w 4647408"/>
              <a:gd name="connsiteY7" fmla="*/ 0 h 378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7408" h="3780384">
                <a:moveTo>
                  <a:pt x="2718646" y="0"/>
                </a:moveTo>
                <a:cubicBezTo>
                  <a:pt x="3469379" y="0"/>
                  <a:pt x="4149041" y="304295"/>
                  <a:pt x="4641019" y="796273"/>
                </a:cubicBezTo>
                <a:lnTo>
                  <a:pt x="4647408" y="803303"/>
                </a:lnTo>
                <a:lnTo>
                  <a:pt x="4647408" y="3780384"/>
                </a:lnTo>
                <a:lnTo>
                  <a:pt x="215340" y="3780384"/>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Graphic 4" descr="Window with solid fill">
            <a:hlinkClick r:id="rId6"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872423" y="3989614"/>
            <a:ext cx="2548155" cy="2548155"/>
          </a:xfrm>
          <a:prstGeom prst="rect">
            <a:avLst/>
          </a:prstGeom>
        </p:spPr>
      </p:pic>
      <p:sp>
        <p:nvSpPr>
          <p:cNvPr id="13" name="Rectangle: Rounded Corners 12">
            <a:extLst>
              <a:ext uri="{FF2B5EF4-FFF2-40B4-BE49-F238E27FC236}">
                <a16:creationId xmlns:a16="http://schemas.microsoft.com/office/drawing/2014/main" id="{2598B969-9CF9-4520-AD06-91700BE5DDE3}"/>
              </a:ext>
            </a:extLst>
          </p:cNvPr>
          <p:cNvSpPr/>
          <p:nvPr/>
        </p:nvSpPr>
        <p:spPr>
          <a:xfrm>
            <a:off x="7272997" y="1633307"/>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above for the answer</a:t>
            </a:r>
          </a:p>
        </p:txBody>
      </p:sp>
      <p:sp>
        <p:nvSpPr>
          <p:cNvPr id="14" name="Rectangle: Rounded Corners 13">
            <a:extLst>
              <a:ext uri="{FF2B5EF4-FFF2-40B4-BE49-F238E27FC236}">
                <a16:creationId xmlns:a16="http://schemas.microsoft.com/office/drawing/2014/main" id="{5AFD115D-A8A1-4E57-9C9A-F0863AC8245F}"/>
              </a:ext>
            </a:extLst>
          </p:cNvPr>
          <p:cNvSpPr/>
          <p:nvPr/>
        </p:nvSpPr>
        <p:spPr>
          <a:xfrm>
            <a:off x="8872423" y="2971528"/>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below for the home page</a:t>
            </a:r>
          </a:p>
        </p:txBody>
      </p:sp>
    </p:spTree>
    <p:extLst>
      <p:ext uri="{BB962C8B-B14F-4D97-AF65-F5344CB8AC3E}">
        <p14:creationId xmlns:p14="http://schemas.microsoft.com/office/powerpoint/2010/main" val="129253204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p:txBody>
          <a:bodyPr/>
          <a:lstStyle/>
          <a:p>
            <a:r>
              <a:rPr lang="en-IE" dirty="0"/>
              <a:t>Slide 4 – Answer Question 5</a:t>
            </a:r>
          </a:p>
        </p:txBody>
      </p:sp>
      <p:pic>
        <p:nvPicPr>
          <p:cNvPr id="5" name="Graphic 4" descr="Window with solid fill">
            <a:hlinkClick r:id="rId2"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6909" y="5073943"/>
            <a:ext cx="914400" cy="914400"/>
          </a:xfrm>
          <a:prstGeom prst="rect">
            <a:avLst/>
          </a:prstGeom>
        </p:spPr>
      </p:pic>
      <p:sp>
        <p:nvSpPr>
          <p:cNvPr id="6" name="Arrow: Left 5">
            <a:extLst>
              <a:ext uri="{FF2B5EF4-FFF2-40B4-BE49-F238E27FC236}">
                <a16:creationId xmlns:a16="http://schemas.microsoft.com/office/drawing/2014/main" id="{66D4B277-3417-4EA0-923F-4ACC12657009}"/>
              </a:ext>
            </a:extLst>
          </p:cNvPr>
          <p:cNvSpPr/>
          <p:nvPr/>
        </p:nvSpPr>
        <p:spPr>
          <a:xfrm>
            <a:off x="1990018" y="4823792"/>
            <a:ext cx="2794017" cy="148810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a:latin typeface="Comic Sans MS" panose="030F0702030302020204" pitchFamily="66" charset="0"/>
              </a:rPr>
              <a:t>Click Here for the Home Page</a:t>
            </a:r>
          </a:p>
        </p:txBody>
      </p:sp>
      <p:sp>
        <p:nvSpPr>
          <p:cNvPr id="14" name="Content Placeholder 2">
            <a:extLst>
              <a:ext uri="{FF2B5EF4-FFF2-40B4-BE49-F238E27FC236}">
                <a16:creationId xmlns:a16="http://schemas.microsoft.com/office/drawing/2014/main" id="{ADC6D1D7-056F-4A7B-BF8D-C5BA38A9B571}"/>
              </a:ext>
            </a:extLst>
          </p:cNvPr>
          <p:cNvSpPr>
            <a:spLocks noGrp="1"/>
          </p:cNvSpPr>
          <p:nvPr>
            <p:ph idx="1"/>
          </p:nvPr>
        </p:nvSpPr>
        <p:spPr>
          <a:xfrm>
            <a:off x="838200" y="1690689"/>
            <a:ext cx="10515600" cy="2979786"/>
          </a:xfrm>
          <a:ln>
            <a:solidFill>
              <a:schemeClr val="bg1"/>
            </a:solidFill>
          </a:ln>
        </p:spPr>
        <p:txBody>
          <a:bodyPr>
            <a:normAutofit/>
          </a:bodyPr>
          <a:lstStyle/>
          <a:p>
            <a:pPr marL="0" indent="0" algn="l" rtl="0" fontAlgn="base">
              <a:buNone/>
            </a:pPr>
            <a:r>
              <a:rPr lang="en-GB" sz="1800" b="0" i="1" u="sng" dirty="0">
                <a:solidFill>
                  <a:srgbClr val="000000"/>
                </a:solidFill>
                <a:effectLst/>
                <a:latin typeface="Calibri" panose="020F0502020204030204" pitchFamily="34" charset="0"/>
              </a:rPr>
              <a:t>Benefits of conducting market research</a:t>
            </a:r>
            <a:r>
              <a:rPr lang="en-GB" sz="1800" b="0" i="0" dirty="0">
                <a:solidFill>
                  <a:srgbClr val="000000"/>
                </a:solidFill>
                <a:effectLst/>
                <a:latin typeface="Calibri" panose="020F0502020204030204" pitchFamily="34" charset="0"/>
              </a:rPr>
              <a:t> </a:t>
            </a:r>
            <a:endParaRPr lang="en-GB" sz="1200" b="0" i="0" dirty="0">
              <a:solidFill>
                <a:srgbClr val="000000"/>
              </a:solidFill>
              <a:effectLst/>
              <a:latin typeface="Segoe UI" panose="020B0502040204020203" pitchFamily="34" charset="0"/>
            </a:endParaRPr>
          </a:p>
          <a:p>
            <a:pPr marL="342900" indent="-342900" algn="l" rtl="0" fontAlgn="base">
              <a:buAutoNum type="arabicPeriod"/>
            </a:pPr>
            <a:r>
              <a:rPr lang="en-GB" sz="1800" b="0" i="0" dirty="0">
                <a:solidFill>
                  <a:srgbClr val="000000"/>
                </a:solidFill>
                <a:effectLst/>
                <a:latin typeface="Calibri" panose="020F0502020204030204" pitchFamily="34" charset="0"/>
              </a:rPr>
              <a:t>The company will get the following when then are involve in market research</a:t>
            </a:r>
          </a:p>
          <a:p>
            <a:pPr marL="342900" indent="-342900" algn="l" rtl="0" fontAlgn="base">
              <a:buAutoNum type="arabicPeriod"/>
            </a:pPr>
            <a:r>
              <a:rPr lang="en-GB" sz="1800" b="0" i="0" dirty="0">
                <a:solidFill>
                  <a:srgbClr val="000000"/>
                </a:solidFill>
                <a:effectLst/>
                <a:latin typeface="Calibri" panose="020F0502020204030204" pitchFamily="34" charset="0"/>
              </a:rPr>
              <a:t>information about the customers’ needs and wants </a:t>
            </a:r>
          </a:p>
          <a:p>
            <a:pPr marL="342900" indent="-342900" algn="l" rtl="0" fontAlgn="base">
              <a:buAutoNum type="arabicPeriod"/>
            </a:pPr>
            <a:r>
              <a:rPr lang="en-GB" sz="1800" b="0" i="0" dirty="0">
                <a:solidFill>
                  <a:srgbClr val="000000"/>
                </a:solidFill>
                <a:effectLst/>
                <a:latin typeface="Calibri" panose="020F0502020204030204" pitchFamily="34" charset="0"/>
              </a:rPr>
              <a:t>If the product or service will sell – is there a market/demand for it</a:t>
            </a:r>
            <a:endParaRPr lang="en-GB" sz="1800" dirty="0">
              <a:solidFill>
                <a:srgbClr val="000000"/>
              </a:solidFill>
              <a:latin typeface="Calibri" panose="020F0502020204030204" pitchFamily="34" charset="0"/>
            </a:endParaRPr>
          </a:p>
          <a:p>
            <a:pPr marL="342900" indent="-342900" algn="l" rtl="0" fontAlgn="base">
              <a:buAutoNum type="arabicPeriod"/>
            </a:pPr>
            <a:r>
              <a:rPr lang="en-GB" sz="1800" b="0" i="0" dirty="0">
                <a:solidFill>
                  <a:srgbClr val="000000"/>
                </a:solidFill>
                <a:effectLst/>
                <a:latin typeface="Calibri" panose="020F0502020204030204" pitchFamily="34" charset="0"/>
              </a:rPr>
              <a:t>What does the consumer think of the product – are there any change to be made to it </a:t>
            </a:r>
          </a:p>
          <a:p>
            <a:pPr marL="342900" indent="-342900" algn="l" rtl="0" fontAlgn="base">
              <a:buAutoNum type="arabicPeriod"/>
            </a:pPr>
            <a:r>
              <a:rPr lang="en-GB" sz="1800" b="0" i="0" dirty="0">
                <a:solidFill>
                  <a:srgbClr val="000000"/>
                </a:solidFill>
                <a:effectLst/>
                <a:latin typeface="Calibri" panose="020F0502020204030204" pitchFamily="34" charset="0"/>
              </a:rPr>
              <a:t>Information about competition – what price do they charge </a:t>
            </a:r>
          </a:p>
          <a:p>
            <a:pPr marL="342900" indent="-342900" algn="l" rtl="0" fontAlgn="base">
              <a:buAutoNum type="arabicPeriod"/>
            </a:pPr>
            <a:r>
              <a:rPr lang="en-GB" sz="1800" b="0" i="0" dirty="0">
                <a:solidFill>
                  <a:srgbClr val="000000"/>
                </a:solidFill>
                <a:effectLst/>
                <a:latin typeface="Calibri" panose="020F0502020204030204" pitchFamily="34" charset="0"/>
              </a:rPr>
              <a:t>The price the consumer is willing to pay </a:t>
            </a:r>
          </a:p>
          <a:p>
            <a:pPr marL="342900" indent="-342900" algn="l" rtl="0" fontAlgn="base">
              <a:buAutoNum type="arabicPeriod"/>
            </a:pPr>
            <a:r>
              <a:rPr lang="en-GB" sz="1800" b="0" i="0" dirty="0">
                <a:solidFill>
                  <a:srgbClr val="000000"/>
                </a:solidFill>
                <a:effectLst/>
                <a:latin typeface="Calibri" panose="020F0502020204030204" pitchFamily="34" charset="0"/>
              </a:rPr>
              <a:t>What is the levels of sales going to be – an estimate </a:t>
            </a:r>
          </a:p>
        </p:txBody>
      </p:sp>
    </p:spTree>
    <p:extLst>
      <p:ext uri="{BB962C8B-B14F-4D97-AF65-F5344CB8AC3E}">
        <p14:creationId xmlns:p14="http://schemas.microsoft.com/office/powerpoint/2010/main" val="12803568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6CDC51-8D27-4BF4-AB33-7D5905E80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24FB90F3-DFB9-42D4-B851-120249962A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a:xfrm>
            <a:off x="804672" y="802955"/>
            <a:ext cx="5145024" cy="1454051"/>
          </a:xfrm>
        </p:spPr>
        <p:txBody>
          <a:bodyPr>
            <a:normAutofit/>
          </a:bodyPr>
          <a:lstStyle/>
          <a:p>
            <a:pPr algn="ctr"/>
            <a:r>
              <a:rPr lang="en-IE" sz="3100" b="1" dirty="0">
                <a:solidFill>
                  <a:srgbClr val="000000"/>
                </a:solidFill>
                <a:latin typeface="+mn-lt"/>
              </a:rPr>
              <a:t>Slide 4 – Number 6 </a:t>
            </a:r>
            <a:br>
              <a:rPr lang="en-IE" sz="3100" b="1" dirty="0">
                <a:solidFill>
                  <a:srgbClr val="000000"/>
                </a:solidFill>
                <a:latin typeface="+mn-lt"/>
              </a:rPr>
            </a:br>
            <a:r>
              <a:rPr lang="en-IE" sz="3100" b="1" dirty="0">
                <a:solidFill>
                  <a:srgbClr val="000000"/>
                </a:solidFill>
                <a:latin typeface="+mn-lt"/>
              </a:rPr>
              <a:t>(6 marks)</a:t>
            </a:r>
            <a:br>
              <a:rPr lang="en-IE" sz="3100" b="1" dirty="0">
                <a:solidFill>
                  <a:srgbClr val="000000"/>
                </a:solidFill>
                <a:latin typeface="+mn-lt"/>
              </a:rPr>
            </a:br>
            <a:r>
              <a:rPr lang="en-IE" sz="3100" b="1" dirty="0">
                <a:solidFill>
                  <a:srgbClr val="000000"/>
                </a:solidFill>
                <a:latin typeface="+mn-lt"/>
              </a:rPr>
              <a:t>(LO 2.7)</a:t>
            </a:r>
          </a:p>
        </p:txBody>
      </p:sp>
      <p:sp>
        <p:nvSpPr>
          <p:cNvPr id="20" name="Freeform 60">
            <a:extLst>
              <a:ext uri="{FF2B5EF4-FFF2-40B4-BE49-F238E27FC236}">
                <a16:creationId xmlns:a16="http://schemas.microsoft.com/office/drawing/2014/main" id="{DF4CE22F-8463-44F2-BE50-65D9B503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8720" y="0"/>
            <a:ext cx="3762182" cy="2258435"/>
          </a:xfrm>
          <a:custGeom>
            <a:avLst/>
            <a:gdLst>
              <a:gd name="connsiteX0" fmla="*/ 39946 w 3960192"/>
              <a:gd name="connsiteY0" fmla="*/ 0 h 2377300"/>
              <a:gd name="connsiteX1" fmla="*/ 3920247 w 3960192"/>
              <a:gd name="connsiteY1" fmla="*/ 0 h 2377300"/>
              <a:gd name="connsiteX2" fmla="*/ 3949969 w 3960192"/>
              <a:gd name="connsiteY2" fmla="*/ 194751 h 2377300"/>
              <a:gd name="connsiteX3" fmla="*/ 3960192 w 3960192"/>
              <a:gd name="connsiteY3" fmla="*/ 397204 h 2377300"/>
              <a:gd name="connsiteX4" fmla="*/ 1980096 w 3960192"/>
              <a:gd name="connsiteY4" fmla="*/ 2377300 h 2377300"/>
              <a:gd name="connsiteX5" fmla="*/ 0 w 3960192"/>
              <a:gd name="connsiteY5" fmla="*/ 397204 h 2377300"/>
              <a:gd name="connsiteX6" fmla="*/ 10224 w 3960192"/>
              <a:gd name="connsiteY6" fmla="*/ 194751 h 237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2" h="2377300">
                <a:moveTo>
                  <a:pt x="39946" y="0"/>
                </a:moveTo>
                <a:lnTo>
                  <a:pt x="3920247" y="0"/>
                </a:lnTo>
                <a:lnTo>
                  <a:pt x="3949969" y="194751"/>
                </a:lnTo>
                <a:cubicBezTo>
                  <a:pt x="3956729" y="261316"/>
                  <a:pt x="3960192" y="328856"/>
                  <a:pt x="3960192" y="397204"/>
                </a:cubicBezTo>
                <a:cubicBezTo>
                  <a:pt x="3960192" y="1490781"/>
                  <a:pt x="3073673" y="2377300"/>
                  <a:pt x="1980096" y="2377300"/>
                </a:cubicBezTo>
                <a:cubicBezTo>
                  <a:pt x="886519" y="2377300"/>
                  <a:pt x="0" y="1490781"/>
                  <a:pt x="0" y="397204"/>
                </a:cubicBezTo>
                <a:cubicBezTo>
                  <a:pt x="0" y="328856"/>
                  <a:pt x="3463" y="261316"/>
                  <a:pt x="10224" y="194751"/>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Graphic 8" descr="Questions with solid fill">
            <a:hlinkClick r:id="rId3" action="ppaction://hlinksldjump"/>
            <a:extLst>
              <a:ext uri="{FF2B5EF4-FFF2-40B4-BE49-F238E27FC236}">
                <a16:creationId xmlns:a16="http://schemas.microsoft.com/office/drawing/2014/main" id="{CE838828-FFF8-433B-A80E-16C3D438D95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86375" y="266436"/>
            <a:ext cx="1366871" cy="1366871"/>
          </a:xfrm>
          <a:prstGeom prst="rect">
            <a:avLst/>
          </a:prstGeom>
        </p:spPr>
      </p:pic>
      <p:sp>
        <p:nvSpPr>
          <p:cNvPr id="3" name="Content Placeholder 2">
            <a:extLst>
              <a:ext uri="{FF2B5EF4-FFF2-40B4-BE49-F238E27FC236}">
                <a16:creationId xmlns:a16="http://schemas.microsoft.com/office/drawing/2014/main" id="{200AC01E-D23C-485C-A58B-308C25A570A3}"/>
              </a:ext>
            </a:extLst>
          </p:cNvPr>
          <p:cNvSpPr>
            <a:spLocks noGrp="1"/>
          </p:cNvSpPr>
          <p:nvPr>
            <p:ph idx="1"/>
          </p:nvPr>
        </p:nvSpPr>
        <p:spPr>
          <a:xfrm>
            <a:off x="804672" y="2421682"/>
            <a:ext cx="5145024" cy="3639289"/>
          </a:xfrm>
        </p:spPr>
        <p:txBody>
          <a:bodyPr anchor="ctr">
            <a:normAutofit/>
          </a:bodyPr>
          <a:lstStyle/>
          <a:p>
            <a:pPr marL="0" indent="0">
              <a:buNone/>
            </a:pPr>
            <a:endParaRPr lang="en-IE" sz="3100" dirty="0">
              <a:solidFill>
                <a:srgbClr val="000000"/>
              </a:solidFill>
            </a:endParaRPr>
          </a:p>
          <a:p>
            <a:pPr marL="0" indent="0">
              <a:buNone/>
            </a:pPr>
            <a:r>
              <a:rPr lang="en-IE" sz="3100" dirty="0">
                <a:solidFill>
                  <a:srgbClr val="000000"/>
                </a:solidFill>
              </a:rPr>
              <a:t>Define the terms Field and Desk research and give an example of each</a:t>
            </a: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p:txBody>
      </p:sp>
      <p:sp>
        <p:nvSpPr>
          <p:cNvPr id="22" name="Freeform 67">
            <a:extLst>
              <a:ext uri="{FF2B5EF4-FFF2-40B4-BE49-F238E27FC236}">
                <a16:creationId xmlns:a16="http://schemas.microsoft.com/office/drawing/2014/main" id="{3FA1383B-2709-4E36-8FF8-7A737213B4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7503" y="3006774"/>
            <a:ext cx="4734497" cy="3851226"/>
          </a:xfrm>
          <a:custGeom>
            <a:avLst/>
            <a:gdLst>
              <a:gd name="connsiteX0" fmla="*/ 2718646 w 4647408"/>
              <a:gd name="connsiteY0" fmla="*/ 0 h 3780384"/>
              <a:gd name="connsiteX1" fmla="*/ 4641019 w 4647408"/>
              <a:gd name="connsiteY1" fmla="*/ 796273 h 3780384"/>
              <a:gd name="connsiteX2" fmla="*/ 4647408 w 4647408"/>
              <a:gd name="connsiteY2" fmla="*/ 803303 h 3780384"/>
              <a:gd name="connsiteX3" fmla="*/ 4647408 w 4647408"/>
              <a:gd name="connsiteY3" fmla="*/ 3780384 h 3780384"/>
              <a:gd name="connsiteX4" fmla="*/ 215340 w 4647408"/>
              <a:gd name="connsiteY4" fmla="*/ 3780384 h 3780384"/>
              <a:gd name="connsiteX5" fmla="*/ 213645 w 4647408"/>
              <a:gd name="connsiteY5" fmla="*/ 3776866 h 3780384"/>
              <a:gd name="connsiteX6" fmla="*/ 0 w 4647408"/>
              <a:gd name="connsiteY6" fmla="*/ 2718646 h 3780384"/>
              <a:gd name="connsiteX7" fmla="*/ 2718646 w 4647408"/>
              <a:gd name="connsiteY7" fmla="*/ 0 h 378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7408" h="3780384">
                <a:moveTo>
                  <a:pt x="2718646" y="0"/>
                </a:moveTo>
                <a:cubicBezTo>
                  <a:pt x="3469379" y="0"/>
                  <a:pt x="4149041" y="304295"/>
                  <a:pt x="4641019" y="796273"/>
                </a:cubicBezTo>
                <a:lnTo>
                  <a:pt x="4647408" y="803303"/>
                </a:lnTo>
                <a:lnTo>
                  <a:pt x="4647408" y="3780384"/>
                </a:lnTo>
                <a:lnTo>
                  <a:pt x="215340" y="3780384"/>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Graphic 4" descr="Window with solid fill">
            <a:hlinkClick r:id="rId6"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872423" y="3989614"/>
            <a:ext cx="2548155" cy="2548155"/>
          </a:xfrm>
          <a:prstGeom prst="rect">
            <a:avLst/>
          </a:prstGeom>
        </p:spPr>
      </p:pic>
      <p:sp>
        <p:nvSpPr>
          <p:cNvPr id="12" name="Rectangle: Rounded Corners 11">
            <a:extLst>
              <a:ext uri="{FF2B5EF4-FFF2-40B4-BE49-F238E27FC236}">
                <a16:creationId xmlns:a16="http://schemas.microsoft.com/office/drawing/2014/main" id="{B0AED76A-2236-41BD-9132-E2626C24CCF0}"/>
              </a:ext>
            </a:extLst>
          </p:cNvPr>
          <p:cNvSpPr/>
          <p:nvPr/>
        </p:nvSpPr>
        <p:spPr>
          <a:xfrm>
            <a:off x="7272997" y="1633307"/>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above for the answer</a:t>
            </a:r>
          </a:p>
        </p:txBody>
      </p:sp>
      <p:sp>
        <p:nvSpPr>
          <p:cNvPr id="13" name="Rectangle: Rounded Corners 12">
            <a:extLst>
              <a:ext uri="{FF2B5EF4-FFF2-40B4-BE49-F238E27FC236}">
                <a16:creationId xmlns:a16="http://schemas.microsoft.com/office/drawing/2014/main" id="{1964C59D-D716-4FB2-9863-5BE1F490CC29}"/>
              </a:ext>
            </a:extLst>
          </p:cNvPr>
          <p:cNvSpPr/>
          <p:nvPr/>
        </p:nvSpPr>
        <p:spPr>
          <a:xfrm>
            <a:off x="8872423" y="2971528"/>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below for the home page</a:t>
            </a:r>
          </a:p>
        </p:txBody>
      </p:sp>
    </p:spTree>
    <p:extLst>
      <p:ext uri="{BB962C8B-B14F-4D97-AF65-F5344CB8AC3E}">
        <p14:creationId xmlns:p14="http://schemas.microsoft.com/office/powerpoint/2010/main" val="230403781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p:txBody>
          <a:bodyPr/>
          <a:lstStyle/>
          <a:p>
            <a:r>
              <a:rPr lang="en-IE" dirty="0"/>
              <a:t>Slide 4 – Answer Question 6</a:t>
            </a:r>
          </a:p>
        </p:txBody>
      </p:sp>
      <p:pic>
        <p:nvPicPr>
          <p:cNvPr id="5" name="Graphic 4" descr="Window with solid fill">
            <a:hlinkClick r:id="rId2"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6909" y="5073943"/>
            <a:ext cx="914400" cy="914400"/>
          </a:xfrm>
          <a:prstGeom prst="rect">
            <a:avLst/>
          </a:prstGeom>
        </p:spPr>
      </p:pic>
      <p:sp>
        <p:nvSpPr>
          <p:cNvPr id="6" name="Arrow: Left 5">
            <a:extLst>
              <a:ext uri="{FF2B5EF4-FFF2-40B4-BE49-F238E27FC236}">
                <a16:creationId xmlns:a16="http://schemas.microsoft.com/office/drawing/2014/main" id="{66D4B277-3417-4EA0-923F-4ACC12657009}"/>
              </a:ext>
            </a:extLst>
          </p:cNvPr>
          <p:cNvSpPr/>
          <p:nvPr/>
        </p:nvSpPr>
        <p:spPr>
          <a:xfrm>
            <a:off x="1990018" y="4823792"/>
            <a:ext cx="2794017" cy="148810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a:latin typeface="Comic Sans MS" panose="030F0702030302020204" pitchFamily="66" charset="0"/>
              </a:rPr>
              <a:t>Click Here for the Home Page</a:t>
            </a:r>
          </a:p>
        </p:txBody>
      </p:sp>
      <p:sp>
        <p:nvSpPr>
          <p:cNvPr id="14" name="Content Placeholder 2">
            <a:extLst>
              <a:ext uri="{FF2B5EF4-FFF2-40B4-BE49-F238E27FC236}">
                <a16:creationId xmlns:a16="http://schemas.microsoft.com/office/drawing/2014/main" id="{ADC6D1D7-056F-4A7B-BF8D-C5BA38A9B571}"/>
              </a:ext>
            </a:extLst>
          </p:cNvPr>
          <p:cNvSpPr>
            <a:spLocks noGrp="1"/>
          </p:cNvSpPr>
          <p:nvPr>
            <p:ph idx="1"/>
          </p:nvPr>
        </p:nvSpPr>
        <p:spPr>
          <a:xfrm>
            <a:off x="838200" y="1690688"/>
            <a:ext cx="10515600" cy="3021989"/>
          </a:xfrm>
          <a:ln>
            <a:solidFill>
              <a:schemeClr val="bg1"/>
            </a:solidFill>
          </a:ln>
        </p:spPr>
        <p:txBody>
          <a:bodyPr>
            <a:normAutofit/>
          </a:bodyPr>
          <a:lstStyle/>
          <a:p>
            <a:pPr algn="l" rtl="0" fontAlgn="base">
              <a:buFont typeface="+mj-lt"/>
              <a:buAutoNum type="arabicPeriod"/>
            </a:pPr>
            <a:r>
              <a:rPr lang="en-GB" sz="1800" b="1" i="0" u="sng" dirty="0">
                <a:solidFill>
                  <a:srgbClr val="000000"/>
                </a:solidFill>
                <a:effectLst/>
                <a:latin typeface="Calibri" panose="020F0502020204030204" pitchFamily="34" charset="0"/>
              </a:rPr>
              <a:t>Field Research</a:t>
            </a:r>
            <a:r>
              <a:rPr lang="en-GB" sz="1800" b="0" i="0" dirty="0">
                <a:solidFill>
                  <a:srgbClr val="000000"/>
                </a:solidFill>
                <a:effectLst/>
                <a:latin typeface="Calibri" panose="020F0502020204030204" pitchFamily="34" charset="0"/>
              </a:rPr>
              <a:t> </a:t>
            </a:r>
          </a:p>
          <a:p>
            <a:pPr algn="l" rtl="0" fontAlgn="base"/>
            <a:r>
              <a:rPr lang="en-GB" sz="1800" b="0" i="0" dirty="0">
                <a:solidFill>
                  <a:srgbClr val="000000"/>
                </a:solidFill>
                <a:effectLst/>
                <a:latin typeface="Calibri" panose="020F0502020204030204" pitchFamily="34" charset="0"/>
              </a:rPr>
              <a:t>This research is also known as primary research. This is because you get the information yourself. It involves the business going into the marketplace and gather information from people. This information is gathered by using questionnaires, focused groups, surveys an observation </a:t>
            </a:r>
          </a:p>
          <a:p>
            <a:pPr marL="0" indent="0" algn="l" rtl="0" fontAlgn="base">
              <a:buNone/>
            </a:pPr>
            <a:endParaRPr lang="en-GB" sz="1800" dirty="0">
              <a:solidFill>
                <a:srgbClr val="000000"/>
              </a:solidFill>
              <a:latin typeface="Calibri" panose="020F0502020204030204" pitchFamily="34" charset="0"/>
            </a:endParaRPr>
          </a:p>
          <a:p>
            <a:pPr algn="l" rtl="0" fontAlgn="base">
              <a:buFont typeface="+mj-lt"/>
              <a:buAutoNum type="arabicPeriod" startAt="2"/>
            </a:pPr>
            <a:r>
              <a:rPr lang="en-GB" sz="1800" b="1" i="0" dirty="0">
                <a:solidFill>
                  <a:srgbClr val="000000"/>
                </a:solidFill>
                <a:effectLst/>
                <a:latin typeface="Calibri" panose="020F0502020204030204" pitchFamily="34" charset="0"/>
              </a:rPr>
              <a:t>Desk Research</a:t>
            </a:r>
            <a:r>
              <a:rPr lang="en-GB" sz="1800" b="0" i="0" dirty="0">
                <a:solidFill>
                  <a:srgbClr val="000000"/>
                </a:solidFill>
                <a:effectLst/>
                <a:latin typeface="Calibri" panose="020F0502020204030204" pitchFamily="34" charset="0"/>
              </a:rPr>
              <a:t> </a:t>
            </a:r>
          </a:p>
          <a:p>
            <a:pPr algn="l" rtl="0" fontAlgn="base"/>
            <a:r>
              <a:rPr lang="en-GB" sz="1800" b="0" i="0" dirty="0">
                <a:solidFill>
                  <a:srgbClr val="000000"/>
                </a:solidFill>
                <a:effectLst/>
                <a:latin typeface="Calibri" panose="020F0502020204030204" pitchFamily="34" charset="0"/>
              </a:rPr>
              <a:t>This research is also known as secondary research. This is because the information is already gathered by someone else or another source. It involves the business looking at sales reports, newspapers articles, the internet and the Central Statistics office to gather their information. </a:t>
            </a:r>
            <a:endParaRPr lang="en-GB" sz="1100" b="0" i="0" dirty="0">
              <a:solidFill>
                <a:srgbClr val="000000"/>
              </a:solidFill>
              <a:effectLst/>
              <a:latin typeface="Calibri" panose="020F0502020204030204" pitchFamily="34" charset="0"/>
            </a:endParaRPr>
          </a:p>
          <a:p>
            <a:pPr marL="0" indent="0" algn="l" rtl="0" fontAlgn="base">
              <a:buNone/>
            </a:pPr>
            <a:endParaRPr lang="en-GB" sz="1600" b="0" i="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73315556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6CDC51-8D27-4BF4-AB33-7D5905E80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24FB90F3-DFB9-42D4-B851-120249962A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a:xfrm>
            <a:off x="804672" y="802955"/>
            <a:ext cx="5145024" cy="1454051"/>
          </a:xfrm>
        </p:spPr>
        <p:txBody>
          <a:bodyPr>
            <a:normAutofit/>
          </a:bodyPr>
          <a:lstStyle/>
          <a:p>
            <a:pPr algn="ctr"/>
            <a:r>
              <a:rPr lang="en-IE" sz="3100" b="1" dirty="0">
                <a:solidFill>
                  <a:srgbClr val="000000"/>
                </a:solidFill>
                <a:latin typeface="+mn-lt"/>
              </a:rPr>
              <a:t>Slide 5 – Question 1 </a:t>
            </a:r>
            <a:br>
              <a:rPr lang="en-IE" sz="3100" b="1" dirty="0">
                <a:solidFill>
                  <a:srgbClr val="000000"/>
                </a:solidFill>
                <a:latin typeface="+mn-lt"/>
              </a:rPr>
            </a:br>
            <a:r>
              <a:rPr lang="en-IE" sz="3100" b="1" dirty="0">
                <a:solidFill>
                  <a:srgbClr val="000000"/>
                </a:solidFill>
                <a:latin typeface="+mn-lt"/>
              </a:rPr>
              <a:t>(6 Marks) </a:t>
            </a:r>
            <a:br>
              <a:rPr lang="en-IE" sz="3100" b="1" dirty="0">
                <a:solidFill>
                  <a:srgbClr val="000000"/>
                </a:solidFill>
                <a:latin typeface="+mn-lt"/>
              </a:rPr>
            </a:br>
            <a:r>
              <a:rPr lang="en-IE" sz="3100" b="1" dirty="0">
                <a:solidFill>
                  <a:srgbClr val="000000"/>
                </a:solidFill>
                <a:latin typeface="+mn-lt"/>
              </a:rPr>
              <a:t>(LO 2.8) </a:t>
            </a:r>
          </a:p>
        </p:txBody>
      </p:sp>
      <p:sp>
        <p:nvSpPr>
          <p:cNvPr id="20" name="Freeform 60">
            <a:extLst>
              <a:ext uri="{FF2B5EF4-FFF2-40B4-BE49-F238E27FC236}">
                <a16:creationId xmlns:a16="http://schemas.microsoft.com/office/drawing/2014/main" id="{DF4CE22F-8463-44F2-BE50-65D9B503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8720" y="0"/>
            <a:ext cx="3762182" cy="2258435"/>
          </a:xfrm>
          <a:custGeom>
            <a:avLst/>
            <a:gdLst>
              <a:gd name="connsiteX0" fmla="*/ 39946 w 3960192"/>
              <a:gd name="connsiteY0" fmla="*/ 0 h 2377300"/>
              <a:gd name="connsiteX1" fmla="*/ 3920247 w 3960192"/>
              <a:gd name="connsiteY1" fmla="*/ 0 h 2377300"/>
              <a:gd name="connsiteX2" fmla="*/ 3949969 w 3960192"/>
              <a:gd name="connsiteY2" fmla="*/ 194751 h 2377300"/>
              <a:gd name="connsiteX3" fmla="*/ 3960192 w 3960192"/>
              <a:gd name="connsiteY3" fmla="*/ 397204 h 2377300"/>
              <a:gd name="connsiteX4" fmla="*/ 1980096 w 3960192"/>
              <a:gd name="connsiteY4" fmla="*/ 2377300 h 2377300"/>
              <a:gd name="connsiteX5" fmla="*/ 0 w 3960192"/>
              <a:gd name="connsiteY5" fmla="*/ 397204 h 2377300"/>
              <a:gd name="connsiteX6" fmla="*/ 10224 w 3960192"/>
              <a:gd name="connsiteY6" fmla="*/ 194751 h 237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2" h="2377300">
                <a:moveTo>
                  <a:pt x="39946" y="0"/>
                </a:moveTo>
                <a:lnTo>
                  <a:pt x="3920247" y="0"/>
                </a:lnTo>
                <a:lnTo>
                  <a:pt x="3949969" y="194751"/>
                </a:lnTo>
                <a:cubicBezTo>
                  <a:pt x="3956729" y="261316"/>
                  <a:pt x="3960192" y="328856"/>
                  <a:pt x="3960192" y="397204"/>
                </a:cubicBezTo>
                <a:cubicBezTo>
                  <a:pt x="3960192" y="1490781"/>
                  <a:pt x="3073673" y="2377300"/>
                  <a:pt x="1980096" y="2377300"/>
                </a:cubicBezTo>
                <a:cubicBezTo>
                  <a:pt x="886519" y="2377300"/>
                  <a:pt x="0" y="1490781"/>
                  <a:pt x="0" y="397204"/>
                </a:cubicBezTo>
                <a:cubicBezTo>
                  <a:pt x="0" y="328856"/>
                  <a:pt x="3463" y="261316"/>
                  <a:pt x="10224" y="194751"/>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Graphic 8" descr="Questions with solid fill">
            <a:hlinkClick r:id="rId3" action="ppaction://hlinksldjump"/>
            <a:extLst>
              <a:ext uri="{FF2B5EF4-FFF2-40B4-BE49-F238E27FC236}">
                <a16:creationId xmlns:a16="http://schemas.microsoft.com/office/drawing/2014/main" id="{CE838828-FFF8-433B-A80E-16C3D438D95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86375" y="266436"/>
            <a:ext cx="1366871" cy="1366871"/>
          </a:xfrm>
          <a:prstGeom prst="rect">
            <a:avLst/>
          </a:prstGeom>
        </p:spPr>
      </p:pic>
      <p:sp>
        <p:nvSpPr>
          <p:cNvPr id="3" name="Content Placeholder 2">
            <a:extLst>
              <a:ext uri="{FF2B5EF4-FFF2-40B4-BE49-F238E27FC236}">
                <a16:creationId xmlns:a16="http://schemas.microsoft.com/office/drawing/2014/main" id="{200AC01E-D23C-485C-A58B-308C25A570A3}"/>
              </a:ext>
            </a:extLst>
          </p:cNvPr>
          <p:cNvSpPr>
            <a:spLocks noGrp="1"/>
          </p:cNvSpPr>
          <p:nvPr>
            <p:ph idx="1"/>
          </p:nvPr>
        </p:nvSpPr>
        <p:spPr>
          <a:xfrm>
            <a:off x="804672" y="2421682"/>
            <a:ext cx="5145024" cy="3639289"/>
          </a:xfrm>
        </p:spPr>
        <p:txBody>
          <a:bodyPr anchor="ctr">
            <a:normAutofit/>
          </a:bodyPr>
          <a:lstStyle/>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r>
              <a:rPr lang="en-IE" sz="3100" dirty="0">
                <a:solidFill>
                  <a:srgbClr val="000000"/>
                </a:solidFill>
              </a:rPr>
              <a:t>Define the following terms</a:t>
            </a:r>
          </a:p>
          <a:p>
            <a:pPr marL="514350" indent="-514350">
              <a:buFont typeface="+mj-lt"/>
              <a:buAutoNum type="arabicPeriod"/>
            </a:pPr>
            <a:r>
              <a:rPr lang="en-IE" sz="3100" dirty="0">
                <a:solidFill>
                  <a:srgbClr val="000000"/>
                </a:solidFill>
              </a:rPr>
              <a:t>Marketing</a:t>
            </a:r>
          </a:p>
          <a:p>
            <a:pPr marL="514350" indent="-514350">
              <a:buFont typeface="+mj-lt"/>
              <a:buAutoNum type="arabicPeriod"/>
            </a:pPr>
            <a:r>
              <a:rPr lang="en-IE" sz="3100" dirty="0">
                <a:solidFill>
                  <a:srgbClr val="000000"/>
                </a:solidFill>
              </a:rPr>
              <a:t>Marketing segmentation</a:t>
            </a:r>
          </a:p>
          <a:p>
            <a:pPr marL="514350" indent="-514350">
              <a:buFont typeface="+mj-lt"/>
              <a:buAutoNum type="arabicPeriod"/>
            </a:pPr>
            <a:r>
              <a:rPr lang="en-IE" sz="3100" dirty="0">
                <a:solidFill>
                  <a:srgbClr val="000000"/>
                </a:solidFill>
              </a:rPr>
              <a:t>Target Market</a:t>
            </a: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p:txBody>
      </p:sp>
      <p:sp>
        <p:nvSpPr>
          <p:cNvPr id="22" name="Freeform 67">
            <a:extLst>
              <a:ext uri="{FF2B5EF4-FFF2-40B4-BE49-F238E27FC236}">
                <a16:creationId xmlns:a16="http://schemas.microsoft.com/office/drawing/2014/main" id="{3FA1383B-2709-4E36-8FF8-7A737213B4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7503" y="3006774"/>
            <a:ext cx="4734497" cy="3851226"/>
          </a:xfrm>
          <a:custGeom>
            <a:avLst/>
            <a:gdLst>
              <a:gd name="connsiteX0" fmla="*/ 2718646 w 4647408"/>
              <a:gd name="connsiteY0" fmla="*/ 0 h 3780384"/>
              <a:gd name="connsiteX1" fmla="*/ 4641019 w 4647408"/>
              <a:gd name="connsiteY1" fmla="*/ 796273 h 3780384"/>
              <a:gd name="connsiteX2" fmla="*/ 4647408 w 4647408"/>
              <a:gd name="connsiteY2" fmla="*/ 803303 h 3780384"/>
              <a:gd name="connsiteX3" fmla="*/ 4647408 w 4647408"/>
              <a:gd name="connsiteY3" fmla="*/ 3780384 h 3780384"/>
              <a:gd name="connsiteX4" fmla="*/ 215340 w 4647408"/>
              <a:gd name="connsiteY4" fmla="*/ 3780384 h 3780384"/>
              <a:gd name="connsiteX5" fmla="*/ 213645 w 4647408"/>
              <a:gd name="connsiteY5" fmla="*/ 3776866 h 3780384"/>
              <a:gd name="connsiteX6" fmla="*/ 0 w 4647408"/>
              <a:gd name="connsiteY6" fmla="*/ 2718646 h 3780384"/>
              <a:gd name="connsiteX7" fmla="*/ 2718646 w 4647408"/>
              <a:gd name="connsiteY7" fmla="*/ 0 h 378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7408" h="3780384">
                <a:moveTo>
                  <a:pt x="2718646" y="0"/>
                </a:moveTo>
                <a:cubicBezTo>
                  <a:pt x="3469379" y="0"/>
                  <a:pt x="4149041" y="304295"/>
                  <a:pt x="4641019" y="796273"/>
                </a:cubicBezTo>
                <a:lnTo>
                  <a:pt x="4647408" y="803303"/>
                </a:lnTo>
                <a:lnTo>
                  <a:pt x="4647408" y="3780384"/>
                </a:lnTo>
                <a:lnTo>
                  <a:pt x="215340" y="3780384"/>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Graphic 4" descr="Window with solid fill">
            <a:hlinkClick r:id="rId6"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872423" y="3989614"/>
            <a:ext cx="2548155" cy="2548155"/>
          </a:xfrm>
          <a:prstGeom prst="rect">
            <a:avLst/>
          </a:prstGeom>
        </p:spPr>
      </p:pic>
      <p:sp>
        <p:nvSpPr>
          <p:cNvPr id="12" name="Rectangle: Rounded Corners 11">
            <a:extLst>
              <a:ext uri="{FF2B5EF4-FFF2-40B4-BE49-F238E27FC236}">
                <a16:creationId xmlns:a16="http://schemas.microsoft.com/office/drawing/2014/main" id="{F5939C51-629F-4AE8-AAE4-0B71186AA3F0}"/>
              </a:ext>
            </a:extLst>
          </p:cNvPr>
          <p:cNvSpPr/>
          <p:nvPr/>
        </p:nvSpPr>
        <p:spPr>
          <a:xfrm>
            <a:off x="7272997" y="1633307"/>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above for the answer</a:t>
            </a:r>
          </a:p>
        </p:txBody>
      </p:sp>
      <p:sp>
        <p:nvSpPr>
          <p:cNvPr id="13" name="Rectangle: Rounded Corners 12">
            <a:extLst>
              <a:ext uri="{FF2B5EF4-FFF2-40B4-BE49-F238E27FC236}">
                <a16:creationId xmlns:a16="http://schemas.microsoft.com/office/drawing/2014/main" id="{75947AD7-B579-444D-9388-256F2C83F459}"/>
              </a:ext>
            </a:extLst>
          </p:cNvPr>
          <p:cNvSpPr/>
          <p:nvPr/>
        </p:nvSpPr>
        <p:spPr>
          <a:xfrm>
            <a:off x="8872423" y="2971528"/>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below for the home page</a:t>
            </a:r>
          </a:p>
        </p:txBody>
      </p:sp>
    </p:spTree>
    <p:extLst>
      <p:ext uri="{BB962C8B-B14F-4D97-AF65-F5344CB8AC3E}">
        <p14:creationId xmlns:p14="http://schemas.microsoft.com/office/powerpoint/2010/main" val="294247531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p:txBody>
          <a:bodyPr/>
          <a:lstStyle/>
          <a:p>
            <a:r>
              <a:rPr lang="en-IE" dirty="0"/>
              <a:t>Slide 5 – Answer Question 1</a:t>
            </a:r>
          </a:p>
        </p:txBody>
      </p:sp>
      <p:pic>
        <p:nvPicPr>
          <p:cNvPr id="5" name="Graphic 4" descr="Window with solid fill">
            <a:hlinkClick r:id="rId2"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6909" y="5073943"/>
            <a:ext cx="914400" cy="914400"/>
          </a:xfrm>
          <a:prstGeom prst="rect">
            <a:avLst/>
          </a:prstGeom>
        </p:spPr>
      </p:pic>
      <p:sp>
        <p:nvSpPr>
          <p:cNvPr id="6" name="Arrow: Left 5">
            <a:extLst>
              <a:ext uri="{FF2B5EF4-FFF2-40B4-BE49-F238E27FC236}">
                <a16:creationId xmlns:a16="http://schemas.microsoft.com/office/drawing/2014/main" id="{66D4B277-3417-4EA0-923F-4ACC12657009}"/>
              </a:ext>
            </a:extLst>
          </p:cNvPr>
          <p:cNvSpPr/>
          <p:nvPr/>
        </p:nvSpPr>
        <p:spPr>
          <a:xfrm>
            <a:off x="1990018" y="4823792"/>
            <a:ext cx="2794017" cy="148810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a:latin typeface="Comic Sans MS" panose="030F0702030302020204" pitchFamily="66" charset="0"/>
              </a:rPr>
              <a:t>Click Here for the Home Page</a:t>
            </a:r>
          </a:p>
        </p:txBody>
      </p:sp>
      <p:sp>
        <p:nvSpPr>
          <p:cNvPr id="7" name="Content Placeholder 6">
            <a:extLst>
              <a:ext uri="{FF2B5EF4-FFF2-40B4-BE49-F238E27FC236}">
                <a16:creationId xmlns:a16="http://schemas.microsoft.com/office/drawing/2014/main" id="{0C8FC8E7-ABB9-4FC5-B448-A39A150DC3FC}"/>
              </a:ext>
            </a:extLst>
          </p:cNvPr>
          <p:cNvSpPr>
            <a:spLocks noGrp="1"/>
          </p:cNvSpPr>
          <p:nvPr>
            <p:ph idx="1"/>
          </p:nvPr>
        </p:nvSpPr>
        <p:spPr>
          <a:xfrm>
            <a:off x="838200" y="1825626"/>
            <a:ext cx="10515600" cy="2203036"/>
          </a:xfrm>
        </p:spPr>
        <p:txBody>
          <a:bodyPr>
            <a:normAutofit fontScale="92500"/>
          </a:bodyPr>
          <a:lstStyle/>
          <a:p>
            <a:pPr marL="342900" indent="-342900">
              <a:lnSpc>
                <a:spcPct val="100000"/>
              </a:lnSpc>
              <a:spcBef>
                <a:spcPts val="0"/>
              </a:spcBef>
              <a:buAutoNum type="arabicPeriod"/>
            </a:pPr>
            <a:r>
              <a:rPr lang="en-GB" sz="1800" b="1" i="0" dirty="0">
                <a:solidFill>
                  <a:srgbClr val="000000"/>
                </a:solidFill>
                <a:effectLst/>
                <a:latin typeface="Calibri" panose="020F0502020204030204" pitchFamily="34" charset="0"/>
              </a:rPr>
              <a:t>Marketing - </a:t>
            </a:r>
            <a:r>
              <a:rPr lang="en-GB" sz="1800" b="0" i="0" dirty="0">
                <a:solidFill>
                  <a:srgbClr val="000000"/>
                </a:solidFill>
                <a:effectLst/>
                <a:latin typeface="Calibri" panose="020F0502020204030204" pitchFamily="34" charset="0"/>
              </a:rPr>
              <a:t>This is the process of identifying and satisfying customer needs and wants while making a profit</a:t>
            </a:r>
          </a:p>
          <a:p>
            <a:pPr marL="0" indent="0">
              <a:lnSpc>
                <a:spcPct val="100000"/>
              </a:lnSpc>
              <a:spcBef>
                <a:spcPts val="0"/>
              </a:spcBef>
              <a:buNone/>
            </a:pPr>
            <a:endParaRPr lang="en-GB" sz="1800" b="0" i="0" dirty="0">
              <a:solidFill>
                <a:srgbClr val="000000"/>
              </a:solidFill>
              <a:effectLst/>
              <a:latin typeface="Calibri" panose="020F0502020204030204" pitchFamily="34" charset="0"/>
            </a:endParaRPr>
          </a:p>
          <a:p>
            <a:pPr marL="0" indent="0" algn="l" rtl="0" fontAlgn="base">
              <a:lnSpc>
                <a:spcPct val="100000"/>
              </a:lnSpc>
              <a:spcBef>
                <a:spcPts val="0"/>
              </a:spcBef>
              <a:buNone/>
            </a:pPr>
            <a:r>
              <a:rPr lang="en-GB" sz="1800" b="1" i="0" dirty="0">
                <a:solidFill>
                  <a:srgbClr val="000000"/>
                </a:solidFill>
                <a:effectLst/>
                <a:latin typeface="Calibri" panose="020F0502020204030204" pitchFamily="34" charset="0"/>
              </a:rPr>
              <a:t>2. Marketing Segmentation - </a:t>
            </a:r>
            <a:r>
              <a:rPr lang="en-GB" sz="1800" b="0" i="0" dirty="0">
                <a:solidFill>
                  <a:srgbClr val="000000"/>
                </a:solidFill>
                <a:effectLst/>
                <a:latin typeface="Calibri" panose="020F0502020204030204" pitchFamily="34" charset="0"/>
              </a:rPr>
              <a:t>This is when a business divides it market into different parts (segments). This means that they can target each of these parts meeting the customers’ needs and wants. Some of the segments used by companies are Gender, Age, Income, Location </a:t>
            </a:r>
          </a:p>
          <a:p>
            <a:pPr marL="0" indent="0" algn="l" rtl="0" fontAlgn="base">
              <a:lnSpc>
                <a:spcPct val="100000"/>
              </a:lnSpc>
              <a:spcBef>
                <a:spcPts val="0"/>
              </a:spcBef>
              <a:buNone/>
            </a:pPr>
            <a:endParaRPr lang="en-GB" sz="1200" b="0" i="0" dirty="0">
              <a:solidFill>
                <a:srgbClr val="000000"/>
              </a:solidFill>
              <a:effectLst/>
              <a:latin typeface="Segoe UI" panose="020B0502040204020203" pitchFamily="34" charset="0"/>
            </a:endParaRPr>
          </a:p>
          <a:p>
            <a:pPr marL="0" indent="0">
              <a:lnSpc>
                <a:spcPct val="100000"/>
              </a:lnSpc>
              <a:spcBef>
                <a:spcPts val="0"/>
              </a:spcBef>
              <a:buNone/>
            </a:pPr>
            <a:r>
              <a:rPr lang="en-GB" sz="1800" b="1" i="0" dirty="0">
                <a:solidFill>
                  <a:srgbClr val="000000"/>
                </a:solidFill>
                <a:effectLst/>
                <a:latin typeface="Calibri" panose="020F0502020204030204" pitchFamily="34" charset="0"/>
              </a:rPr>
              <a:t>3. Target Market - </a:t>
            </a:r>
            <a:r>
              <a:rPr lang="en-GB" sz="1800" b="0" i="0" dirty="0">
                <a:solidFill>
                  <a:srgbClr val="000000"/>
                </a:solidFill>
                <a:effectLst/>
                <a:latin typeface="Calibri" panose="020F0502020204030204" pitchFamily="34" charset="0"/>
              </a:rPr>
              <a:t>These are the customers in a market that the business is hoping will buy their product or services   </a:t>
            </a:r>
            <a:endParaRPr lang="en-IE" dirty="0"/>
          </a:p>
        </p:txBody>
      </p:sp>
    </p:spTree>
    <p:extLst>
      <p:ext uri="{BB962C8B-B14F-4D97-AF65-F5344CB8AC3E}">
        <p14:creationId xmlns:p14="http://schemas.microsoft.com/office/powerpoint/2010/main" val="2143581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a:xfrm>
            <a:off x="1136428" y="627564"/>
            <a:ext cx="7474172" cy="1325563"/>
          </a:xfrm>
        </p:spPr>
        <p:txBody>
          <a:bodyPr>
            <a:normAutofit/>
          </a:bodyPr>
          <a:lstStyle/>
          <a:p>
            <a:r>
              <a:rPr lang="en-IE" dirty="0"/>
              <a:t>Slide 3 – Second dice rolled</a:t>
            </a:r>
          </a:p>
        </p:txBody>
      </p:sp>
      <p:sp>
        <p:nvSpPr>
          <p:cNvPr id="3" name="Content Placeholder 2">
            <a:extLst>
              <a:ext uri="{FF2B5EF4-FFF2-40B4-BE49-F238E27FC236}">
                <a16:creationId xmlns:a16="http://schemas.microsoft.com/office/drawing/2014/main" id="{200AC01E-D23C-485C-A58B-308C25A570A3}"/>
              </a:ext>
            </a:extLst>
          </p:cNvPr>
          <p:cNvSpPr>
            <a:spLocks noGrp="1"/>
          </p:cNvSpPr>
          <p:nvPr>
            <p:ph idx="1"/>
          </p:nvPr>
        </p:nvSpPr>
        <p:spPr>
          <a:xfrm>
            <a:off x="1136429" y="2278173"/>
            <a:ext cx="6467867" cy="3450613"/>
          </a:xfrm>
        </p:spPr>
        <p:txBody>
          <a:bodyPr anchor="ctr">
            <a:normAutofit/>
          </a:bodyPr>
          <a:lstStyle/>
          <a:p>
            <a:pPr marL="0" indent="0">
              <a:buNone/>
            </a:pPr>
            <a:r>
              <a:rPr lang="en-IE" sz="2400" dirty="0">
                <a:hlinkClick r:id="rId2" action="ppaction://hlinksldjump"/>
              </a:rPr>
              <a:t>No 1 = Question 1</a:t>
            </a:r>
            <a:endParaRPr lang="en-IE" sz="2400" dirty="0"/>
          </a:p>
          <a:p>
            <a:pPr marL="0" indent="0">
              <a:buNone/>
            </a:pPr>
            <a:r>
              <a:rPr lang="en-IE" sz="2400" dirty="0">
                <a:hlinkClick r:id="rId3" action="ppaction://hlinksldjump"/>
              </a:rPr>
              <a:t>No 2 = Question 2</a:t>
            </a:r>
            <a:endParaRPr lang="en-IE" sz="2400" dirty="0"/>
          </a:p>
          <a:p>
            <a:pPr marL="0" indent="0">
              <a:buNone/>
            </a:pPr>
            <a:r>
              <a:rPr lang="en-IE" sz="2400" dirty="0">
                <a:hlinkClick r:id="rId4" action="ppaction://hlinksldjump"/>
              </a:rPr>
              <a:t>No 3 = Question 3</a:t>
            </a:r>
            <a:endParaRPr lang="en-IE" sz="2400" dirty="0"/>
          </a:p>
          <a:p>
            <a:pPr marL="0" indent="0">
              <a:buNone/>
            </a:pPr>
            <a:r>
              <a:rPr lang="en-IE" sz="2400" dirty="0">
                <a:hlinkClick r:id="rId5" action="ppaction://hlinksldjump"/>
              </a:rPr>
              <a:t>No 4 = Question 4</a:t>
            </a:r>
            <a:endParaRPr lang="en-IE" sz="2400" dirty="0"/>
          </a:p>
          <a:p>
            <a:pPr marL="0" indent="0">
              <a:buNone/>
            </a:pPr>
            <a:r>
              <a:rPr lang="en-IE" sz="2400" dirty="0">
                <a:hlinkClick r:id="rId6" action="ppaction://hlinksldjump"/>
              </a:rPr>
              <a:t>No 5 = Question 5</a:t>
            </a:r>
            <a:endParaRPr lang="en-IE" sz="2400" dirty="0"/>
          </a:p>
          <a:p>
            <a:pPr marL="0" indent="0">
              <a:buNone/>
            </a:pPr>
            <a:r>
              <a:rPr lang="en-IE" sz="2400" dirty="0">
                <a:hlinkClick r:id="rId7" action="ppaction://hlinksldjump"/>
              </a:rPr>
              <a:t>No 6 = Question 6</a:t>
            </a:r>
            <a:endParaRPr lang="en-IE" sz="2400" dirty="0"/>
          </a:p>
          <a:p>
            <a:pPr marL="0" indent="0">
              <a:buNone/>
            </a:pPr>
            <a:endParaRPr lang="en-IE" sz="2400" dirty="0"/>
          </a:p>
          <a:p>
            <a:pPr marL="0" indent="0">
              <a:buNone/>
            </a:pPr>
            <a:endParaRPr lang="en-IE" sz="2400" dirty="0"/>
          </a:p>
        </p:txBody>
      </p:sp>
      <p:sp>
        <p:nvSpPr>
          <p:cNvPr id="11" name="Rectangle 1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c 4" descr="Window with solid fill">
            <a:hlinkClick r:id="rId8"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413987" y="2857501"/>
            <a:ext cx="1142998" cy="1142998"/>
          </a:xfrm>
          <a:prstGeom prst="rect">
            <a:avLst/>
          </a:prstGeom>
        </p:spPr>
      </p:pic>
      <p:sp>
        <p:nvSpPr>
          <p:cNvPr id="6" name="Arrow: Left 5">
            <a:extLst>
              <a:ext uri="{FF2B5EF4-FFF2-40B4-BE49-F238E27FC236}">
                <a16:creationId xmlns:a16="http://schemas.microsoft.com/office/drawing/2014/main" id="{66D4B277-3417-4EA0-923F-4ACC12657009}"/>
              </a:ext>
            </a:extLst>
          </p:cNvPr>
          <p:cNvSpPr/>
          <p:nvPr/>
        </p:nvSpPr>
        <p:spPr>
          <a:xfrm flipH="1">
            <a:off x="6395400" y="2708999"/>
            <a:ext cx="2520000" cy="1440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IE" sz="1600" dirty="0">
                <a:latin typeface="Comic Sans MS" panose="030F0702030302020204" pitchFamily="66" charset="0"/>
              </a:rPr>
              <a:t>Click Here for the Home Page</a:t>
            </a:r>
            <a:endParaRPr lang="en-IE" sz="1600">
              <a:latin typeface="Comic Sans MS" panose="030F0702030302020204" pitchFamily="66" charset="0"/>
            </a:endParaRPr>
          </a:p>
        </p:txBody>
      </p:sp>
    </p:spTree>
    <p:extLst>
      <p:ext uri="{BB962C8B-B14F-4D97-AF65-F5344CB8AC3E}">
        <p14:creationId xmlns:p14="http://schemas.microsoft.com/office/powerpoint/2010/main" val="80080248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p:txBody>
          <a:bodyPr/>
          <a:lstStyle/>
          <a:p>
            <a:r>
              <a:rPr lang="en-IE" dirty="0"/>
              <a:t>Slide 5 – Question 2 (8 Marks) (LO 2.8)</a:t>
            </a:r>
          </a:p>
        </p:txBody>
      </p:sp>
      <p:sp>
        <p:nvSpPr>
          <p:cNvPr id="3" name="Content Placeholder 2">
            <a:extLst>
              <a:ext uri="{FF2B5EF4-FFF2-40B4-BE49-F238E27FC236}">
                <a16:creationId xmlns:a16="http://schemas.microsoft.com/office/drawing/2014/main" id="{200AC01E-D23C-485C-A58B-308C25A570A3}"/>
              </a:ext>
            </a:extLst>
          </p:cNvPr>
          <p:cNvSpPr>
            <a:spLocks noGrp="1"/>
          </p:cNvSpPr>
          <p:nvPr>
            <p:ph idx="1"/>
          </p:nvPr>
        </p:nvSpPr>
        <p:spPr>
          <a:xfrm>
            <a:off x="838200" y="1391478"/>
            <a:ext cx="10515600" cy="4785485"/>
          </a:xfrm>
        </p:spPr>
        <p:txBody>
          <a:bodyPr/>
          <a:lstStyle/>
          <a:p>
            <a:pPr marL="0" indent="0">
              <a:buNone/>
            </a:pPr>
            <a:r>
              <a:rPr lang="en-IE" dirty="0"/>
              <a:t>Match the terms with the correct definition</a:t>
            </a:r>
          </a:p>
          <a:p>
            <a:pPr marL="0" indent="0">
              <a:buNone/>
            </a:pPr>
            <a:endParaRPr lang="en-IE" dirty="0"/>
          </a:p>
        </p:txBody>
      </p:sp>
      <p:pic>
        <p:nvPicPr>
          <p:cNvPr id="5" name="Graphic 4" descr="Window with solid fill">
            <a:hlinkClick r:id="rId2"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6909" y="5073943"/>
            <a:ext cx="914400" cy="914400"/>
          </a:xfrm>
          <a:prstGeom prst="rect">
            <a:avLst/>
          </a:prstGeom>
        </p:spPr>
      </p:pic>
      <p:pic>
        <p:nvPicPr>
          <p:cNvPr id="9" name="Graphic 8" descr="Questions with solid fill">
            <a:hlinkClick r:id="rId5" action="ppaction://hlinksldjump"/>
            <a:extLst>
              <a:ext uri="{FF2B5EF4-FFF2-40B4-BE49-F238E27FC236}">
                <a16:creationId xmlns:a16="http://schemas.microsoft.com/office/drawing/2014/main" id="{CE838828-FFF8-433B-A80E-16C3D438D95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638800" y="5168253"/>
            <a:ext cx="914400" cy="914400"/>
          </a:xfrm>
          <a:prstGeom prst="rect">
            <a:avLst/>
          </a:prstGeom>
        </p:spPr>
      </p:pic>
      <p:sp>
        <p:nvSpPr>
          <p:cNvPr id="6" name="Arrow: Left 5">
            <a:extLst>
              <a:ext uri="{FF2B5EF4-FFF2-40B4-BE49-F238E27FC236}">
                <a16:creationId xmlns:a16="http://schemas.microsoft.com/office/drawing/2014/main" id="{66D4B277-3417-4EA0-923F-4ACC12657009}"/>
              </a:ext>
            </a:extLst>
          </p:cNvPr>
          <p:cNvSpPr/>
          <p:nvPr/>
        </p:nvSpPr>
        <p:spPr>
          <a:xfrm>
            <a:off x="1990018" y="4823792"/>
            <a:ext cx="2794017" cy="148810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a:latin typeface="Comic Sans MS" panose="030F0702030302020204" pitchFamily="66" charset="0"/>
              </a:rPr>
              <a:t>Click Here for the Home Page</a:t>
            </a:r>
          </a:p>
        </p:txBody>
      </p:sp>
      <p:sp>
        <p:nvSpPr>
          <p:cNvPr id="11" name="Arrow: Left 10">
            <a:extLst>
              <a:ext uri="{FF2B5EF4-FFF2-40B4-BE49-F238E27FC236}">
                <a16:creationId xmlns:a16="http://schemas.microsoft.com/office/drawing/2014/main" id="{49ADDDFC-9F04-4330-8850-7A300BF0FF4F}"/>
              </a:ext>
            </a:extLst>
          </p:cNvPr>
          <p:cNvSpPr/>
          <p:nvPr/>
        </p:nvSpPr>
        <p:spPr>
          <a:xfrm>
            <a:off x="6671909" y="4823792"/>
            <a:ext cx="2794017" cy="148810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a:latin typeface="Comic Sans MS" panose="030F0702030302020204" pitchFamily="66" charset="0"/>
              </a:rPr>
              <a:t>Click Here for the Answer</a:t>
            </a:r>
          </a:p>
        </p:txBody>
      </p:sp>
      <p:graphicFrame>
        <p:nvGraphicFramePr>
          <p:cNvPr id="4" name="Table 6">
            <a:extLst>
              <a:ext uri="{FF2B5EF4-FFF2-40B4-BE49-F238E27FC236}">
                <a16:creationId xmlns:a16="http://schemas.microsoft.com/office/drawing/2014/main" id="{A92BC8C0-E848-401B-AB8E-8D8FA4E42031}"/>
              </a:ext>
            </a:extLst>
          </p:cNvPr>
          <p:cNvGraphicFramePr>
            <a:graphicFrameLocks noGrp="1"/>
          </p:cNvGraphicFramePr>
          <p:nvPr>
            <p:extLst>
              <p:ext uri="{D42A27DB-BD31-4B8C-83A1-F6EECF244321}">
                <p14:modId xmlns:p14="http://schemas.microsoft.com/office/powerpoint/2010/main" val="907813109"/>
              </p:ext>
            </p:extLst>
          </p:nvPr>
        </p:nvGraphicFramePr>
        <p:xfrm>
          <a:off x="970160" y="1907002"/>
          <a:ext cx="9231821" cy="2794000"/>
        </p:xfrm>
        <a:graphic>
          <a:graphicData uri="http://schemas.openxmlformats.org/drawingml/2006/table">
            <a:tbl>
              <a:tblPr firstRow="1" bandRow="1">
                <a:tableStyleId>{5C22544A-7EE6-4342-B048-85BDC9FD1C3A}</a:tableStyleId>
              </a:tblPr>
              <a:tblGrid>
                <a:gridCol w="1155632">
                  <a:extLst>
                    <a:ext uri="{9D8B030D-6E8A-4147-A177-3AD203B41FA5}">
                      <a16:colId xmlns:a16="http://schemas.microsoft.com/office/drawing/2014/main" val="2519647281"/>
                    </a:ext>
                  </a:extLst>
                </a:gridCol>
                <a:gridCol w="6186800">
                  <a:extLst>
                    <a:ext uri="{9D8B030D-6E8A-4147-A177-3AD203B41FA5}">
                      <a16:colId xmlns:a16="http://schemas.microsoft.com/office/drawing/2014/main" val="1927902174"/>
                    </a:ext>
                  </a:extLst>
                </a:gridCol>
                <a:gridCol w="684089">
                  <a:extLst>
                    <a:ext uri="{9D8B030D-6E8A-4147-A177-3AD203B41FA5}">
                      <a16:colId xmlns:a16="http://schemas.microsoft.com/office/drawing/2014/main" val="1016175854"/>
                    </a:ext>
                  </a:extLst>
                </a:gridCol>
                <a:gridCol w="1205300">
                  <a:extLst>
                    <a:ext uri="{9D8B030D-6E8A-4147-A177-3AD203B41FA5}">
                      <a16:colId xmlns:a16="http://schemas.microsoft.com/office/drawing/2014/main" val="2489458621"/>
                    </a:ext>
                  </a:extLst>
                </a:gridCol>
              </a:tblGrid>
              <a:tr h="370840">
                <a:tc>
                  <a:txBody>
                    <a:bodyPr/>
                    <a:lstStyle/>
                    <a:p>
                      <a:endParaRPr lang="en-IE" sz="1500" dirty="0"/>
                    </a:p>
                  </a:txBody>
                  <a:tcPr/>
                </a:tc>
                <a:tc>
                  <a:txBody>
                    <a:bodyPr/>
                    <a:lstStyle/>
                    <a:p>
                      <a:endParaRPr lang="en-IE" sz="1500"/>
                    </a:p>
                  </a:txBody>
                  <a:tcPr/>
                </a:tc>
                <a:tc>
                  <a:txBody>
                    <a:bodyPr/>
                    <a:lstStyle/>
                    <a:p>
                      <a:endParaRPr lang="en-IE" sz="1500"/>
                    </a:p>
                  </a:txBody>
                  <a:tcPr/>
                </a:tc>
                <a:tc>
                  <a:txBody>
                    <a:bodyPr/>
                    <a:lstStyle/>
                    <a:p>
                      <a:endParaRPr lang="en-IE" sz="1500"/>
                    </a:p>
                  </a:txBody>
                  <a:tcPr/>
                </a:tc>
                <a:extLst>
                  <a:ext uri="{0D108BD9-81ED-4DB2-BD59-A6C34878D82A}">
                    <a16:rowId xmlns:a16="http://schemas.microsoft.com/office/drawing/2014/main" val="3469412546"/>
                  </a:ext>
                </a:extLst>
              </a:tr>
              <a:tr h="370840">
                <a:tc>
                  <a:txBody>
                    <a:bodyPr/>
                    <a:lstStyle/>
                    <a:p>
                      <a:r>
                        <a:rPr lang="en-IE" sz="1500" dirty="0"/>
                        <a:t>A</a:t>
                      </a:r>
                    </a:p>
                  </a:txBody>
                  <a:tcPr/>
                </a:tc>
                <a:tc>
                  <a:txBody>
                    <a:bodyPr/>
                    <a:lstStyle/>
                    <a:p>
                      <a:r>
                        <a:rPr lang="en-IE" sz="1500" b="0" i="0" kern="1200" dirty="0">
                          <a:solidFill>
                            <a:schemeClr val="dk1"/>
                          </a:solidFill>
                          <a:effectLst/>
                          <a:latin typeface="+mn-lt"/>
                          <a:ea typeface="+mn-ea"/>
                          <a:cs typeface="+mn-cs"/>
                        </a:rPr>
                        <a:t>This is the item that the business is selling to meet the needs of the consumer</a:t>
                      </a:r>
                      <a:endParaRPr lang="en-IE" sz="1500" dirty="0"/>
                    </a:p>
                  </a:txBody>
                  <a:tcPr/>
                </a:tc>
                <a:tc>
                  <a:txBody>
                    <a:bodyPr/>
                    <a:lstStyle/>
                    <a:p>
                      <a:r>
                        <a:rPr lang="en-IE" sz="1500" dirty="0"/>
                        <a:t>1</a:t>
                      </a:r>
                    </a:p>
                  </a:txBody>
                  <a:tcPr/>
                </a:tc>
                <a:tc>
                  <a:txBody>
                    <a:bodyPr/>
                    <a:lstStyle/>
                    <a:p>
                      <a:r>
                        <a:rPr lang="en-IE" sz="1500" b="0" i="0" kern="1200" dirty="0">
                          <a:solidFill>
                            <a:schemeClr val="dk1"/>
                          </a:solidFill>
                          <a:effectLst/>
                          <a:latin typeface="+mn-lt"/>
                          <a:ea typeface="+mn-ea"/>
                          <a:cs typeface="+mn-cs"/>
                        </a:rPr>
                        <a:t>Brand</a:t>
                      </a:r>
                      <a:endParaRPr lang="en-IE" sz="1500" b="0" dirty="0"/>
                    </a:p>
                  </a:txBody>
                  <a:tcPr/>
                </a:tc>
                <a:extLst>
                  <a:ext uri="{0D108BD9-81ED-4DB2-BD59-A6C34878D82A}">
                    <a16:rowId xmlns:a16="http://schemas.microsoft.com/office/drawing/2014/main" val="1650180887"/>
                  </a:ext>
                </a:extLst>
              </a:tr>
              <a:tr h="370840">
                <a:tc>
                  <a:txBody>
                    <a:bodyPr/>
                    <a:lstStyle/>
                    <a:p>
                      <a:r>
                        <a:rPr lang="en-IE" sz="1500" dirty="0"/>
                        <a:t>B</a:t>
                      </a:r>
                    </a:p>
                  </a:txBody>
                  <a:tcPr/>
                </a:tc>
                <a:tc>
                  <a:txBody>
                    <a:bodyPr/>
                    <a:lstStyle/>
                    <a:p>
                      <a:r>
                        <a:rPr lang="en-IE" sz="1500" b="0" i="0" kern="1200" dirty="0">
                          <a:solidFill>
                            <a:schemeClr val="dk1"/>
                          </a:solidFill>
                          <a:effectLst/>
                          <a:latin typeface="+mn-lt"/>
                          <a:ea typeface="+mn-ea"/>
                          <a:cs typeface="+mn-cs"/>
                        </a:rPr>
                        <a:t>This is a logo name or symbol that makes a product stand out from its competitors and easy to recognise by the consumer.</a:t>
                      </a:r>
                      <a:endParaRPr lang="en-IE" sz="1500" dirty="0"/>
                    </a:p>
                  </a:txBody>
                  <a:tcPr/>
                </a:tc>
                <a:tc>
                  <a:txBody>
                    <a:bodyPr/>
                    <a:lstStyle/>
                    <a:p>
                      <a:r>
                        <a:rPr lang="en-IE" sz="1500" dirty="0"/>
                        <a:t>2</a:t>
                      </a:r>
                    </a:p>
                  </a:txBody>
                  <a:tcPr/>
                </a:tc>
                <a:tc>
                  <a:txBody>
                    <a:bodyPr/>
                    <a:lstStyle/>
                    <a:p>
                      <a:r>
                        <a:rPr lang="en-GB" sz="1500" dirty="0"/>
                        <a:t>USP</a:t>
                      </a:r>
                      <a:endParaRPr lang="en-IE" sz="1500" dirty="0"/>
                    </a:p>
                  </a:txBody>
                  <a:tcPr/>
                </a:tc>
                <a:extLst>
                  <a:ext uri="{0D108BD9-81ED-4DB2-BD59-A6C34878D82A}">
                    <a16:rowId xmlns:a16="http://schemas.microsoft.com/office/drawing/2014/main" val="2598473256"/>
                  </a:ext>
                </a:extLst>
              </a:tr>
              <a:tr h="370840">
                <a:tc>
                  <a:txBody>
                    <a:bodyPr/>
                    <a:lstStyle/>
                    <a:p>
                      <a:r>
                        <a:rPr lang="en-IE" sz="1500" dirty="0"/>
                        <a:t>C</a:t>
                      </a:r>
                    </a:p>
                  </a:txBody>
                  <a:tcPr/>
                </a:tc>
                <a:tc>
                  <a:txBody>
                    <a:bodyPr/>
                    <a:lstStyle/>
                    <a:p>
                      <a:r>
                        <a:rPr lang="en-IE" sz="1500" b="0" i="0" kern="1200" dirty="0">
                          <a:solidFill>
                            <a:schemeClr val="dk1"/>
                          </a:solidFill>
                          <a:effectLst/>
                          <a:latin typeface="+mn-lt"/>
                          <a:ea typeface="+mn-ea"/>
                          <a:cs typeface="+mn-cs"/>
                        </a:rPr>
                        <a:t>This is what makes you product/service different from the competition. It is what makes your product/service stand out from what is already on the market</a:t>
                      </a:r>
                      <a:endParaRPr lang="en-IE" sz="1500" dirty="0"/>
                    </a:p>
                  </a:txBody>
                  <a:tcPr/>
                </a:tc>
                <a:tc>
                  <a:txBody>
                    <a:bodyPr/>
                    <a:lstStyle/>
                    <a:p>
                      <a:r>
                        <a:rPr lang="en-IE" sz="1500" dirty="0"/>
                        <a:t>3</a:t>
                      </a:r>
                    </a:p>
                  </a:txBody>
                  <a:tcPr/>
                </a:tc>
                <a:tc>
                  <a:txBody>
                    <a:bodyPr/>
                    <a:lstStyle/>
                    <a:p>
                      <a:r>
                        <a:rPr lang="en-IE" sz="1500" b="0" i="0" kern="1200" dirty="0">
                          <a:solidFill>
                            <a:schemeClr val="dk1"/>
                          </a:solidFill>
                          <a:effectLst/>
                          <a:latin typeface="+mn-lt"/>
                          <a:ea typeface="+mn-ea"/>
                          <a:cs typeface="+mn-cs"/>
                        </a:rPr>
                        <a:t>Product </a:t>
                      </a:r>
                      <a:endParaRPr lang="en-IE" sz="1500" b="0" dirty="0"/>
                    </a:p>
                  </a:txBody>
                  <a:tcPr/>
                </a:tc>
                <a:extLst>
                  <a:ext uri="{0D108BD9-81ED-4DB2-BD59-A6C34878D82A}">
                    <a16:rowId xmlns:a16="http://schemas.microsoft.com/office/drawing/2014/main" val="2106853943"/>
                  </a:ext>
                </a:extLst>
              </a:tr>
              <a:tr h="370840">
                <a:tc>
                  <a:txBody>
                    <a:bodyPr/>
                    <a:lstStyle/>
                    <a:p>
                      <a:r>
                        <a:rPr lang="en-IE" sz="1500" dirty="0"/>
                        <a:t>D</a:t>
                      </a:r>
                    </a:p>
                  </a:txBody>
                  <a:tcPr/>
                </a:tc>
                <a:tc>
                  <a:txBody>
                    <a:bodyPr/>
                    <a:lstStyle/>
                    <a:p>
                      <a:r>
                        <a:rPr lang="en-IE" sz="1500" b="0" i="0" kern="1200" dirty="0">
                          <a:solidFill>
                            <a:schemeClr val="dk1"/>
                          </a:solidFill>
                          <a:effectLst/>
                          <a:latin typeface="+mn-lt"/>
                          <a:ea typeface="+mn-ea"/>
                          <a:cs typeface="+mn-cs"/>
                        </a:rPr>
                        <a:t>This is the amount the supplier will charge for the product/service. IT is the amount of money the customer will pay</a:t>
                      </a:r>
                      <a:endParaRPr lang="en-IE" sz="1500" dirty="0"/>
                    </a:p>
                  </a:txBody>
                  <a:tcPr/>
                </a:tc>
                <a:tc>
                  <a:txBody>
                    <a:bodyPr/>
                    <a:lstStyle/>
                    <a:p>
                      <a:r>
                        <a:rPr lang="en-IE" sz="1500" dirty="0"/>
                        <a:t>4</a:t>
                      </a:r>
                    </a:p>
                  </a:txBody>
                  <a:tcPr/>
                </a:tc>
                <a:tc>
                  <a:txBody>
                    <a:bodyPr/>
                    <a:lstStyle/>
                    <a:p>
                      <a:r>
                        <a:rPr lang="en-GB" sz="1500" dirty="0"/>
                        <a:t>Price</a:t>
                      </a:r>
                      <a:endParaRPr lang="en-IE" sz="1500" dirty="0"/>
                    </a:p>
                  </a:txBody>
                  <a:tcPr/>
                </a:tc>
                <a:extLst>
                  <a:ext uri="{0D108BD9-81ED-4DB2-BD59-A6C34878D82A}">
                    <a16:rowId xmlns:a16="http://schemas.microsoft.com/office/drawing/2014/main" val="3970480169"/>
                  </a:ext>
                </a:extLst>
              </a:tr>
            </a:tbl>
          </a:graphicData>
        </a:graphic>
      </p:graphicFrame>
    </p:spTree>
    <p:extLst>
      <p:ext uri="{BB962C8B-B14F-4D97-AF65-F5344CB8AC3E}">
        <p14:creationId xmlns:p14="http://schemas.microsoft.com/office/powerpoint/2010/main" val="402041644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p:txBody>
          <a:bodyPr/>
          <a:lstStyle/>
          <a:p>
            <a:r>
              <a:rPr lang="en-IE" dirty="0"/>
              <a:t>Slide 5 – Answer Question 2</a:t>
            </a:r>
          </a:p>
        </p:txBody>
      </p:sp>
      <p:pic>
        <p:nvPicPr>
          <p:cNvPr id="5" name="Graphic 4" descr="Window with solid fill">
            <a:hlinkClick r:id="rId2"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6909" y="5073943"/>
            <a:ext cx="914400" cy="914400"/>
          </a:xfrm>
          <a:prstGeom prst="rect">
            <a:avLst/>
          </a:prstGeom>
        </p:spPr>
      </p:pic>
      <p:sp>
        <p:nvSpPr>
          <p:cNvPr id="6" name="Arrow: Left 5">
            <a:extLst>
              <a:ext uri="{FF2B5EF4-FFF2-40B4-BE49-F238E27FC236}">
                <a16:creationId xmlns:a16="http://schemas.microsoft.com/office/drawing/2014/main" id="{66D4B277-3417-4EA0-923F-4ACC12657009}"/>
              </a:ext>
            </a:extLst>
          </p:cNvPr>
          <p:cNvSpPr/>
          <p:nvPr/>
        </p:nvSpPr>
        <p:spPr>
          <a:xfrm>
            <a:off x="1990018" y="4823792"/>
            <a:ext cx="2794017" cy="148810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a:latin typeface="Comic Sans MS" panose="030F0702030302020204" pitchFamily="66" charset="0"/>
              </a:rPr>
              <a:t>Click Here for the Home Page</a:t>
            </a:r>
          </a:p>
        </p:txBody>
      </p:sp>
      <p:sp>
        <p:nvSpPr>
          <p:cNvPr id="14" name="Content Placeholder 2">
            <a:extLst>
              <a:ext uri="{FF2B5EF4-FFF2-40B4-BE49-F238E27FC236}">
                <a16:creationId xmlns:a16="http://schemas.microsoft.com/office/drawing/2014/main" id="{ADC6D1D7-056F-4A7B-BF8D-C5BA38A9B571}"/>
              </a:ext>
            </a:extLst>
          </p:cNvPr>
          <p:cNvSpPr>
            <a:spLocks noGrp="1"/>
          </p:cNvSpPr>
          <p:nvPr>
            <p:ph idx="1"/>
          </p:nvPr>
        </p:nvSpPr>
        <p:spPr>
          <a:xfrm>
            <a:off x="838200" y="1690689"/>
            <a:ext cx="10515600" cy="3040338"/>
          </a:xfrm>
          <a:ln>
            <a:solidFill>
              <a:schemeClr val="bg1"/>
            </a:solidFill>
          </a:ln>
        </p:spPr>
        <p:txBody>
          <a:bodyPr/>
          <a:lstStyle/>
          <a:p>
            <a:pPr marL="0" indent="0">
              <a:buNone/>
            </a:pPr>
            <a:r>
              <a:rPr lang="en-GB" dirty="0"/>
              <a:t>A = 3</a:t>
            </a:r>
          </a:p>
          <a:p>
            <a:pPr marL="0" indent="0">
              <a:buNone/>
            </a:pPr>
            <a:r>
              <a:rPr lang="en-GB" dirty="0"/>
              <a:t>B = 1</a:t>
            </a:r>
          </a:p>
          <a:p>
            <a:pPr marL="0" indent="0">
              <a:buNone/>
            </a:pPr>
            <a:r>
              <a:rPr lang="en-GB" dirty="0"/>
              <a:t>C = 2</a:t>
            </a:r>
          </a:p>
          <a:p>
            <a:pPr marL="0" indent="0">
              <a:buNone/>
            </a:pPr>
            <a:r>
              <a:rPr lang="en-GB" dirty="0"/>
              <a:t>D = 4</a:t>
            </a:r>
            <a:endParaRPr lang="en-IE" dirty="0"/>
          </a:p>
        </p:txBody>
      </p:sp>
    </p:spTree>
    <p:extLst>
      <p:ext uri="{BB962C8B-B14F-4D97-AF65-F5344CB8AC3E}">
        <p14:creationId xmlns:p14="http://schemas.microsoft.com/office/powerpoint/2010/main" val="356640525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6CDC51-8D27-4BF4-AB33-7D5905E80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24FB90F3-DFB9-42D4-B851-120249962A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a:xfrm>
            <a:off x="804672" y="802955"/>
            <a:ext cx="5145024" cy="1454051"/>
          </a:xfrm>
        </p:spPr>
        <p:txBody>
          <a:bodyPr>
            <a:normAutofit/>
          </a:bodyPr>
          <a:lstStyle/>
          <a:p>
            <a:pPr algn="ctr"/>
            <a:r>
              <a:rPr lang="en-IE" sz="3100" b="1" dirty="0">
                <a:solidFill>
                  <a:srgbClr val="000000"/>
                </a:solidFill>
                <a:latin typeface="+mn-lt"/>
              </a:rPr>
              <a:t>Slide 5 – Question 3 </a:t>
            </a:r>
            <a:br>
              <a:rPr lang="en-IE" sz="3100" b="1" dirty="0">
                <a:solidFill>
                  <a:srgbClr val="000000"/>
                </a:solidFill>
                <a:latin typeface="+mn-lt"/>
              </a:rPr>
            </a:br>
            <a:r>
              <a:rPr lang="en-IE" sz="3100" b="1" dirty="0">
                <a:solidFill>
                  <a:srgbClr val="000000"/>
                </a:solidFill>
                <a:latin typeface="+mn-lt"/>
              </a:rPr>
              <a:t>(5 Marks) </a:t>
            </a:r>
            <a:br>
              <a:rPr lang="en-IE" sz="3100" b="1" dirty="0">
                <a:solidFill>
                  <a:srgbClr val="000000"/>
                </a:solidFill>
                <a:latin typeface="+mn-lt"/>
              </a:rPr>
            </a:br>
            <a:r>
              <a:rPr lang="en-IE" sz="3100" b="1" dirty="0">
                <a:solidFill>
                  <a:srgbClr val="000000"/>
                </a:solidFill>
                <a:latin typeface="+mn-lt"/>
              </a:rPr>
              <a:t>(LO 2.8)</a:t>
            </a:r>
          </a:p>
        </p:txBody>
      </p:sp>
      <p:sp>
        <p:nvSpPr>
          <p:cNvPr id="20" name="Freeform 60">
            <a:extLst>
              <a:ext uri="{FF2B5EF4-FFF2-40B4-BE49-F238E27FC236}">
                <a16:creationId xmlns:a16="http://schemas.microsoft.com/office/drawing/2014/main" id="{DF4CE22F-8463-44F2-BE50-65D9B503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8720" y="0"/>
            <a:ext cx="3762182" cy="2258435"/>
          </a:xfrm>
          <a:custGeom>
            <a:avLst/>
            <a:gdLst>
              <a:gd name="connsiteX0" fmla="*/ 39946 w 3960192"/>
              <a:gd name="connsiteY0" fmla="*/ 0 h 2377300"/>
              <a:gd name="connsiteX1" fmla="*/ 3920247 w 3960192"/>
              <a:gd name="connsiteY1" fmla="*/ 0 h 2377300"/>
              <a:gd name="connsiteX2" fmla="*/ 3949969 w 3960192"/>
              <a:gd name="connsiteY2" fmla="*/ 194751 h 2377300"/>
              <a:gd name="connsiteX3" fmla="*/ 3960192 w 3960192"/>
              <a:gd name="connsiteY3" fmla="*/ 397204 h 2377300"/>
              <a:gd name="connsiteX4" fmla="*/ 1980096 w 3960192"/>
              <a:gd name="connsiteY4" fmla="*/ 2377300 h 2377300"/>
              <a:gd name="connsiteX5" fmla="*/ 0 w 3960192"/>
              <a:gd name="connsiteY5" fmla="*/ 397204 h 2377300"/>
              <a:gd name="connsiteX6" fmla="*/ 10224 w 3960192"/>
              <a:gd name="connsiteY6" fmla="*/ 194751 h 237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2" h="2377300">
                <a:moveTo>
                  <a:pt x="39946" y="0"/>
                </a:moveTo>
                <a:lnTo>
                  <a:pt x="3920247" y="0"/>
                </a:lnTo>
                <a:lnTo>
                  <a:pt x="3949969" y="194751"/>
                </a:lnTo>
                <a:cubicBezTo>
                  <a:pt x="3956729" y="261316"/>
                  <a:pt x="3960192" y="328856"/>
                  <a:pt x="3960192" y="397204"/>
                </a:cubicBezTo>
                <a:cubicBezTo>
                  <a:pt x="3960192" y="1490781"/>
                  <a:pt x="3073673" y="2377300"/>
                  <a:pt x="1980096" y="2377300"/>
                </a:cubicBezTo>
                <a:cubicBezTo>
                  <a:pt x="886519" y="2377300"/>
                  <a:pt x="0" y="1490781"/>
                  <a:pt x="0" y="397204"/>
                </a:cubicBezTo>
                <a:cubicBezTo>
                  <a:pt x="0" y="328856"/>
                  <a:pt x="3463" y="261316"/>
                  <a:pt x="10224" y="194751"/>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Graphic 8" descr="Questions with solid fill">
            <a:hlinkClick r:id="rId3" action="ppaction://hlinksldjump"/>
            <a:extLst>
              <a:ext uri="{FF2B5EF4-FFF2-40B4-BE49-F238E27FC236}">
                <a16:creationId xmlns:a16="http://schemas.microsoft.com/office/drawing/2014/main" id="{CE838828-FFF8-433B-A80E-16C3D438D95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86375" y="266436"/>
            <a:ext cx="1366871" cy="1366871"/>
          </a:xfrm>
          <a:prstGeom prst="rect">
            <a:avLst/>
          </a:prstGeom>
        </p:spPr>
      </p:pic>
      <p:sp>
        <p:nvSpPr>
          <p:cNvPr id="3" name="Content Placeholder 2">
            <a:extLst>
              <a:ext uri="{FF2B5EF4-FFF2-40B4-BE49-F238E27FC236}">
                <a16:creationId xmlns:a16="http://schemas.microsoft.com/office/drawing/2014/main" id="{200AC01E-D23C-485C-A58B-308C25A570A3}"/>
              </a:ext>
            </a:extLst>
          </p:cNvPr>
          <p:cNvSpPr>
            <a:spLocks noGrp="1"/>
          </p:cNvSpPr>
          <p:nvPr>
            <p:ph idx="1"/>
          </p:nvPr>
        </p:nvSpPr>
        <p:spPr>
          <a:xfrm>
            <a:off x="804672" y="2421682"/>
            <a:ext cx="5145024" cy="3639289"/>
          </a:xfrm>
        </p:spPr>
        <p:txBody>
          <a:bodyPr anchor="ctr">
            <a:normAutofit/>
          </a:bodyPr>
          <a:lstStyle/>
          <a:p>
            <a:pPr marL="0" indent="0">
              <a:buNone/>
            </a:pPr>
            <a:endParaRPr lang="en-IE" sz="3100" dirty="0">
              <a:solidFill>
                <a:srgbClr val="000000"/>
              </a:solidFill>
            </a:endParaRPr>
          </a:p>
          <a:p>
            <a:pPr marL="0" indent="0">
              <a:buNone/>
            </a:pPr>
            <a:r>
              <a:rPr lang="en-IE" sz="3100" dirty="0">
                <a:solidFill>
                  <a:srgbClr val="000000"/>
                </a:solidFill>
              </a:rPr>
              <a:t>List the stages in the product life cycle</a:t>
            </a: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p:txBody>
      </p:sp>
      <p:sp>
        <p:nvSpPr>
          <p:cNvPr id="22" name="Freeform 67">
            <a:extLst>
              <a:ext uri="{FF2B5EF4-FFF2-40B4-BE49-F238E27FC236}">
                <a16:creationId xmlns:a16="http://schemas.microsoft.com/office/drawing/2014/main" id="{3FA1383B-2709-4E36-8FF8-7A737213B4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7503" y="3006774"/>
            <a:ext cx="4734497" cy="3851226"/>
          </a:xfrm>
          <a:custGeom>
            <a:avLst/>
            <a:gdLst>
              <a:gd name="connsiteX0" fmla="*/ 2718646 w 4647408"/>
              <a:gd name="connsiteY0" fmla="*/ 0 h 3780384"/>
              <a:gd name="connsiteX1" fmla="*/ 4641019 w 4647408"/>
              <a:gd name="connsiteY1" fmla="*/ 796273 h 3780384"/>
              <a:gd name="connsiteX2" fmla="*/ 4647408 w 4647408"/>
              <a:gd name="connsiteY2" fmla="*/ 803303 h 3780384"/>
              <a:gd name="connsiteX3" fmla="*/ 4647408 w 4647408"/>
              <a:gd name="connsiteY3" fmla="*/ 3780384 h 3780384"/>
              <a:gd name="connsiteX4" fmla="*/ 215340 w 4647408"/>
              <a:gd name="connsiteY4" fmla="*/ 3780384 h 3780384"/>
              <a:gd name="connsiteX5" fmla="*/ 213645 w 4647408"/>
              <a:gd name="connsiteY5" fmla="*/ 3776866 h 3780384"/>
              <a:gd name="connsiteX6" fmla="*/ 0 w 4647408"/>
              <a:gd name="connsiteY6" fmla="*/ 2718646 h 3780384"/>
              <a:gd name="connsiteX7" fmla="*/ 2718646 w 4647408"/>
              <a:gd name="connsiteY7" fmla="*/ 0 h 378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7408" h="3780384">
                <a:moveTo>
                  <a:pt x="2718646" y="0"/>
                </a:moveTo>
                <a:cubicBezTo>
                  <a:pt x="3469379" y="0"/>
                  <a:pt x="4149041" y="304295"/>
                  <a:pt x="4641019" y="796273"/>
                </a:cubicBezTo>
                <a:lnTo>
                  <a:pt x="4647408" y="803303"/>
                </a:lnTo>
                <a:lnTo>
                  <a:pt x="4647408" y="3780384"/>
                </a:lnTo>
                <a:lnTo>
                  <a:pt x="215340" y="3780384"/>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Graphic 4" descr="Window with solid fill">
            <a:hlinkClick r:id="rId6"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872423" y="3989614"/>
            <a:ext cx="2548155" cy="2548155"/>
          </a:xfrm>
          <a:prstGeom prst="rect">
            <a:avLst/>
          </a:prstGeom>
        </p:spPr>
      </p:pic>
      <p:sp>
        <p:nvSpPr>
          <p:cNvPr id="12" name="Rectangle: Rounded Corners 11">
            <a:extLst>
              <a:ext uri="{FF2B5EF4-FFF2-40B4-BE49-F238E27FC236}">
                <a16:creationId xmlns:a16="http://schemas.microsoft.com/office/drawing/2014/main" id="{84B65C07-45DE-486B-94DF-2901C5DA8163}"/>
              </a:ext>
            </a:extLst>
          </p:cNvPr>
          <p:cNvSpPr/>
          <p:nvPr/>
        </p:nvSpPr>
        <p:spPr>
          <a:xfrm>
            <a:off x="7272997" y="1633307"/>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above for the answer</a:t>
            </a:r>
          </a:p>
        </p:txBody>
      </p:sp>
      <p:sp>
        <p:nvSpPr>
          <p:cNvPr id="13" name="Rectangle: Rounded Corners 12">
            <a:extLst>
              <a:ext uri="{FF2B5EF4-FFF2-40B4-BE49-F238E27FC236}">
                <a16:creationId xmlns:a16="http://schemas.microsoft.com/office/drawing/2014/main" id="{A079DFB6-4EF6-4764-A876-1F5198D374DB}"/>
              </a:ext>
            </a:extLst>
          </p:cNvPr>
          <p:cNvSpPr/>
          <p:nvPr/>
        </p:nvSpPr>
        <p:spPr>
          <a:xfrm>
            <a:off x="8872423" y="2971528"/>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below for the home page</a:t>
            </a:r>
          </a:p>
        </p:txBody>
      </p:sp>
    </p:spTree>
    <p:extLst>
      <p:ext uri="{BB962C8B-B14F-4D97-AF65-F5344CB8AC3E}">
        <p14:creationId xmlns:p14="http://schemas.microsoft.com/office/powerpoint/2010/main" val="159548870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p:txBody>
          <a:bodyPr/>
          <a:lstStyle/>
          <a:p>
            <a:r>
              <a:rPr lang="en-IE" dirty="0"/>
              <a:t>Slide 5 – Answer Question 3</a:t>
            </a:r>
          </a:p>
        </p:txBody>
      </p:sp>
      <p:pic>
        <p:nvPicPr>
          <p:cNvPr id="5" name="Graphic 4" descr="Window with solid fill">
            <a:hlinkClick r:id="rId2"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6909" y="5073943"/>
            <a:ext cx="914400" cy="914400"/>
          </a:xfrm>
          <a:prstGeom prst="rect">
            <a:avLst/>
          </a:prstGeom>
        </p:spPr>
      </p:pic>
      <p:sp>
        <p:nvSpPr>
          <p:cNvPr id="6" name="Arrow: Left 5">
            <a:extLst>
              <a:ext uri="{FF2B5EF4-FFF2-40B4-BE49-F238E27FC236}">
                <a16:creationId xmlns:a16="http://schemas.microsoft.com/office/drawing/2014/main" id="{66D4B277-3417-4EA0-923F-4ACC12657009}"/>
              </a:ext>
            </a:extLst>
          </p:cNvPr>
          <p:cNvSpPr/>
          <p:nvPr/>
        </p:nvSpPr>
        <p:spPr>
          <a:xfrm>
            <a:off x="1990018" y="4823792"/>
            <a:ext cx="2794017" cy="148810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a:latin typeface="Comic Sans MS" panose="030F0702030302020204" pitchFamily="66" charset="0"/>
              </a:rPr>
              <a:t>Click Here for the Home Page</a:t>
            </a:r>
          </a:p>
        </p:txBody>
      </p:sp>
      <p:sp>
        <p:nvSpPr>
          <p:cNvPr id="4" name="Content Placeholder 3">
            <a:extLst>
              <a:ext uri="{FF2B5EF4-FFF2-40B4-BE49-F238E27FC236}">
                <a16:creationId xmlns:a16="http://schemas.microsoft.com/office/drawing/2014/main" id="{915F07DD-ED60-4BB2-8457-C0C94EF57F9E}"/>
              </a:ext>
            </a:extLst>
          </p:cNvPr>
          <p:cNvSpPr>
            <a:spLocks noGrp="1"/>
          </p:cNvSpPr>
          <p:nvPr>
            <p:ph idx="1"/>
          </p:nvPr>
        </p:nvSpPr>
        <p:spPr/>
        <p:txBody>
          <a:bodyPr/>
          <a:lstStyle/>
          <a:p>
            <a:pPr marL="514350" indent="-514350">
              <a:buFont typeface="+mj-lt"/>
              <a:buAutoNum type="arabicPeriod"/>
            </a:pPr>
            <a:r>
              <a:rPr lang="en-IE" b="0" i="0" dirty="0">
                <a:solidFill>
                  <a:srgbClr val="000000"/>
                </a:solidFill>
                <a:effectLst/>
                <a:latin typeface="WordVisi_MSFontService"/>
              </a:rPr>
              <a:t>Introduction</a:t>
            </a:r>
          </a:p>
          <a:p>
            <a:pPr marL="514350" indent="-514350">
              <a:buFont typeface="+mj-lt"/>
              <a:buAutoNum type="arabicPeriod"/>
            </a:pPr>
            <a:r>
              <a:rPr lang="en-IE" b="0" i="0" dirty="0">
                <a:solidFill>
                  <a:srgbClr val="000000"/>
                </a:solidFill>
                <a:effectLst/>
                <a:latin typeface="WordVisi_MSFontService"/>
              </a:rPr>
              <a:t>Growth</a:t>
            </a:r>
          </a:p>
          <a:p>
            <a:pPr marL="514350" indent="-514350">
              <a:buFont typeface="+mj-lt"/>
              <a:buAutoNum type="arabicPeriod"/>
            </a:pPr>
            <a:r>
              <a:rPr lang="en-IE" b="0" i="0" dirty="0">
                <a:solidFill>
                  <a:srgbClr val="000000"/>
                </a:solidFill>
                <a:effectLst/>
                <a:latin typeface="WordVisi_MSFontService"/>
              </a:rPr>
              <a:t>Maturity </a:t>
            </a:r>
          </a:p>
          <a:p>
            <a:pPr marL="514350" indent="-514350">
              <a:buFont typeface="+mj-lt"/>
              <a:buAutoNum type="arabicPeriod"/>
            </a:pPr>
            <a:r>
              <a:rPr lang="en-IE" b="0" i="0" dirty="0">
                <a:solidFill>
                  <a:srgbClr val="000000"/>
                </a:solidFill>
                <a:effectLst/>
                <a:latin typeface="WordVisi_MSFontService"/>
              </a:rPr>
              <a:t>Saturation and </a:t>
            </a:r>
          </a:p>
          <a:p>
            <a:pPr marL="514350" indent="-514350">
              <a:buFont typeface="+mj-lt"/>
              <a:buAutoNum type="arabicPeriod"/>
            </a:pPr>
            <a:r>
              <a:rPr lang="en-IE" b="0" i="0" dirty="0">
                <a:solidFill>
                  <a:srgbClr val="000000"/>
                </a:solidFill>
                <a:effectLst/>
                <a:latin typeface="WordVisi_MSFontService"/>
              </a:rPr>
              <a:t>Decline.</a:t>
            </a:r>
            <a:endParaRPr lang="en-IE" dirty="0"/>
          </a:p>
        </p:txBody>
      </p:sp>
    </p:spTree>
    <p:extLst>
      <p:ext uri="{BB962C8B-B14F-4D97-AF65-F5344CB8AC3E}">
        <p14:creationId xmlns:p14="http://schemas.microsoft.com/office/powerpoint/2010/main" val="322554411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6CDC51-8D27-4BF4-AB33-7D5905E80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24FB90F3-DFB9-42D4-B851-120249962A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a:xfrm>
            <a:off x="804672" y="802955"/>
            <a:ext cx="5145024" cy="1454051"/>
          </a:xfrm>
        </p:spPr>
        <p:txBody>
          <a:bodyPr>
            <a:normAutofit/>
          </a:bodyPr>
          <a:lstStyle/>
          <a:p>
            <a:pPr algn="ctr"/>
            <a:r>
              <a:rPr lang="en-IE" sz="3100" b="1" dirty="0">
                <a:solidFill>
                  <a:srgbClr val="000000"/>
                </a:solidFill>
                <a:latin typeface="+mn-lt"/>
              </a:rPr>
              <a:t>Slide 5 – Question 4 </a:t>
            </a:r>
            <a:br>
              <a:rPr lang="en-IE" sz="3100" b="1" dirty="0">
                <a:solidFill>
                  <a:srgbClr val="000000"/>
                </a:solidFill>
                <a:latin typeface="+mn-lt"/>
              </a:rPr>
            </a:br>
            <a:r>
              <a:rPr lang="en-IE" sz="3100" b="1" dirty="0">
                <a:solidFill>
                  <a:srgbClr val="000000"/>
                </a:solidFill>
                <a:latin typeface="+mn-lt"/>
              </a:rPr>
              <a:t>(6 Marks) </a:t>
            </a:r>
            <a:br>
              <a:rPr lang="en-IE" sz="3100" b="1" dirty="0">
                <a:solidFill>
                  <a:srgbClr val="000000"/>
                </a:solidFill>
                <a:latin typeface="+mn-lt"/>
              </a:rPr>
            </a:br>
            <a:r>
              <a:rPr lang="en-IE" sz="3100" b="1" dirty="0">
                <a:solidFill>
                  <a:srgbClr val="000000"/>
                </a:solidFill>
                <a:latin typeface="+mn-lt"/>
              </a:rPr>
              <a:t>(LO 2.8)</a:t>
            </a:r>
          </a:p>
        </p:txBody>
      </p:sp>
      <p:sp>
        <p:nvSpPr>
          <p:cNvPr id="20" name="Freeform 60">
            <a:extLst>
              <a:ext uri="{FF2B5EF4-FFF2-40B4-BE49-F238E27FC236}">
                <a16:creationId xmlns:a16="http://schemas.microsoft.com/office/drawing/2014/main" id="{DF4CE22F-8463-44F2-BE50-65D9B503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8720" y="0"/>
            <a:ext cx="3762182" cy="2258435"/>
          </a:xfrm>
          <a:custGeom>
            <a:avLst/>
            <a:gdLst>
              <a:gd name="connsiteX0" fmla="*/ 39946 w 3960192"/>
              <a:gd name="connsiteY0" fmla="*/ 0 h 2377300"/>
              <a:gd name="connsiteX1" fmla="*/ 3920247 w 3960192"/>
              <a:gd name="connsiteY1" fmla="*/ 0 h 2377300"/>
              <a:gd name="connsiteX2" fmla="*/ 3949969 w 3960192"/>
              <a:gd name="connsiteY2" fmla="*/ 194751 h 2377300"/>
              <a:gd name="connsiteX3" fmla="*/ 3960192 w 3960192"/>
              <a:gd name="connsiteY3" fmla="*/ 397204 h 2377300"/>
              <a:gd name="connsiteX4" fmla="*/ 1980096 w 3960192"/>
              <a:gd name="connsiteY4" fmla="*/ 2377300 h 2377300"/>
              <a:gd name="connsiteX5" fmla="*/ 0 w 3960192"/>
              <a:gd name="connsiteY5" fmla="*/ 397204 h 2377300"/>
              <a:gd name="connsiteX6" fmla="*/ 10224 w 3960192"/>
              <a:gd name="connsiteY6" fmla="*/ 194751 h 237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2" h="2377300">
                <a:moveTo>
                  <a:pt x="39946" y="0"/>
                </a:moveTo>
                <a:lnTo>
                  <a:pt x="3920247" y="0"/>
                </a:lnTo>
                <a:lnTo>
                  <a:pt x="3949969" y="194751"/>
                </a:lnTo>
                <a:cubicBezTo>
                  <a:pt x="3956729" y="261316"/>
                  <a:pt x="3960192" y="328856"/>
                  <a:pt x="3960192" y="397204"/>
                </a:cubicBezTo>
                <a:cubicBezTo>
                  <a:pt x="3960192" y="1490781"/>
                  <a:pt x="3073673" y="2377300"/>
                  <a:pt x="1980096" y="2377300"/>
                </a:cubicBezTo>
                <a:cubicBezTo>
                  <a:pt x="886519" y="2377300"/>
                  <a:pt x="0" y="1490781"/>
                  <a:pt x="0" y="397204"/>
                </a:cubicBezTo>
                <a:cubicBezTo>
                  <a:pt x="0" y="328856"/>
                  <a:pt x="3463" y="261316"/>
                  <a:pt x="10224" y="194751"/>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Graphic 8" descr="Questions with solid fill">
            <a:hlinkClick r:id="rId3" action="ppaction://hlinksldjump"/>
            <a:extLst>
              <a:ext uri="{FF2B5EF4-FFF2-40B4-BE49-F238E27FC236}">
                <a16:creationId xmlns:a16="http://schemas.microsoft.com/office/drawing/2014/main" id="{CE838828-FFF8-433B-A80E-16C3D438D95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86375" y="266436"/>
            <a:ext cx="1366871" cy="1366871"/>
          </a:xfrm>
          <a:prstGeom prst="rect">
            <a:avLst/>
          </a:prstGeom>
        </p:spPr>
      </p:pic>
      <p:sp>
        <p:nvSpPr>
          <p:cNvPr id="3" name="Content Placeholder 2">
            <a:extLst>
              <a:ext uri="{FF2B5EF4-FFF2-40B4-BE49-F238E27FC236}">
                <a16:creationId xmlns:a16="http://schemas.microsoft.com/office/drawing/2014/main" id="{200AC01E-D23C-485C-A58B-308C25A570A3}"/>
              </a:ext>
            </a:extLst>
          </p:cNvPr>
          <p:cNvSpPr>
            <a:spLocks noGrp="1"/>
          </p:cNvSpPr>
          <p:nvPr>
            <p:ph idx="1"/>
          </p:nvPr>
        </p:nvSpPr>
        <p:spPr>
          <a:xfrm>
            <a:off x="804672" y="2421682"/>
            <a:ext cx="5145024" cy="3639289"/>
          </a:xfrm>
        </p:spPr>
        <p:txBody>
          <a:bodyPr anchor="ctr">
            <a:normAutofit/>
          </a:bodyPr>
          <a:lstStyle/>
          <a:p>
            <a:pPr marL="0" indent="0">
              <a:buNone/>
            </a:pPr>
            <a:endParaRPr lang="en-IE" sz="3100" dirty="0">
              <a:solidFill>
                <a:srgbClr val="000000"/>
              </a:solidFill>
            </a:endParaRPr>
          </a:p>
          <a:p>
            <a:pPr marL="0" indent="0">
              <a:buNone/>
            </a:pPr>
            <a:r>
              <a:rPr lang="en-IE" sz="3100" dirty="0">
                <a:solidFill>
                  <a:srgbClr val="000000"/>
                </a:solidFill>
              </a:rPr>
              <a:t>List and explain any 3 pricing strategies</a:t>
            </a: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p:txBody>
      </p:sp>
      <p:sp>
        <p:nvSpPr>
          <p:cNvPr id="22" name="Freeform 67">
            <a:extLst>
              <a:ext uri="{FF2B5EF4-FFF2-40B4-BE49-F238E27FC236}">
                <a16:creationId xmlns:a16="http://schemas.microsoft.com/office/drawing/2014/main" id="{3FA1383B-2709-4E36-8FF8-7A737213B4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7503" y="3006774"/>
            <a:ext cx="4734497" cy="3851226"/>
          </a:xfrm>
          <a:custGeom>
            <a:avLst/>
            <a:gdLst>
              <a:gd name="connsiteX0" fmla="*/ 2718646 w 4647408"/>
              <a:gd name="connsiteY0" fmla="*/ 0 h 3780384"/>
              <a:gd name="connsiteX1" fmla="*/ 4641019 w 4647408"/>
              <a:gd name="connsiteY1" fmla="*/ 796273 h 3780384"/>
              <a:gd name="connsiteX2" fmla="*/ 4647408 w 4647408"/>
              <a:gd name="connsiteY2" fmla="*/ 803303 h 3780384"/>
              <a:gd name="connsiteX3" fmla="*/ 4647408 w 4647408"/>
              <a:gd name="connsiteY3" fmla="*/ 3780384 h 3780384"/>
              <a:gd name="connsiteX4" fmla="*/ 215340 w 4647408"/>
              <a:gd name="connsiteY4" fmla="*/ 3780384 h 3780384"/>
              <a:gd name="connsiteX5" fmla="*/ 213645 w 4647408"/>
              <a:gd name="connsiteY5" fmla="*/ 3776866 h 3780384"/>
              <a:gd name="connsiteX6" fmla="*/ 0 w 4647408"/>
              <a:gd name="connsiteY6" fmla="*/ 2718646 h 3780384"/>
              <a:gd name="connsiteX7" fmla="*/ 2718646 w 4647408"/>
              <a:gd name="connsiteY7" fmla="*/ 0 h 378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7408" h="3780384">
                <a:moveTo>
                  <a:pt x="2718646" y="0"/>
                </a:moveTo>
                <a:cubicBezTo>
                  <a:pt x="3469379" y="0"/>
                  <a:pt x="4149041" y="304295"/>
                  <a:pt x="4641019" y="796273"/>
                </a:cubicBezTo>
                <a:lnTo>
                  <a:pt x="4647408" y="803303"/>
                </a:lnTo>
                <a:lnTo>
                  <a:pt x="4647408" y="3780384"/>
                </a:lnTo>
                <a:lnTo>
                  <a:pt x="215340" y="3780384"/>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Graphic 4" descr="Window with solid fill">
            <a:hlinkClick r:id="rId6"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872423" y="3989614"/>
            <a:ext cx="2548155" cy="2548155"/>
          </a:xfrm>
          <a:prstGeom prst="rect">
            <a:avLst/>
          </a:prstGeom>
        </p:spPr>
      </p:pic>
      <p:sp>
        <p:nvSpPr>
          <p:cNvPr id="12" name="Rectangle: Rounded Corners 11">
            <a:extLst>
              <a:ext uri="{FF2B5EF4-FFF2-40B4-BE49-F238E27FC236}">
                <a16:creationId xmlns:a16="http://schemas.microsoft.com/office/drawing/2014/main" id="{A277FA68-4087-4E7C-9705-4EB2078D8C3F}"/>
              </a:ext>
            </a:extLst>
          </p:cNvPr>
          <p:cNvSpPr/>
          <p:nvPr/>
        </p:nvSpPr>
        <p:spPr>
          <a:xfrm>
            <a:off x="7272997" y="1633307"/>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above for the answer</a:t>
            </a:r>
          </a:p>
        </p:txBody>
      </p:sp>
      <p:sp>
        <p:nvSpPr>
          <p:cNvPr id="13" name="Rectangle: Rounded Corners 12">
            <a:extLst>
              <a:ext uri="{FF2B5EF4-FFF2-40B4-BE49-F238E27FC236}">
                <a16:creationId xmlns:a16="http://schemas.microsoft.com/office/drawing/2014/main" id="{20358829-32F4-4936-930B-BA2EED649E57}"/>
              </a:ext>
            </a:extLst>
          </p:cNvPr>
          <p:cNvSpPr/>
          <p:nvPr/>
        </p:nvSpPr>
        <p:spPr>
          <a:xfrm>
            <a:off x="8872423" y="2971528"/>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below for the home page</a:t>
            </a:r>
          </a:p>
        </p:txBody>
      </p:sp>
    </p:spTree>
    <p:extLst>
      <p:ext uri="{BB962C8B-B14F-4D97-AF65-F5344CB8AC3E}">
        <p14:creationId xmlns:p14="http://schemas.microsoft.com/office/powerpoint/2010/main" val="66382587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p:txBody>
          <a:bodyPr/>
          <a:lstStyle/>
          <a:p>
            <a:r>
              <a:rPr lang="en-IE" dirty="0"/>
              <a:t>Slide 5 – Answer Question 4</a:t>
            </a:r>
          </a:p>
        </p:txBody>
      </p:sp>
      <p:pic>
        <p:nvPicPr>
          <p:cNvPr id="5" name="Graphic 4" descr="Window with solid fill">
            <a:hlinkClick r:id="rId2"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6909" y="5073943"/>
            <a:ext cx="914400" cy="914400"/>
          </a:xfrm>
          <a:prstGeom prst="rect">
            <a:avLst/>
          </a:prstGeom>
        </p:spPr>
      </p:pic>
      <p:sp>
        <p:nvSpPr>
          <p:cNvPr id="6" name="Arrow: Left 5">
            <a:extLst>
              <a:ext uri="{FF2B5EF4-FFF2-40B4-BE49-F238E27FC236}">
                <a16:creationId xmlns:a16="http://schemas.microsoft.com/office/drawing/2014/main" id="{66D4B277-3417-4EA0-923F-4ACC12657009}"/>
              </a:ext>
            </a:extLst>
          </p:cNvPr>
          <p:cNvSpPr/>
          <p:nvPr/>
        </p:nvSpPr>
        <p:spPr>
          <a:xfrm>
            <a:off x="1990018" y="4823792"/>
            <a:ext cx="2794017" cy="148810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a:latin typeface="Comic Sans MS" panose="030F0702030302020204" pitchFamily="66" charset="0"/>
              </a:rPr>
              <a:t>Click Here for the Home Page</a:t>
            </a:r>
          </a:p>
        </p:txBody>
      </p:sp>
      <p:sp>
        <p:nvSpPr>
          <p:cNvPr id="14" name="Content Placeholder 2">
            <a:extLst>
              <a:ext uri="{FF2B5EF4-FFF2-40B4-BE49-F238E27FC236}">
                <a16:creationId xmlns:a16="http://schemas.microsoft.com/office/drawing/2014/main" id="{ADC6D1D7-056F-4A7B-BF8D-C5BA38A9B571}"/>
              </a:ext>
            </a:extLst>
          </p:cNvPr>
          <p:cNvSpPr>
            <a:spLocks noGrp="1"/>
          </p:cNvSpPr>
          <p:nvPr>
            <p:ph idx="1"/>
          </p:nvPr>
        </p:nvSpPr>
        <p:spPr>
          <a:xfrm>
            <a:off x="838200" y="1690689"/>
            <a:ext cx="10515600" cy="2993854"/>
          </a:xfrm>
          <a:ln>
            <a:solidFill>
              <a:schemeClr val="bg1"/>
            </a:solidFill>
          </a:ln>
        </p:spPr>
        <p:txBody>
          <a:bodyPr>
            <a:normAutofit/>
          </a:bodyPr>
          <a:lstStyle/>
          <a:p>
            <a:pPr marL="0" indent="0" algn="l" rtl="0" fontAlgn="base">
              <a:buNone/>
            </a:pPr>
            <a:r>
              <a:rPr lang="en-GB" sz="1800" b="1" i="0" dirty="0">
                <a:solidFill>
                  <a:srgbClr val="000000"/>
                </a:solidFill>
                <a:effectLst/>
                <a:latin typeface="Calibri" panose="020F0502020204030204" pitchFamily="34" charset="0"/>
              </a:rPr>
              <a:t>Premium Pricing</a:t>
            </a:r>
            <a:r>
              <a:rPr lang="en-GB" sz="1800" dirty="0">
                <a:solidFill>
                  <a:srgbClr val="000000"/>
                </a:solidFill>
                <a:latin typeface="Calibri" panose="020F0502020204030204" pitchFamily="34" charset="0"/>
              </a:rPr>
              <a:t> - </a:t>
            </a:r>
            <a:r>
              <a:rPr lang="en-GB" sz="1800" b="0" i="0" dirty="0">
                <a:solidFill>
                  <a:srgbClr val="000000"/>
                </a:solidFill>
                <a:effectLst/>
                <a:latin typeface="Calibri" panose="020F0502020204030204" pitchFamily="34" charset="0"/>
              </a:rPr>
              <a:t>This is when a business swill charges a high price for the product. This will give the product an image of quality and a status. For example, Hugo Boss clothes </a:t>
            </a:r>
            <a:endParaRPr lang="en-GB" sz="1400" dirty="0">
              <a:solidFill>
                <a:srgbClr val="000000"/>
              </a:solidFill>
              <a:latin typeface="Segoe UI" panose="020B0502040204020203" pitchFamily="34" charset="0"/>
            </a:endParaRPr>
          </a:p>
          <a:p>
            <a:pPr marL="0" indent="0" algn="l" rtl="0" fontAlgn="base">
              <a:buNone/>
            </a:pPr>
            <a:r>
              <a:rPr lang="en-GB" sz="1800" b="1" i="0" dirty="0">
                <a:solidFill>
                  <a:srgbClr val="000000"/>
                </a:solidFill>
                <a:effectLst/>
                <a:latin typeface="Calibri" panose="020F0502020204030204" pitchFamily="34" charset="0"/>
              </a:rPr>
              <a:t>Penetration Pricing</a:t>
            </a:r>
            <a:r>
              <a:rPr lang="en-GB" sz="1800" dirty="0">
                <a:solidFill>
                  <a:srgbClr val="000000"/>
                </a:solidFill>
                <a:latin typeface="Calibri" panose="020F0502020204030204" pitchFamily="34" charset="0"/>
              </a:rPr>
              <a:t> - </a:t>
            </a:r>
            <a:r>
              <a:rPr lang="en-GB" sz="1800" b="0" i="0" dirty="0">
                <a:solidFill>
                  <a:srgbClr val="000000"/>
                </a:solidFill>
                <a:effectLst/>
                <a:latin typeface="Calibri" panose="020F0502020204030204" pitchFamily="34" charset="0"/>
              </a:rPr>
              <a:t>This is when the business charges a low price to enter a new market. Once the product is known they will increase the price. For example, Magazines </a:t>
            </a:r>
            <a:endParaRPr lang="en-GB" sz="1400" b="0" i="0" dirty="0">
              <a:solidFill>
                <a:srgbClr val="000000"/>
              </a:solidFill>
              <a:effectLst/>
              <a:latin typeface="Segoe UI" panose="020B0502040204020203" pitchFamily="34" charset="0"/>
            </a:endParaRPr>
          </a:p>
          <a:p>
            <a:pPr marL="0" indent="0" algn="l" rtl="0" fontAlgn="base">
              <a:buNone/>
            </a:pPr>
            <a:r>
              <a:rPr lang="en-GB" sz="1800" b="1" i="0" dirty="0">
                <a:solidFill>
                  <a:srgbClr val="000000"/>
                </a:solidFill>
                <a:effectLst/>
                <a:latin typeface="Calibri" panose="020F0502020204030204" pitchFamily="34" charset="0"/>
              </a:rPr>
              <a:t>Loss leaders</a:t>
            </a:r>
            <a:r>
              <a:rPr lang="en-GB" sz="1800" dirty="0">
                <a:solidFill>
                  <a:srgbClr val="000000"/>
                </a:solidFill>
                <a:latin typeface="Calibri" panose="020F0502020204030204" pitchFamily="34" charset="0"/>
              </a:rPr>
              <a:t> - </a:t>
            </a:r>
            <a:r>
              <a:rPr lang="en-GB" sz="1800" b="0" i="0" dirty="0">
                <a:solidFill>
                  <a:srgbClr val="000000"/>
                </a:solidFill>
                <a:effectLst/>
                <a:latin typeface="Calibri" panose="020F0502020204030204" pitchFamily="34" charset="0"/>
              </a:rPr>
              <a:t>This is when a business sells a product below cost to attract customer into the shop in a hope they will buy goods that are at a higher price. For example, petrol stations </a:t>
            </a:r>
            <a:endParaRPr lang="en-GB" sz="1400" b="0" i="0" dirty="0">
              <a:solidFill>
                <a:srgbClr val="000000"/>
              </a:solidFill>
              <a:effectLst/>
              <a:latin typeface="Segoe UI" panose="020B0502040204020203" pitchFamily="34" charset="0"/>
            </a:endParaRPr>
          </a:p>
          <a:p>
            <a:pPr marL="0" indent="0" algn="l" rtl="0" fontAlgn="base">
              <a:buNone/>
            </a:pPr>
            <a:r>
              <a:rPr lang="en-GB" sz="1800" b="1" i="0" dirty="0">
                <a:solidFill>
                  <a:srgbClr val="000000"/>
                </a:solidFill>
                <a:effectLst/>
                <a:latin typeface="Calibri" panose="020F0502020204030204" pitchFamily="34" charset="0"/>
              </a:rPr>
              <a:t>Discriminatory Pricing</a:t>
            </a:r>
            <a:r>
              <a:rPr lang="en-GB" sz="1800" dirty="0">
                <a:solidFill>
                  <a:srgbClr val="000000"/>
                </a:solidFill>
                <a:latin typeface="Calibri" panose="020F0502020204030204" pitchFamily="34" charset="0"/>
              </a:rPr>
              <a:t> - </a:t>
            </a:r>
            <a:r>
              <a:rPr lang="en-GB" sz="1800" b="0" i="0" dirty="0">
                <a:solidFill>
                  <a:srgbClr val="000000"/>
                </a:solidFill>
                <a:effectLst/>
                <a:latin typeface="Calibri" panose="020F0502020204030204" pitchFamily="34" charset="0"/>
              </a:rPr>
              <a:t>This is charge people different prices for the same product or service </a:t>
            </a:r>
            <a:endParaRPr lang="en-GB" sz="1400" dirty="0">
              <a:solidFill>
                <a:srgbClr val="000000"/>
              </a:solidFill>
              <a:latin typeface="Segoe UI" panose="020B0502040204020203" pitchFamily="34" charset="0"/>
            </a:endParaRPr>
          </a:p>
          <a:p>
            <a:pPr marL="0" indent="0" algn="l" rtl="0" fontAlgn="base">
              <a:buNone/>
            </a:pPr>
            <a:r>
              <a:rPr lang="en-GB" sz="1800" b="1" i="0" dirty="0">
                <a:solidFill>
                  <a:srgbClr val="000000"/>
                </a:solidFill>
                <a:effectLst/>
                <a:latin typeface="Calibri" panose="020F0502020204030204" pitchFamily="34" charset="0"/>
              </a:rPr>
              <a:t>Cost-plus Pricing</a:t>
            </a:r>
            <a:r>
              <a:rPr lang="en-GB" sz="1800" dirty="0">
                <a:solidFill>
                  <a:srgbClr val="000000"/>
                </a:solidFill>
                <a:latin typeface="Calibri" panose="020F0502020204030204" pitchFamily="34" charset="0"/>
              </a:rPr>
              <a:t> - </a:t>
            </a:r>
            <a:r>
              <a:rPr lang="en-GB" sz="1800" b="0" i="0" dirty="0">
                <a:solidFill>
                  <a:srgbClr val="000000"/>
                </a:solidFill>
                <a:effectLst/>
                <a:latin typeface="Calibri" panose="020F0502020204030204" pitchFamily="34" charset="0"/>
              </a:rPr>
              <a:t>This is when the business adds on a percentage to the cost of making the product. This percentage is the profit they will make </a:t>
            </a:r>
            <a:endParaRPr lang="en-GB" sz="1400"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103543562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6CDC51-8D27-4BF4-AB33-7D5905E80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24FB90F3-DFB9-42D4-B851-120249962A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a:xfrm>
            <a:off x="804672" y="802955"/>
            <a:ext cx="5145024" cy="1454051"/>
          </a:xfrm>
        </p:spPr>
        <p:txBody>
          <a:bodyPr>
            <a:normAutofit/>
          </a:bodyPr>
          <a:lstStyle/>
          <a:p>
            <a:pPr algn="ctr"/>
            <a:r>
              <a:rPr lang="en-IE" sz="3100" b="1" dirty="0">
                <a:solidFill>
                  <a:srgbClr val="000000"/>
                </a:solidFill>
                <a:latin typeface="+mn-lt"/>
              </a:rPr>
              <a:t>Slide 5 – Question 5 </a:t>
            </a:r>
            <a:br>
              <a:rPr lang="en-IE" sz="3100" b="1" dirty="0">
                <a:solidFill>
                  <a:srgbClr val="000000"/>
                </a:solidFill>
                <a:latin typeface="+mn-lt"/>
              </a:rPr>
            </a:br>
            <a:r>
              <a:rPr lang="en-IE" sz="3100" b="1" dirty="0">
                <a:solidFill>
                  <a:srgbClr val="000000"/>
                </a:solidFill>
                <a:latin typeface="+mn-lt"/>
              </a:rPr>
              <a:t>(5 Marks) </a:t>
            </a:r>
            <a:br>
              <a:rPr lang="en-IE" sz="3100" b="1" dirty="0">
                <a:solidFill>
                  <a:srgbClr val="000000"/>
                </a:solidFill>
                <a:latin typeface="+mn-lt"/>
              </a:rPr>
            </a:br>
            <a:r>
              <a:rPr lang="en-IE" sz="3100" b="1" dirty="0">
                <a:solidFill>
                  <a:srgbClr val="000000"/>
                </a:solidFill>
                <a:latin typeface="+mn-lt"/>
              </a:rPr>
              <a:t>(LO 2.8)</a:t>
            </a:r>
          </a:p>
        </p:txBody>
      </p:sp>
      <p:sp>
        <p:nvSpPr>
          <p:cNvPr id="20" name="Freeform 60">
            <a:extLst>
              <a:ext uri="{FF2B5EF4-FFF2-40B4-BE49-F238E27FC236}">
                <a16:creationId xmlns:a16="http://schemas.microsoft.com/office/drawing/2014/main" id="{DF4CE22F-8463-44F2-BE50-65D9B503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8720" y="0"/>
            <a:ext cx="3762182" cy="2258435"/>
          </a:xfrm>
          <a:custGeom>
            <a:avLst/>
            <a:gdLst>
              <a:gd name="connsiteX0" fmla="*/ 39946 w 3960192"/>
              <a:gd name="connsiteY0" fmla="*/ 0 h 2377300"/>
              <a:gd name="connsiteX1" fmla="*/ 3920247 w 3960192"/>
              <a:gd name="connsiteY1" fmla="*/ 0 h 2377300"/>
              <a:gd name="connsiteX2" fmla="*/ 3949969 w 3960192"/>
              <a:gd name="connsiteY2" fmla="*/ 194751 h 2377300"/>
              <a:gd name="connsiteX3" fmla="*/ 3960192 w 3960192"/>
              <a:gd name="connsiteY3" fmla="*/ 397204 h 2377300"/>
              <a:gd name="connsiteX4" fmla="*/ 1980096 w 3960192"/>
              <a:gd name="connsiteY4" fmla="*/ 2377300 h 2377300"/>
              <a:gd name="connsiteX5" fmla="*/ 0 w 3960192"/>
              <a:gd name="connsiteY5" fmla="*/ 397204 h 2377300"/>
              <a:gd name="connsiteX6" fmla="*/ 10224 w 3960192"/>
              <a:gd name="connsiteY6" fmla="*/ 194751 h 237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2" h="2377300">
                <a:moveTo>
                  <a:pt x="39946" y="0"/>
                </a:moveTo>
                <a:lnTo>
                  <a:pt x="3920247" y="0"/>
                </a:lnTo>
                <a:lnTo>
                  <a:pt x="3949969" y="194751"/>
                </a:lnTo>
                <a:cubicBezTo>
                  <a:pt x="3956729" y="261316"/>
                  <a:pt x="3960192" y="328856"/>
                  <a:pt x="3960192" y="397204"/>
                </a:cubicBezTo>
                <a:cubicBezTo>
                  <a:pt x="3960192" y="1490781"/>
                  <a:pt x="3073673" y="2377300"/>
                  <a:pt x="1980096" y="2377300"/>
                </a:cubicBezTo>
                <a:cubicBezTo>
                  <a:pt x="886519" y="2377300"/>
                  <a:pt x="0" y="1490781"/>
                  <a:pt x="0" y="397204"/>
                </a:cubicBezTo>
                <a:cubicBezTo>
                  <a:pt x="0" y="328856"/>
                  <a:pt x="3463" y="261316"/>
                  <a:pt x="10224" y="194751"/>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Graphic 8" descr="Questions with solid fill">
            <a:hlinkClick r:id="rId3" action="ppaction://hlinksldjump"/>
            <a:extLst>
              <a:ext uri="{FF2B5EF4-FFF2-40B4-BE49-F238E27FC236}">
                <a16:creationId xmlns:a16="http://schemas.microsoft.com/office/drawing/2014/main" id="{CE838828-FFF8-433B-A80E-16C3D438D95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86375" y="266436"/>
            <a:ext cx="1366871" cy="1366871"/>
          </a:xfrm>
          <a:prstGeom prst="rect">
            <a:avLst/>
          </a:prstGeom>
        </p:spPr>
      </p:pic>
      <p:sp>
        <p:nvSpPr>
          <p:cNvPr id="3" name="Content Placeholder 2">
            <a:extLst>
              <a:ext uri="{FF2B5EF4-FFF2-40B4-BE49-F238E27FC236}">
                <a16:creationId xmlns:a16="http://schemas.microsoft.com/office/drawing/2014/main" id="{200AC01E-D23C-485C-A58B-308C25A570A3}"/>
              </a:ext>
            </a:extLst>
          </p:cNvPr>
          <p:cNvSpPr>
            <a:spLocks noGrp="1"/>
          </p:cNvSpPr>
          <p:nvPr>
            <p:ph idx="1"/>
          </p:nvPr>
        </p:nvSpPr>
        <p:spPr>
          <a:xfrm>
            <a:off x="804672" y="2421682"/>
            <a:ext cx="5145024" cy="3639289"/>
          </a:xfrm>
        </p:spPr>
        <p:txBody>
          <a:bodyPr anchor="ctr">
            <a:normAutofit/>
          </a:bodyPr>
          <a:lstStyle/>
          <a:p>
            <a:pPr marL="0" indent="0">
              <a:buNone/>
            </a:pPr>
            <a:endParaRPr lang="en-IE" sz="3100" dirty="0">
              <a:solidFill>
                <a:srgbClr val="000000"/>
              </a:solidFill>
            </a:endParaRPr>
          </a:p>
          <a:p>
            <a:pPr marL="0" indent="0">
              <a:buNone/>
            </a:pPr>
            <a:r>
              <a:rPr lang="en-IE" sz="3100" dirty="0">
                <a:solidFill>
                  <a:srgbClr val="000000"/>
                </a:solidFill>
              </a:rPr>
              <a:t>List 5 different types of promotion a business can use</a:t>
            </a: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p:txBody>
      </p:sp>
      <p:sp>
        <p:nvSpPr>
          <p:cNvPr id="22" name="Freeform 67">
            <a:extLst>
              <a:ext uri="{FF2B5EF4-FFF2-40B4-BE49-F238E27FC236}">
                <a16:creationId xmlns:a16="http://schemas.microsoft.com/office/drawing/2014/main" id="{3FA1383B-2709-4E36-8FF8-7A737213B4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7503" y="3006774"/>
            <a:ext cx="4734497" cy="3851226"/>
          </a:xfrm>
          <a:custGeom>
            <a:avLst/>
            <a:gdLst>
              <a:gd name="connsiteX0" fmla="*/ 2718646 w 4647408"/>
              <a:gd name="connsiteY0" fmla="*/ 0 h 3780384"/>
              <a:gd name="connsiteX1" fmla="*/ 4641019 w 4647408"/>
              <a:gd name="connsiteY1" fmla="*/ 796273 h 3780384"/>
              <a:gd name="connsiteX2" fmla="*/ 4647408 w 4647408"/>
              <a:gd name="connsiteY2" fmla="*/ 803303 h 3780384"/>
              <a:gd name="connsiteX3" fmla="*/ 4647408 w 4647408"/>
              <a:gd name="connsiteY3" fmla="*/ 3780384 h 3780384"/>
              <a:gd name="connsiteX4" fmla="*/ 215340 w 4647408"/>
              <a:gd name="connsiteY4" fmla="*/ 3780384 h 3780384"/>
              <a:gd name="connsiteX5" fmla="*/ 213645 w 4647408"/>
              <a:gd name="connsiteY5" fmla="*/ 3776866 h 3780384"/>
              <a:gd name="connsiteX6" fmla="*/ 0 w 4647408"/>
              <a:gd name="connsiteY6" fmla="*/ 2718646 h 3780384"/>
              <a:gd name="connsiteX7" fmla="*/ 2718646 w 4647408"/>
              <a:gd name="connsiteY7" fmla="*/ 0 h 378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7408" h="3780384">
                <a:moveTo>
                  <a:pt x="2718646" y="0"/>
                </a:moveTo>
                <a:cubicBezTo>
                  <a:pt x="3469379" y="0"/>
                  <a:pt x="4149041" y="304295"/>
                  <a:pt x="4641019" y="796273"/>
                </a:cubicBezTo>
                <a:lnTo>
                  <a:pt x="4647408" y="803303"/>
                </a:lnTo>
                <a:lnTo>
                  <a:pt x="4647408" y="3780384"/>
                </a:lnTo>
                <a:lnTo>
                  <a:pt x="215340" y="3780384"/>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Graphic 4" descr="Window with solid fill">
            <a:hlinkClick r:id="rId6"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872423" y="3989614"/>
            <a:ext cx="2548155" cy="2548155"/>
          </a:xfrm>
          <a:prstGeom prst="rect">
            <a:avLst/>
          </a:prstGeom>
        </p:spPr>
      </p:pic>
      <p:sp>
        <p:nvSpPr>
          <p:cNvPr id="12" name="Rectangle: Rounded Corners 11">
            <a:extLst>
              <a:ext uri="{FF2B5EF4-FFF2-40B4-BE49-F238E27FC236}">
                <a16:creationId xmlns:a16="http://schemas.microsoft.com/office/drawing/2014/main" id="{9A04FB70-A15C-4A81-99BA-58DF476501A2}"/>
              </a:ext>
            </a:extLst>
          </p:cNvPr>
          <p:cNvSpPr/>
          <p:nvPr/>
        </p:nvSpPr>
        <p:spPr>
          <a:xfrm>
            <a:off x="7272997" y="1633307"/>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above for the answer</a:t>
            </a:r>
          </a:p>
        </p:txBody>
      </p:sp>
      <p:sp>
        <p:nvSpPr>
          <p:cNvPr id="13" name="Rectangle: Rounded Corners 12">
            <a:extLst>
              <a:ext uri="{FF2B5EF4-FFF2-40B4-BE49-F238E27FC236}">
                <a16:creationId xmlns:a16="http://schemas.microsoft.com/office/drawing/2014/main" id="{E173C99D-F958-4EF2-8C4D-E1E7423D07E7}"/>
              </a:ext>
            </a:extLst>
          </p:cNvPr>
          <p:cNvSpPr/>
          <p:nvPr/>
        </p:nvSpPr>
        <p:spPr>
          <a:xfrm>
            <a:off x="8872423" y="2971528"/>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below for the home page</a:t>
            </a:r>
          </a:p>
        </p:txBody>
      </p:sp>
    </p:spTree>
    <p:extLst>
      <p:ext uri="{BB962C8B-B14F-4D97-AF65-F5344CB8AC3E}">
        <p14:creationId xmlns:p14="http://schemas.microsoft.com/office/powerpoint/2010/main" val="245905067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p:txBody>
          <a:bodyPr/>
          <a:lstStyle/>
          <a:p>
            <a:r>
              <a:rPr lang="en-IE" dirty="0"/>
              <a:t>Slide 5 – Answer Question 5</a:t>
            </a:r>
          </a:p>
        </p:txBody>
      </p:sp>
      <p:pic>
        <p:nvPicPr>
          <p:cNvPr id="5" name="Graphic 4" descr="Window with solid fill">
            <a:hlinkClick r:id="rId2"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6909" y="5073943"/>
            <a:ext cx="914400" cy="914400"/>
          </a:xfrm>
          <a:prstGeom prst="rect">
            <a:avLst/>
          </a:prstGeom>
        </p:spPr>
      </p:pic>
      <p:sp>
        <p:nvSpPr>
          <p:cNvPr id="6" name="Arrow: Left 5">
            <a:extLst>
              <a:ext uri="{FF2B5EF4-FFF2-40B4-BE49-F238E27FC236}">
                <a16:creationId xmlns:a16="http://schemas.microsoft.com/office/drawing/2014/main" id="{66D4B277-3417-4EA0-923F-4ACC12657009}"/>
              </a:ext>
            </a:extLst>
          </p:cNvPr>
          <p:cNvSpPr/>
          <p:nvPr/>
        </p:nvSpPr>
        <p:spPr>
          <a:xfrm>
            <a:off x="1990018" y="4823792"/>
            <a:ext cx="2794017" cy="148810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a:latin typeface="Comic Sans MS" panose="030F0702030302020204" pitchFamily="66" charset="0"/>
              </a:rPr>
              <a:t>Click Here for the Home Page</a:t>
            </a:r>
          </a:p>
        </p:txBody>
      </p:sp>
      <p:sp>
        <p:nvSpPr>
          <p:cNvPr id="4" name="Content Placeholder 3">
            <a:extLst>
              <a:ext uri="{FF2B5EF4-FFF2-40B4-BE49-F238E27FC236}">
                <a16:creationId xmlns:a16="http://schemas.microsoft.com/office/drawing/2014/main" id="{D0D9711C-F088-49B0-B2D6-419C39DA5683}"/>
              </a:ext>
            </a:extLst>
          </p:cNvPr>
          <p:cNvSpPr>
            <a:spLocks noGrp="1"/>
          </p:cNvSpPr>
          <p:nvPr>
            <p:ph idx="1"/>
          </p:nvPr>
        </p:nvSpPr>
        <p:spPr>
          <a:xfrm>
            <a:off x="838200" y="1825625"/>
            <a:ext cx="10515600" cy="2998167"/>
          </a:xfrm>
        </p:spPr>
        <p:txBody>
          <a:bodyPr>
            <a:normAutofit/>
          </a:bodyPr>
          <a:lstStyle/>
          <a:p>
            <a:pPr marL="0" indent="0" algn="l" rtl="0" fontAlgn="base">
              <a:buNone/>
            </a:pPr>
            <a:r>
              <a:rPr lang="en-GB" b="0" i="0" dirty="0">
                <a:solidFill>
                  <a:srgbClr val="000000"/>
                </a:solidFill>
                <a:effectLst/>
                <a:latin typeface="Calibri" panose="020F0502020204030204" pitchFamily="34" charset="0"/>
              </a:rPr>
              <a:t>1.Advertising 		2.Sales promotion 		3.Public relations  </a:t>
            </a:r>
            <a:endParaRPr lang="en-GB" b="0" i="0" dirty="0">
              <a:solidFill>
                <a:srgbClr val="000000"/>
              </a:solidFill>
              <a:effectLst/>
              <a:latin typeface="Segoe UI" panose="020B0502040204020203" pitchFamily="34" charset="0"/>
            </a:endParaRPr>
          </a:p>
          <a:p>
            <a:pPr marL="0" indent="0" algn="l" rtl="0" fontAlgn="base">
              <a:buNone/>
            </a:pPr>
            <a:r>
              <a:rPr lang="en-GB" b="0" i="0" dirty="0">
                <a:solidFill>
                  <a:srgbClr val="000000"/>
                </a:solidFill>
                <a:effectLst/>
                <a:latin typeface="Calibri" panose="020F0502020204030204" pitchFamily="34" charset="0"/>
              </a:rPr>
              <a:t>4.Sponsorship 		5.Personal Selling 		6.Social Media  </a:t>
            </a:r>
            <a:endParaRPr lang="en-GB" b="0" i="0" dirty="0">
              <a:solidFill>
                <a:srgbClr val="000000"/>
              </a:solidFill>
              <a:effectLst/>
              <a:latin typeface="Segoe UI" panose="020B0502040204020203" pitchFamily="34" charset="0"/>
            </a:endParaRPr>
          </a:p>
          <a:p>
            <a:pPr marL="0" indent="0" algn="l" rtl="0" fontAlgn="base">
              <a:buNone/>
            </a:pPr>
            <a:r>
              <a:rPr lang="en-GB" b="0" i="0" dirty="0">
                <a:solidFill>
                  <a:srgbClr val="000000"/>
                </a:solidFill>
                <a:effectLst/>
                <a:latin typeface="Calibri" panose="020F0502020204030204" pitchFamily="34" charset="0"/>
              </a:rPr>
              <a:t>7.Celebrity Endorsement 	8.Product Placement </a:t>
            </a:r>
            <a:endParaRPr lang="en-GB" b="0" i="0" dirty="0">
              <a:solidFill>
                <a:srgbClr val="000000"/>
              </a:solidFill>
              <a:effectLst/>
              <a:latin typeface="Segoe UI" panose="020B0502040204020203" pitchFamily="34" charset="0"/>
            </a:endParaRPr>
          </a:p>
          <a:p>
            <a:pPr marL="0" indent="0">
              <a:buNone/>
            </a:pPr>
            <a:endParaRPr lang="en-IE" dirty="0"/>
          </a:p>
        </p:txBody>
      </p:sp>
    </p:spTree>
    <p:extLst>
      <p:ext uri="{BB962C8B-B14F-4D97-AF65-F5344CB8AC3E}">
        <p14:creationId xmlns:p14="http://schemas.microsoft.com/office/powerpoint/2010/main" val="60633693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6CDC51-8D27-4BF4-AB33-7D5905E80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24FB90F3-DFB9-42D4-B851-120249962A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a:xfrm>
            <a:off x="804672" y="802955"/>
            <a:ext cx="5145024" cy="1454051"/>
          </a:xfrm>
        </p:spPr>
        <p:txBody>
          <a:bodyPr>
            <a:normAutofit/>
          </a:bodyPr>
          <a:lstStyle/>
          <a:p>
            <a:pPr algn="ctr"/>
            <a:r>
              <a:rPr lang="en-IE" sz="3100" b="1" dirty="0">
                <a:solidFill>
                  <a:srgbClr val="000000"/>
                </a:solidFill>
                <a:latin typeface="+mn-lt"/>
              </a:rPr>
              <a:t>Slide 5 – Question 6 </a:t>
            </a:r>
            <a:br>
              <a:rPr lang="en-IE" sz="3100" b="1" dirty="0">
                <a:solidFill>
                  <a:srgbClr val="000000"/>
                </a:solidFill>
                <a:latin typeface="+mn-lt"/>
              </a:rPr>
            </a:br>
            <a:r>
              <a:rPr lang="en-IE" sz="3100" b="1" dirty="0">
                <a:solidFill>
                  <a:srgbClr val="000000"/>
                </a:solidFill>
                <a:latin typeface="+mn-lt"/>
              </a:rPr>
              <a:t>(5 marks)</a:t>
            </a:r>
            <a:br>
              <a:rPr lang="en-IE" sz="3100" b="1" dirty="0">
                <a:solidFill>
                  <a:srgbClr val="000000"/>
                </a:solidFill>
                <a:latin typeface="+mn-lt"/>
              </a:rPr>
            </a:br>
            <a:r>
              <a:rPr lang="en-IE" sz="3100" b="1" dirty="0">
                <a:solidFill>
                  <a:srgbClr val="000000"/>
                </a:solidFill>
                <a:latin typeface="+mn-lt"/>
              </a:rPr>
              <a:t>(LO 2.9)</a:t>
            </a:r>
          </a:p>
        </p:txBody>
      </p:sp>
      <p:sp>
        <p:nvSpPr>
          <p:cNvPr id="20" name="Freeform 60">
            <a:extLst>
              <a:ext uri="{FF2B5EF4-FFF2-40B4-BE49-F238E27FC236}">
                <a16:creationId xmlns:a16="http://schemas.microsoft.com/office/drawing/2014/main" id="{DF4CE22F-8463-44F2-BE50-65D9B503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8720" y="0"/>
            <a:ext cx="3762182" cy="2258435"/>
          </a:xfrm>
          <a:custGeom>
            <a:avLst/>
            <a:gdLst>
              <a:gd name="connsiteX0" fmla="*/ 39946 w 3960192"/>
              <a:gd name="connsiteY0" fmla="*/ 0 h 2377300"/>
              <a:gd name="connsiteX1" fmla="*/ 3920247 w 3960192"/>
              <a:gd name="connsiteY1" fmla="*/ 0 h 2377300"/>
              <a:gd name="connsiteX2" fmla="*/ 3949969 w 3960192"/>
              <a:gd name="connsiteY2" fmla="*/ 194751 h 2377300"/>
              <a:gd name="connsiteX3" fmla="*/ 3960192 w 3960192"/>
              <a:gd name="connsiteY3" fmla="*/ 397204 h 2377300"/>
              <a:gd name="connsiteX4" fmla="*/ 1980096 w 3960192"/>
              <a:gd name="connsiteY4" fmla="*/ 2377300 h 2377300"/>
              <a:gd name="connsiteX5" fmla="*/ 0 w 3960192"/>
              <a:gd name="connsiteY5" fmla="*/ 397204 h 2377300"/>
              <a:gd name="connsiteX6" fmla="*/ 10224 w 3960192"/>
              <a:gd name="connsiteY6" fmla="*/ 194751 h 237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2" h="2377300">
                <a:moveTo>
                  <a:pt x="39946" y="0"/>
                </a:moveTo>
                <a:lnTo>
                  <a:pt x="3920247" y="0"/>
                </a:lnTo>
                <a:lnTo>
                  <a:pt x="3949969" y="194751"/>
                </a:lnTo>
                <a:cubicBezTo>
                  <a:pt x="3956729" y="261316"/>
                  <a:pt x="3960192" y="328856"/>
                  <a:pt x="3960192" y="397204"/>
                </a:cubicBezTo>
                <a:cubicBezTo>
                  <a:pt x="3960192" y="1490781"/>
                  <a:pt x="3073673" y="2377300"/>
                  <a:pt x="1980096" y="2377300"/>
                </a:cubicBezTo>
                <a:cubicBezTo>
                  <a:pt x="886519" y="2377300"/>
                  <a:pt x="0" y="1490781"/>
                  <a:pt x="0" y="397204"/>
                </a:cubicBezTo>
                <a:cubicBezTo>
                  <a:pt x="0" y="328856"/>
                  <a:pt x="3463" y="261316"/>
                  <a:pt x="10224" y="194751"/>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Graphic 8" descr="Questions with solid fill">
            <a:hlinkClick r:id="rId3" action="ppaction://hlinksldjump"/>
            <a:extLst>
              <a:ext uri="{FF2B5EF4-FFF2-40B4-BE49-F238E27FC236}">
                <a16:creationId xmlns:a16="http://schemas.microsoft.com/office/drawing/2014/main" id="{CE838828-FFF8-433B-A80E-16C3D438D95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86375" y="266436"/>
            <a:ext cx="1366871" cy="1366871"/>
          </a:xfrm>
          <a:prstGeom prst="rect">
            <a:avLst/>
          </a:prstGeom>
        </p:spPr>
      </p:pic>
      <p:sp>
        <p:nvSpPr>
          <p:cNvPr id="3" name="Content Placeholder 2">
            <a:extLst>
              <a:ext uri="{FF2B5EF4-FFF2-40B4-BE49-F238E27FC236}">
                <a16:creationId xmlns:a16="http://schemas.microsoft.com/office/drawing/2014/main" id="{200AC01E-D23C-485C-A58B-308C25A570A3}"/>
              </a:ext>
            </a:extLst>
          </p:cNvPr>
          <p:cNvSpPr>
            <a:spLocks noGrp="1"/>
          </p:cNvSpPr>
          <p:nvPr>
            <p:ph idx="1"/>
          </p:nvPr>
        </p:nvSpPr>
        <p:spPr>
          <a:xfrm>
            <a:off x="804672" y="2421682"/>
            <a:ext cx="5145024" cy="3639289"/>
          </a:xfrm>
        </p:spPr>
        <p:txBody>
          <a:bodyPr anchor="ctr">
            <a:normAutofit/>
          </a:bodyPr>
          <a:lstStyle/>
          <a:p>
            <a:pPr marL="0" indent="0">
              <a:buNone/>
            </a:pPr>
            <a:endParaRPr lang="en-IE" sz="3100" dirty="0">
              <a:solidFill>
                <a:srgbClr val="000000"/>
              </a:solidFill>
            </a:endParaRPr>
          </a:p>
          <a:p>
            <a:pPr marL="0" indent="0">
              <a:buNone/>
            </a:pPr>
            <a:r>
              <a:rPr lang="en-IE" sz="3100" dirty="0">
                <a:solidFill>
                  <a:srgbClr val="000000"/>
                </a:solidFill>
              </a:rPr>
              <a:t>What do the following letters stand for</a:t>
            </a:r>
          </a:p>
          <a:p>
            <a:pPr marL="0" indent="0">
              <a:buNone/>
            </a:pPr>
            <a:r>
              <a:rPr lang="en-IE" sz="3100" dirty="0">
                <a:solidFill>
                  <a:srgbClr val="000000"/>
                </a:solidFill>
              </a:rPr>
              <a:t>SMART</a:t>
            </a: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p:txBody>
      </p:sp>
      <p:sp>
        <p:nvSpPr>
          <p:cNvPr id="22" name="Freeform 67">
            <a:extLst>
              <a:ext uri="{FF2B5EF4-FFF2-40B4-BE49-F238E27FC236}">
                <a16:creationId xmlns:a16="http://schemas.microsoft.com/office/drawing/2014/main" id="{3FA1383B-2709-4E36-8FF8-7A737213B4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7503" y="3006774"/>
            <a:ext cx="4734497" cy="3851226"/>
          </a:xfrm>
          <a:custGeom>
            <a:avLst/>
            <a:gdLst>
              <a:gd name="connsiteX0" fmla="*/ 2718646 w 4647408"/>
              <a:gd name="connsiteY0" fmla="*/ 0 h 3780384"/>
              <a:gd name="connsiteX1" fmla="*/ 4641019 w 4647408"/>
              <a:gd name="connsiteY1" fmla="*/ 796273 h 3780384"/>
              <a:gd name="connsiteX2" fmla="*/ 4647408 w 4647408"/>
              <a:gd name="connsiteY2" fmla="*/ 803303 h 3780384"/>
              <a:gd name="connsiteX3" fmla="*/ 4647408 w 4647408"/>
              <a:gd name="connsiteY3" fmla="*/ 3780384 h 3780384"/>
              <a:gd name="connsiteX4" fmla="*/ 215340 w 4647408"/>
              <a:gd name="connsiteY4" fmla="*/ 3780384 h 3780384"/>
              <a:gd name="connsiteX5" fmla="*/ 213645 w 4647408"/>
              <a:gd name="connsiteY5" fmla="*/ 3776866 h 3780384"/>
              <a:gd name="connsiteX6" fmla="*/ 0 w 4647408"/>
              <a:gd name="connsiteY6" fmla="*/ 2718646 h 3780384"/>
              <a:gd name="connsiteX7" fmla="*/ 2718646 w 4647408"/>
              <a:gd name="connsiteY7" fmla="*/ 0 h 378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7408" h="3780384">
                <a:moveTo>
                  <a:pt x="2718646" y="0"/>
                </a:moveTo>
                <a:cubicBezTo>
                  <a:pt x="3469379" y="0"/>
                  <a:pt x="4149041" y="304295"/>
                  <a:pt x="4641019" y="796273"/>
                </a:cubicBezTo>
                <a:lnTo>
                  <a:pt x="4647408" y="803303"/>
                </a:lnTo>
                <a:lnTo>
                  <a:pt x="4647408" y="3780384"/>
                </a:lnTo>
                <a:lnTo>
                  <a:pt x="215340" y="3780384"/>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Graphic 4" descr="Window with solid fill">
            <a:hlinkClick r:id="rId6"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872423" y="3989614"/>
            <a:ext cx="2548155" cy="2548155"/>
          </a:xfrm>
          <a:prstGeom prst="rect">
            <a:avLst/>
          </a:prstGeom>
        </p:spPr>
      </p:pic>
      <p:sp>
        <p:nvSpPr>
          <p:cNvPr id="12" name="Rectangle: Rounded Corners 11">
            <a:extLst>
              <a:ext uri="{FF2B5EF4-FFF2-40B4-BE49-F238E27FC236}">
                <a16:creationId xmlns:a16="http://schemas.microsoft.com/office/drawing/2014/main" id="{28FE1B33-D6E2-454C-AEBE-129B52DE4FC9}"/>
              </a:ext>
            </a:extLst>
          </p:cNvPr>
          <p:cNvSpPr/>
          <p:nvPr/>
        </p:nvSpPr>
        <p:spPr>
          <a:xfrm>
            <a:off x="7272997" y="1633307"/>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above for the answer</a:t>
            </a:r>
          </a:p>
        </p:txBody>
      </p:sp>
      <p:sp>
        <p:nvSpPr>
          <p:cNvPr id="13" name="Rectangle: Rounded Corners 12">
            <a:extLst>
              <a:ext uri="{FF2B5EF4-FFF2-40B4-BE49-F238E27FC236}">
                <a16:creationId xmlns:a16="http://schemas.microsoft.com/office/drawing/2014/main" id="{509126C5-0905-4A5C-AD96-5E06642B1466}"/>
              </a:ext>
            </a:extLst>
          </p:cNvPr>
          <p:cNvSpPr/>
          <p:nvPr/>
        </p:nvSpPr>
        <p:spPr>
          <a:xfrm>
            <a:off x="8872423" y="2971528"/>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below for the home page</a:t>
            </a:r>
          </a:p>
        </p:txBody>
      </p:sp>
    </p:spTree>
    <p:extLst>
      <p:ext uri="{BB962C8B-B14F-4D97-AF65-F5344CB8AC3E}">
        <p14:creationId xmlns:p14="http://schemas.microsoft.com/office/powerpoint/2010/main" val="267062964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p:txBody>
          <a:bodyPr/>
          <a:lstStyle/>
          <a:p>
            <a:r>
              <a:rPr lang="en-IE" dirty="0"/>
              <a:t>Slide 5 – Answer Number 6</a:t>
            </a:r>
          </a:p>
        </p:txBody>
      </p:sp>
      <p:pic>
        <p:nvPicPr>
          <p:cNvPr id="5" name="Graphic 4" descr="Window with solid fill">
            <a:hlinkClick r:id="rId2"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6909" y="5073943"/>
            <a:ext cx="914400" cy="914400"/>
          </a:xfrm>
          <a:prstGeom prst="rect">
            <a:avLst/>
          </a:prstGeom>
        </p:spPr>
      </p:pic>
      <p:sp>
        <p:nvSpPr>
          <p:cNvPr id="6" name="Arrow: Left 5">
            <a:extLst>
              <a:ext uri="{FF2B5EF4-FFF2-40B4-BE49-F238E27FC236}">
                <a16:creationId xmlns:a16="http://schemas.microsoft.com/office/drawing/2014/main" id="{66D4B277-3417-4EA0-923F-4ACC12657009}"/>
              </a:ext>
            </a:extLst>
          </p:cNvPr>
          <p:cNvSpPr/>
          <p:nvPr/>
        </p:nvSpPr>
        <p:spPr>
          <a:xfrm>
            <a:off x="1990018" y="4823792"/>
            <a:ext cx="2794017" cy="148810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a:latin typeface="Comic Sans MS" panose="030F0702030302020204" pitchFamily="66" charset="0"/>
              </a:rPr>
              <a:t>Click Here for the Home Page</a:t>
            </a:r>
          </a:p>
        </p:txBody>
      </p:sp>
      <p:sp>
        <p:nvSpPr>
          <p:cNvPr id="14" name="Content Placeholder 2">
            <a:extLst>
              <a:ext uri="{FF2B5EF4-FFF2-40B4-BE49-F238E27FC236}">
                <a16:creationId xmlns:a16="http://schemas.microsoft.com/office/drawing/2014/main" id="{ADC6D1D7-056F-4A7B-BF8D-C5BA38A9B571}"/>
              </a:ext>
            </a:extLst>
          </p:cNvPr>
          <p:cNvSpPr>
            <a:spLocks noGrp="1"/>
          </p:cNvSpPr>
          <p:nvPr>
            <p:ph idx="1"/>
          </p:nvPr>
        </p:nvSpPr>
        <p:spPr>
          <a:xfrm>
            <a:off x="838200" y="1690688"/>
            <a:ext cx="10515600" cy="3021989"/>
          </a:xfrm>
          <a:ln>
            <a:solidFill>
              <a:schemeClr val="bg1"/>
            </a:solidFill>
          </a:ln>
        </p:spPr>
        <p:txBody>
          <a:bodyPr>
            <a:normAutofit/>
          </a:bodyPr>
          <a:lstStyle/>
          <a:p>
            <a:pPr marL="0" indent="0" algn="l" rtl="0" fontAlgn="base">
              <a:buNone/>
            </a:pPr>
            <a:r>
              <a:rPr lang="en-GB" sz="1800" b="1" i="0" dirty="0">
                <a:solidFill>
                  <a:srgbClr val="000000"/>
                </a:solidFill>
                <a:effectLst/>
                <a:latin typeface="Calibri" panose="020F0502020204030204" pitchFamily="34" charset="0"/>
              </a:rPr>
              <a:t>S</a:t>
            </a:r>
            <a:r>
              <a:rPr lang="en-GB" sz="1800" b="0" i="0" dirty="0">
                <a:solidFill>
                  <a:srgbClr val="000000"/>
                </a:solidFill>
                <a:effectLst/>
                <a:latin typeface="Calibri" panose="020F0502020204030204" pitchFamily="34" charset="0"/>
              </a:rPr>
              <a:t> – Specific The goal should be clear </a:t>
            </a:r>
            <a:endParaRPr lang="en-GB" sz="1600" b="0" i="0" dirty="0">
              <a:solidFill>
                <a:srgbClr val="000000"/>
              </a:solidFill>
              <a:effectLst/>
              <a:latin typeface="Segoe UI" panose="020B0502040204020203" pitchFamily="34" charset="0"/>
            </a:endParaRPr>
          </a:p>
          <a:p>
            <a:pPr marL="0" indent="0" algn="l" rtl="0" fontAlgn="base">
              <a:buNone/>
            </a:pPr>
            <a:r>
              <a:rPr lang="en-GB" sz="1800" b="1" i="0" dirty="0">
                <a:solidFill>
                  <a:srgbClr val="000000"/>
                </a:solidFill>
                <a:effectLst/>
                <a:latin typeface="Calibri" panose="020F0502020204030204" pitchFamily="34" charset="0"/>
              </a:rPr>
              <a:t>M</a:t>
            </a:r>
            <a:r>
              <a:rPr lang="en-GB" sz="1800" b="0" i="0" dirty="0">
                <a:solidFill>
                  <a:srgbClr val="000000"/>
                </a:solidFill>
                <a:effectLst/>
                <a:latin typeface="Calibri" panose="020F0502020204030204" pitchFamily="34" charset="0"/>
              </a:rPr>
              <a:t> – Measurable You must know when the goal has been achieved </a:t>
            </a:r>
            <a:endParaRPr lang="en-GB" sz="1600" b="0" i="0" dirty="0">
              <a:solidFill>
                <a:srgbClr val="000000"/>
              </a:solidFill>
              <a:effectLst/>
              <a:latin typeface="Segoe UI" panose="020B0502040204020203" pitchFamily="34" charset="0"/>
            </a:endParaRPr>
          </a:p>
          <a:p>
            <a:pPr marL="0" indent="0" algn="l" rtl="0" fontAlgn="base">
              <a:buNone/>
            </a:pPr>
            <a:r>
              <a:rPr lang="en-GB" sz="1800" b="1" i="0" dirty="0">
                <a:solidFill>
                  <a:srgbClr val="000000"/>
                </a:solidFill>
                <a:effectLst/>
                <a:latin typeface="Calibri" panose="020F0502020204030204" pitchFamily="34" charset="0"/>
              </a:rPr>
              <a:t>A</a:t>
            </a:r>
            <a:r>
              <a:rPr lang="en-GB" sz="1800" b="0" i="0" dirty="0">
                <a:solidFill>
                  <a:srgbClr val="000000"/>
                </a:solidFill>
                <a:effectLst/>
                <a:latin typeface="Calibri" panose="020F0502020204030204" pitchFamily="34" charset="0"/>
              </a:rPr>
              <a:t> – Achievable The business must be able to reach the goal  </a:t>
            </a:r>
            <a:endParaRPr lang="en-GB" sz="1600" b="0" i="0" dirty="0">
              <a:solidFill>
                <a:srgbClr val="000000"/>
              </a:solidFill>
              <a:effectLst/>
              <a:latin typeface="Segoe UI" panose="020B0502040204020203" pitchFamily="34" charset="0"/>
            </a:endParaRPr>
          </a:p>
          <a:p>
            <a:pPr marL="0" indent="0" algn="l" rtl="0" fontAlgn="base">
              <a:buNone/>
            </a:pPr>
            <a:r>
              <a:rPr lang="en-GB" sz="1800" b="1" i="0" dirty="0">
                <a:solidFill>
                  <a:srgbClr val="000000"/>
                </a:solidFill>
                <a:effectLst/>
                <a:latin typeface="Calibri" panose="020F0502020204030204" pitchFamily="34" charset="0"/>
              </a:rPr>
              <a:t>R</a:t>
            </a:r>
            <a:r>
              <a:rPr lang="en-GB" sz="1800" b="0" i="0" dirty="0">
                <a:solidFill>
                  <a:srgbClr val="000000"/>
                </a:solidFill>
                <a:effectLst/>
                <a:latin typeface="Calibri" panose="020F0502020204030204" pitchFamily="34" charset="0"/>
              </a:rPr>
              <a:t> – Relevant The goal must be worthwhile for the business </a:t>
            </a:r>
            <a:endParaRPr lang="en-GB" sz="1600" b="0" i="0" dirty="0">
              <a:solidFill>
                <a:srgbClr val="000000"/>
              </a:solidFill>
              <a:effectLst/>
              <a:latin typeface="Segoe UI" panose="020B0502040204020203" pitchFamily="34" charset="0"/>
            </a:endParaRPr>
          </a:p>
          <a:p>
            <a:pPr marL="0" indent="0" algn="l" rtl="0" fontAlgn="base">
              <a:buNone/>
            </a:pPr>
            <a:r>
              <a:rPr lang="en-GB" sz="1800" b="1" i="0" dirty="0">
                <a:solidFill>
                  <a:srgbClr val="000000"/>
                </a:solidFill>
                <a:effectLst/>
                <a:latin typeface="Calibri" panose="020F0502020204030204" pitchFamily="34" charset="0"/>
              </a:rPr>
              <a:t>T </a:t>
            </a:r>
            <a:r>
              <a:rPr lang="en-GB" sz="1800" b="0" i="0" dirty="0">
                <a:solidFill>
                  <a:srgbClr val="000000"/>
                </a:solidFill>
                <a:effectLst/>
                <a:latin typeface="Calibri" panose="020F0502020204030204" pitchFamily="34" charset="0"/>
              </a:rPr>
              <a:t>– Times There must be a target date for the goal to be achieved </a:t>
            </a:r>
            <a:endParaRPr lang="en-GB" sz="1600"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705724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a:xfrm>
            <a:off x="1136428" y="627564"/>
            <a:ext cx="7474172" cy="1325563"/>
          </a:xfrm>
        </p:spPr>
        <p:txBody>
          <a:bodyPr>
            <a:normAutofit/>
          </a:bodyPr>
          <a:lstStyle/>
          <a:p>
            <a:r>
              <a:rPr lang="en-IE" dirty="0"/>
              <a:t>Slide 4 – Second dice rolled</a:t>
            </a:r>
          </a:p>
        </p:txBody>
      </p:sp>
      <p:sp>
        <p:nvSpPr>
          <p:cNvPr id="3" name="Content Placeholder 2">
            <a:extLst>
              <a:ext uri="{FF2B5EF4-FFF2-40B4-BE49-F238E27FC236}">
                <a16:creationId xmlns:a16="http://schemas.microsoft.com/office/drawing/2014/main" id="{200AC01E-D23C-485C-A58B-308C25A570A3}"/>
              </a:ext>
            </a:extLst>
          </p:cNvPr>
          <p:cNvSpPr>
            <a:spLocks noGrp="1"/>
          </p:cNvSpPr>
          <p:nvPr>
            <p:ph idx="1"/>
          </p:nvPr>
        </p:nvSpPr>
        <p:spPr>
          <a:xfrm>
            <a:off x="1136429" y="2278173"/>
            <a:ext cx="6467867" cy="3450613"/>
          </a:xfrm>
        </p:spPr>
        <p:txBody>
          <a:bodyPr anchor="ctr">
            <a:normAutofit/>
          </a:bodyPr>
          <a:lstStyle/>
          <a:p>
            <a:pPr marL="0" indent="0">
              <a:buNone/>
            </a:pPr>
            <a:r>
              <a:rPr lang="en-IE" sz="2400" dirty="0">
                <a:hlinkClick r:id="rId2" action="ppaction://hlinksldjump"/>
              </a:rPr>
              <a:t>No 1 = Question 1</a:t>
            </a:r>
            <a:endParaRPr lang="en-IE" sz="2400" dirty="0"/>
          </a:p>
          <a:p>
            <a:pPr marL="0" indent="0">
              <a:buNone/>
            </a:pPr>
            <a:r>
              <a:rPr lang="en-IE" sz="2400" dirty="0">
                <a:hlinkClick r:id="rId3" action="ppaction://hlinksldjump"/>
              </a:rPr>
              <a:t>No 2 = Question 2</a:t>
            </a:r>
            <a:endParaRPr lang="en-IE" sz="2400" dirty="0"/>
          </a:p>
          <a:p>
            <a:pPr marL="0" indent="0">
              <a:buNone/>
            </a:pPr>
            <a:r>
              <a:rPr lang="en-IE" sz="2400" dirty="0">
                <a:hlinkClick r:id="rId4" action="ppaction://hlinksldjump"/>
              </a:rPr>
              <a:t>No 3 = Question 3</a:t>
            </a:r>
            <a:endParaRPr lang="en-IE" sz="2400" dirty="0"/>
          </a:p>
          <a:p>
            <a:pPr marL="0" indent="0">
              <a:buNone/>
            </a:pPr>
            <a:r>
              <a:rPr lang="en-IE" sz="2400" dirty="0">
                <a:hlinkClick r:id="rId5" action="ppaction://hlinksldjump"/>
              </a:rPr>
              <a:t>No 4 = Question 4</a:t>
            </a:r>
            <a:endParaRPr lang="en-IE" sz="2400" dirty="0"/>
          </a:p>
          <a:p>
            <a:pPr marL="0" indent="0">
              <a:buNone/>
            </a:pPr>
            <a:r>
              <a:rPr lang="en-IE" sz="2400" dirty="0">
                <a:hlinkClick r:id="rId6" action="ppaction://hlinksldjump"/>
              </a:rPr>
              <a:t>No 5 = Question 5</a:t>
            </a:r>
            <a:endParaRPr lang="en-IE" sz="2400" dirty="0"/>
          </a:p>
          <a:p>
            <a:pPr marL="0" indent="0">
              <a:buNone/>
            </a:pPr>
            <a:r>
              <a:rPr lang="en-IE" sz="2400" dirty="0">
                <a:hlinkClick r:id="rId7" action="ppaction://hlinksldjump"/>
              </a:rPr>
              <a:t>No 6 = Question 6</a:t>
            </a:r>
            <a:endParaRPr lang="en-IE" sz="2400" dirty="0"/>
          </a:p>
          <a:p>
            <a:pPr marL="0" indent="0">
              <a:buNone/>
            </a:pPr>
            <a:endParaRPr lang="en-IE" sz="2400" dirty="0"/>
          </a:p>
          <a:p>
            <a:pPr marL="0" indent="0">
              <a:buNone/>
            </a:pPr>
            <a:endParaRPr lang="en-IE" sz="2400" dirty="0"/>
          </a:p>
        </p:txBody>
      </p:sp>
      <p:sp>
        <p:nvSpPr>
          <p:cNvPr id="11" name="Rectangle 1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c 4" descr="Window with solid fill">
            <a:hlinkClick r:id="rId8"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413987" y="2857501"/>
            <a:ext cx="1142998" cy="1142998"/>
          </a:xfrm>
          <a:prstGeom prst="rect">
            <a:avLst/>
          </a:prstGeom>
        </p:spPr>
      </p:pic>
      <p:sp>
        <p:nvSpPr>
          <p:cNvPr id="6" name="Arrow: Left 5">
            <a:extLst>
              <a:ext uri="{FF2B5EF4-FFF2-40B4-BE49-F238E27FC236}">
                <a16:creationId xmlns:a16="http://schemas.microsoft.com/office/drawing/2014/main" id="{66D4B277-3417-4EA0-923F-4ACC12657009}"/>
              </a:ext>
            </a:extLst>
          </p:cNvPr>
          <p:cNvSpPr/>
          <p:nvPr/>
        </p:nvSpPr>
        <p:spPr>
          <a:xfrm flipH="1">
            <a:off x="6395400" y="2708999"/>
            <a:ext cx="2520000" cy="1440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IE" sz="1600" dirty="0">
                <a:latin typeface="Comic Sans MS" panose="030F0702030302020204" pitchFamily="66" charset="0"/>
              </a:rPr>
              <a:t>Click Here for the Home Page</a:t>
            </a:r>
          </a:p>
        </p:txBody>
      </p:sp>
    </p:spTree>
    <p:extLst>
      <p:ext uri="{BB962C8B-B14F-4D97-AF65-F5344CB8AC3E}">
        <p14:creationId xmlns:p14="http://schemas.microsoft.com/office/powerpoint/2010/main" val="225546065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6CDC51-8D27-4BF4-AB33-7D5905E80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24FB90F3-DFB9-42D4-B851-120249962A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a:xfrm>
            <a:off x="804672" y="802955"/>
            <a:ext cx="5145024" cy="1454051"/>
          </a:xfrm>
        </p:spPr>
        <p:txBody>
          <a:bodyPr>
            <a:normAutofit/>
          </a:bodyPr>
          <a:lstStyle/>
          <a:p>
            <a:pPr algn="ctr"/>
            <a:r>
              <a:rPr lang="en-IE" sz="3100" b="1" dirty="0">
                <a:solidFill>
                  <a:srgbClr val="000000"/>
                </a:solidFill>
                <a:latin typeface="+mn-lt"/>
              </a:rPr>
              <a:t>Slide 6 – Question 1 </a:t>
            </a:r>
            <a:br>
              <a:rPr lang="en-IE" sz="3100" b="1" dirty="0">
                <a:solidFill>
                  <a:srgbClr val="000000"/>
                </a:solidFill>
                <a:latin typeface="+mn-lt"/>
              </a:rPr>
            </a:br>
            <a:r>
              <a:rPr lang="en-IE" sz="3100" b="1" dirty="0">
                <a:solidFill>
                  <a:srgbClr val="000000"/>
                </a:solidFill>
                <a:latin typeface="+mn-lt"/>
              </a:rPr>
              <a:t>(4 Marks) </a:t>
            </a:r>
            <a:br>
              <a:rPr lang="en-IE" sz="3100" b="1" dirty="0">
                <a:solidFill>
                  <a:srgbClr val="000000"/>
                </a:solidFill>
                <a:latin typeface="+mn-lt"/>
              </a:rPr>
            </a:br>
            <a:r>
              <a:rPr lang="en-IE" sz="3100" b="1" dirty="0">
                <a:solidFill>
                  <a:srgbClr val="000000"/>
                </a:solidFill>
                <a:latin typeface="+mn-lt"/>
              </a:rPr>
              <a:t>(LO 2.9) </a:t>
            </a:r>
          </a:p>
        </p:txBody>
      </p:sp>
      <p:sp>
        <p:nvSpPr>
          <p:cNvPr id="20" name="Freeform 60">
            <a:extLst>
              <a:ext uri="{FF2B5EF4-FFF2-40B4-BE49-F238E27FC236}">
                <a16:creationId xmlns:a16="http://schemas.microsoft.com/office/drawing/2014/main" id="{DF4CE22F-8463-44F2-BE50-65D9B503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8720" y="0"/>
            <a:ext cx="3762182" cy="2258435"/>
          </a:xfrm>
          <a:custGeom>
            <a:avLst/>
            <a:gdLst>
              <a:gd name="connsiteX0" fmla="*/ 39946 w 3960192"/>
              <a:gd name="connsiteY0" fmla="*/ 0 h 2377300"/>
              <a:gd name="connsiteX1" fmla="*/ 3920247 w 3960192"/>
              <a:gd name="connsiteY1" fmla="*/ 0 h 2377300"/>
              <a:gd name="connsiteX2" fmla="*/ 3949969 w 3960192"/>
              <a:gd name="connsiteY2" fmla="*/ 194751 h 2377300"/>
              <a:gd name="connsiteX3" fmla="*/ 3960192 w 3960192"/>
              <a:gd name="connsiteY3" fmla="*/ 397204 h 2377300"/>
              <a:gd name="connsiteX4" fmla="*/ 1980096 w 3960192"/>
              <a:gd name="connsiteY4" fmla="*/ 2377300 h 2377300"/>
              <a:gd name="connsiteX5" fmla="*/ 0 w 3960192"/>
              <a:gd name="connsiteY5" fmla="*/ 397204 h 2377300"/>
              <a:gd name="connsiteX6" fmla="*/ 10224 w 3960192"/>
              <a:gd name="connsiteY6" fmla="*/ 194751 h 237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2" h="2377300">
                <a:moveTo>
                  <a:pt x="39946" y="0"/>
                </a:moveTo>
                <a:lnTo>
                  <a:pt x="3920247" y="0"/>
                </a:lnTo>
                <a:lnTo>
                  <a:pt x="3949969" y="194751"/>
                </a:lnTo>
                <a:cubicBezTo>
                  <a:pt x="3956729" y="261316"/>
                  <a:pt x="3960192" y="328856"/>
                  <a:pt x="3960192" y="397204"/>
                </a:cubicBezTo>
                <a:cubicBezTo>
                  <a:pt x="3960192" y="1490781"/>
                  <a:pt x="3073673" y="2377300"/>
                  <a:pt x="1980096" y="2377300"/>
                </a:cubicBezTo>
                <a:cubicBezTo>
                  <a:pt x="886519" y="2377300"/>
                  <a:pt x="0" y="1490781"/>
                  <a:pt x="0" y="397204"/>
                </a:cubicBezTo>
                <a:cubicBezTo>
                  <a:pt x="0" y="328856"/>
                  <a:pt x="3463" y="261316"/>
                  <a:pt x="10224" y="194751"/>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Graphic 8" descr="Questions with solid fill">
            <a:hlinkClick r:id="rId3" action="ppaction://hlinksldjump"/>
            <a:extLst>
              <a:ext uri="{FF2B5EF4-FFF2-40B4-BE49-F238E27FC236}">
                <a16:creationId xmlns:a16="http://schemas.microsoft.com/office/drawing/2014/main" id="{CE838828-FFF8-433B-A80E-16C3D438D95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86375" y="266436"/>
            <a:ext cx="1366871" cy="1366871"/>
          </a:xfrm>
          <a:prstGeom prst="rect">
            <a:avLst/>
          </a:prstGeom>
        </p:spPr>
      </p:pic>
      <p:sp>
        <p:nvSpPr>
          <p:cNvPr id="3" name="Content Placeholder 2">
            <a:extLst>
              <a:ext uri="{FF2B5EF4-FFF2-40B4-BE49-F238E27FC236}">
                <a16:creationId xmlns:a16="http://schemas.microsoft.com/office/drawing/2014/main" id="{200AC01E-D23C-485C-A58B-308C25A570A3}"/>
              </a:ext>
            </a:extLst>
          </p:cNvPr>
          <p:cNvSpPr>
            <a:spLocks noGrp="1"/>
          </p:cNvSpPr>
          <p:nvPr>
            <p:ph idx="1"/>
          </p:nvPr>
        </p:nvSpPr>
        <p:spPr>
          <a:xfrm>
            <a:off x="804672" y="2421682"/>
            <a:ext cx="5145024" cy="3639289"/>
          </a:xfrm>
        </p:spPr>
        <p:txBody>
          <a:bodyPr anchor="ctr">
            <a:normAutofit/>
          </a:bodyPr>
          <a:lstStyle/>
          <a:p>
            <a:pPr marL="0" indent="0">
              <a:buNone/>
            </a:pPr>
            <a:endParaRPr lang="en-IE" sz="3100" dirty="0">
              <a:solidFill>
                <a:srgbClr val="000000"/>
              </a:solidFill>
            </a:endParaRPr>
          </a:p>
          <a:p>
            <a:pPr marL="0" indent="0">
              <a:buNone/>
            </a:pPr>
            <a:r>
              <a:rPr lang="en-IE" sz="3100" dirty="0">
                <a:solidFill>
                  <a:srgbClr val="000000"/>
                </a:solidFill>
              </a:rPr>
              <a:t>What do the following Letters stand for </a:t>
            </a:r>
          </a:p>
          <a:p>
            <a:pPr marL="0" indent="0">
              <a:buNone/>
            </a:pPr>
            <a:r>
              <a:rPr lang="en-IE" sz="3100" dirty="0">
                <a:solidFill>
                  <a:srgbClr val="000000"/>
                </a:solidFill>
              </a:rPr>
              <a:t>SWOT</a:t>
            </a: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p:txBody>
      </p:sp>
      <p:sp>
        <p:nvSpPr>
          <p:cNvPr id="22" name="Freeform 67">
            <a:extLst>
              <a:ext uri="{FF2B5EF4-FFF2-40B4-BE49-F238E27FC236}">
                <a16:creationId xmlns:a16="http://schemas.microsoft.com/office/drawing/2014/main" id="{3FA1383B-2709-4E36-8FF8-7A737213B4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7503" y="3006774"/>
            <a:ext cx="4734497" cy="3851226"/>
          </a:xfrm>
          <a:custGeom>
            <a:avLst/>
            <a:gdLst>
              <a:gd name="connsiteX0" fmla="*/ 2718646 w 4647408"/>
              <a:gd name="connsiteY0" fmla="*/ 0 h 3780384"/>
              <a:gd name="connsiteX1" fmla="*/ 4641019 w 4647408"/>
              <a:gd name="connsiteY1" fmla="*/ 796273 h 3780384"/>
              <a:gd name="connsiteX2" fmla="*/ 4647408 w 4647408"/>
              <a:gd name="connsiteY2" fmla="*/ 803303 h 3780384"/>
              <a:gd name="connsiteX3" fmla="*/ 4647408 w 4647408"/>
              <a:gd name="connsiteY3" fmla="*/ 3780384 h 3780384"/>
              <a:gd name="connsiteX4" fmla="*/ 215340 w 4647408"/>
              <a:gd name="connsiteY4" fmla="*/ 3780384 h 3780384"/>
              <a:gd name="connsiteX5" fmla="*/ 213645 w 4647408"/>
              <a:gd name="connsiteY5" fmla="*/ 3776866 h 3780384"/>
              <a:gd name="connsiteX6" fmla="*/ 0 w 4647408"/>
              <a:gd name="connsiteY6" fmla="*/ 2718646 h 3780384"/>
              <a:gd name="connsiteX7" fmla="*/ 2718646 w 4647408"/>
              <a:gd name="connsiteY7" fmla="*/ 0 h 378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7408" h="3780384">
                <a:moveTo>
                  <a:pt x="2718646" y="0"/>
                </a:moveTo>
                <a:cubicBezTo>
                  <a:pt x="3469379" y="0"/>
                  <a:pt x="4149041" y="304295"/>
                  <a:pt x="4641019" y="796273"/>
                </a:cubicBezTo>
                <a:lnTo>
                  <a:pt x="4647408" y="803303"/>
                </a:lnTo>
                <a:lnTo>
                  <a:pt x="4647408" y="3780384"/>
                </a:lnTo>
                <a:lnTo>
                  <a:pt x="215340" y="3780384"/>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Graphic 4" descr="Window with solid fill">
            <a:hlinkClick r:id="rId6"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872423" y="3989614"/>
            <a:ext cx="2548155" cy="2548155"/>
          </a:xfrm>
          <a:prstGeom prst="rect">
            <a:avLst/>
          </a:prstGeom>
        </p:spPr>
      </p:pic>
      <p:sp>
        <p:nvSpPr>
          <p:cNvPr id="12" name="Rectangle: Rounded Corners 11">
            <a:extLst>
              <a:ext uri="{FF2B5EF4-FFF2-40B4-BE49-F238E27FC236}">
                <a16:creationId xmlns:a16="http://schemas.microsoft.com/office/drawing/2014/main" id="{E8D31D77-D844-4FB9-90A5-F5A8C571EA50}"/>
              </a:ext>
            </a:extLst>
          </p:cNvPr>
          <p:cNvSpPr/>
          <p:nvPr/>
        </p:nvSpPr>
        <p:spPr>
          <a:xfrm>
            <a:off x="7272997" y="1633307"/>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above for the answer</a:t>
            </a:r>
          </a:p>
        </p:txBody>
      </p:sp>
      <p:sp>
        <p:nvSpPr>
          <p:cNvPr id="13" name="Rectangle: Rounded Corners 12">
            <a:extLst>
              <a:ext uri="{FF2B5EF4-FFF2-40B4-BE49-F238E27FC236}">
                <a16:creationId xmlns:a16="http://schemas.microsoft.com/office/drawing/2014/main" id="{B78E31DC-EB7B-436E-8CC5-3DAFAA27E919}"/>
              </a:ext>
            </a:extLst>
          </p:cNvPr>
          <p:cNvSpPr/>
          <p:nvPr/>
        </p:nvSpPr>
        <p:spPr>
          <a:xfrm>
            <a:off x="8872423" y="2971528"/>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below for the home page</a:t>
            </a:r>
          </a:p>
        </p:txBody>
      </p:sp>
    </p:spTree>
    <p:extLst>
      <p:ext uri="{BB962C8B-B14F-4D97-AF65-F5344CB8AC3E}">
        <p14:creationId xmlns:p14="http://schemas.microsoft.com/office/powerpoint/2010/main" val="348335650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p:txBody>
          <a:bodyPr/>
          <a:lstStyle/>
          <a:p>
            <a:r>
              <a:rPr lang="en-IE" dirty="0"/>
              <a:t>Slide 6 – Answer Questions 1</a:t>
            </a:r>
          </a:p>
        </p:txBody>
      </p:sp>
      <p:pic>
        <p:nvPicPr>
          <p:cNvPr id="5" name="Graphic 4" descr="Window with solid fill">
            <a:hlinkClick r:id="rId2"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6909" y="5073943"/>
            <a:ext cx="914400" cy="914400"/>
          </a:xfrm>
          <a:prstGeom prst="rect">
            <a:avLst/>
          </a:prstGeom>
        </p:spPr>
      </p:pic>
      <p:sp>
        <p:nvSpPr>
          <p:cNvPr id="6" name="Arrow: Left 5">
            <a:extLst>
              <a:ext uri="{FF2B5EF4-FFF2-40B4-BE49-F238E27FC236}">
                <a16:creationId xmlns:a16="http://schemas.microsoft.com/office/drawing/2014/main" id="{66D4B277-3417-4EA0-923F-4ACC12657009}"/>
              </a:ext>
            </a:extLst>
          </p:cNvPr>
          <p:cNvSpPr/>
          <p:nvPr/>
        </p:nvSpPr>
        <p:spPr>
          <a:xfrm>
            <a:off x="1990018" y="4823792"/>
            <a:ext cx="2794017" cy="148810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a:latin typeface="Comic Sans MS" panose="030F0702030302020204" pitchFamily="66" charset="0"/>
              </a:rPr>
              <a:t>Click Here for the Home Page</a:t>
            </a:r>
          </a:p>
        </p:txBody>
      </p:sp>
      <p:sp>
        <p:nvSpPr>
          <p:cNvPr id="7" name="Content Placeholder 6">
            <a:extLst>
              <a:ext uri="{FF2B5EF4-FFF2-40B4-BE49-F238E27FC236}">
                <a16:creationId xmlns:a16="http://schemas.microsoft.com/office/drawing/2014/main" id="{0C8FC8E7-ABB9-4FC5-B448-A39A150DC3FC}"/>
              </a:ext>
            </a:extLst>
          </p:cNvPr>
          <p:cNvSpPr>
            <a:spLocks noGrp="1"/>
          </p:cNvSpPr>
          <p:nvPr>
            <p:ph idx="1"/>
          </p:nvPr>
        </p:nvSpPr>
        <p:spPr>
          <a:xfrm>
            <a:off x="838200" y="1825625"/>
            <a:ext cx="10515600" cy="2865645"/>
          </a:xfrm>
        </p:spPr>
        <p:txBody>
          <a:bodyPr>
            <a:normAutofit/>
          </a:bodyPr>
          <a:lstStyle/>
          <a:p>
            <a:pPr marL="0" indent="0" algn="l" rtl="0" fontAlgn="base">
              <a:lnSpc>
                <a:spcPct val="100000"/>
              </a:lnSpc>
              <a:spcBef>
                <a:spcPts val="0"/>
              </a:spcBef>
              <a:buNone/>
            </a:pPr>
            <a:r>
              <a:rPr lang="en-GB" dirty="0">
                <a:solidFill>
                  <a:srgbClr val="000000"/>
                </a:solidFill>
                <a:latin typeface="Calibri" panose="020F0502020204030204" pitchFamily="34" charset="0"/>
              </a:rPr>
              <a:t>S - </a:t>
            </a:r>
            <a:r>
              <a:rPr lang="en-GB" b="0" i="0" dirty="0">
                <a:solidFill>
                  <a:srgbClr val="000000"/>
                </a:solidFill>
                <a:effectLst/>
                <a:latin typeface="Calibri" panose="020F0502020204030204" pitchFamily="34" charset="0"/>
              </a:rPr>
              <a:t>Strengths  		may include a recognised Brand and Quality 				product </a:t>
            </a:r>
            <a:endParaRPr lang="en-GB" b="0" i="0" dirty="0">
              <a:solidFill>
                <a:srgbClr val="000000"/>
              </a:solidFill>
              <a:effectLst/>
              <a:latin typeface="Segoe UI" panose="020B0502040204020203" pitchFamily="34" charset="0"/>
            </a:endParaRPr>
          </a:p>
          <a:p>
            <a:pPr marL="0" indent="0" algn="l" rtl="0" fontAlgn="base">
              <a:lnSpc>
                <a:spcPct val="100000"/>
              </a:lnSpc>
              <a:spcBef>
                <a:spcPts val="0"/>
              </a:spcBef>
              <a:buNone/>
            </a:pPr>
            <a:r>
              <a:rPr lang="en-GB" b="0" i="0" dirty="0">
                <a:solidFill>
                  <a:srgbClr val="000000"/>
                </a:solidFill>
                <a:effectLst/>
                <a:latin typeface="Calibri" panose="020F0502020204030204" pitchFamily="34" charset="0"/>
              </a:rPr>
              <a:t>W - Weakness 		may include staff and price </a:t>
            </a:r>
            <a:endParaRPr lang="en-GB" b="0" i="0" dirty="0">
              <a:solidFill>
                <a:srgbClr val="000000"/>
              </a:solidFill>
              <a:effectLst/>
              <a:latin typeface="Segoe UI" panose="020B0502040204020203" pitchFamily="34" charset="0"/>
            </a:endParaRPr>
          </a:p>
          <a:p>
            <a:pPr marL="0" indent="0" algn="l" rtl="0" fontAlgn="base">
              <a:lnSpc>
                <a:spcPct val="100000"/>
              </a:lnSpc>
              <a:spcBef>
                <a:spcPts val="0"/>
              </a:spcBef>
              <a:buNone/>
            </a:pPr>
            <a:r>
              <a:rPr lang="en-GB" dirty="0">
                <a:solidFill>
                  <a:srgbClr val="000000"/>
                </a:solidFill>
                <a:latin typeface="Calibri" panose="020F0502020204030204" pitchFamily="34" charset="0"/>
              </a:rPr>
              <a:t>O - </a:t>
            </a:r>
            <a:r>
              <a:rPr lang="en-GB" b="0" i="0" dirty="0">
                <a:solidFill>
                  <a:srgbClr val="000000"/>
                </a:solidFill>
                <a:effectLst/>
                <a:latin typeface="Calibri" panose="020F0502020204030204" pitchFamily="34" charset="0"/>
              </a:rPr>
              <a:t>Opportunities 		Expanding into other markets </a:t>
            </a:r>
            <a:endParaRPr lang="en-GB" b="0" i="0" dirty="0">
              <a:solidFill>
                <a:srgbClr val="000000"/>
              </a:solidFill>
              <a:effectLst/>
              <a:latin typeface="Segoe UI" panose="020B0502040204020203" pitchFamily="34" charset="0"/>
            </a:endParaRPr>
          </a:p>
          <a:p>
            <a:pPr marL="0" indent="0" algn="l" rtl="0" fontAlgn="base">
              <a:lnSpc>
                <a:spcPct val="100000"/>
              </a:lnSpc>
              <a:spcBef>
                <a:spcPts val="0"/>
              </a:spcBef>
              <a:buNone/>
            </a:pPr>
            <a:r>
              <a:rPr lang="en-GB" b="0" i="0" dirty="0">
                <a:solidFill>
                  <a:srgbClr val="000000"/>
                </a:solidFill>
                <a:effectLst/>
                <a:latin typeface="Calibri" panose="020F0502020204030204" pitchFamily="34" charset="0"/>
              </a:rPr>
              <a:t>T - Treats 			Competition </a:t>
            </a:r>
            <a:endParaRPr lang="en-GB"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281450266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6CDC51-8D27-4BF4-AB33-7D5905E80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24FB90F3-DFB9-42D4-B851-120249962A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a:xfrm>
            <a:off x="804672" y="802955"/>
            <a:ext cx="5145024" cy="1454051"/>
          </a:xfrm>
        </p:spPr>
        <p:txBody>
          <a:bodyPr>
            <a:normAutofit/>
          </a:bodyPr>
          <a:lstStyle/>
          <a:p>
            <a:pPr algn="ctr"/>
            <a:r>
              <a:rPr lang="en-IE" sz="3100" b="1" dirty="0">
                <a:solidFill>
                  <a:srgbClr val="000000"/>
                </a:solidFill>
                <a:latin typeface="+mn-lt"/>
              </a:rPr>
              <a:t>Slide 6 – Question 2 </a:t>
            </a:r>
            <a:br>
              <a:rPr lang="en-IE" sz="3100" b="1" dirty="0">
                <a:solidFill>
                  <a:srgbClr val="000000"/>
                </a:solidFill>
                <a:latin typeface="+mn-lt"/>
              </a:rPr>
            </a:br>
            <a:r>
              <a:rPr lang="en-IE" sz="3100" b="1" dirty="0">
                <a:solidFill>
                  <a:srgbClr val="000000"/>
                </a:solidFill>
                <a:latin typeface="+mn-lt"/>
              </a:rPr>
              <a:t>(4 Marks) </a:t>
            </a:r>
            <a:br>
              <a:rPr lang="en-IE" sz="3100" b="1" dirty="0">
                <a:solidFill>
                  <a:srgbClr val="000000"/>
                </a:solidFill>
                <a:latin typeface="+mn-lt"/>
              </a:rPr>
            </a:br>
            <a:r>
              <a:rPr lang="en-IE" sz="3100" b="1" dirty="0">
                <a:solidFill>
                  <a:srgbClr val="000000"/>
                </a:solidFill>
                <a:latin typeface="+mn-lt"/>
              </a:rPr>
              <a:t>(LO 2.9)</a:t>
            </a:r>
          </a:p>
        </p:txBody>
      </p:sp>
      <p:sp>
        <p:nvSpPr>
          <p:cNvPr id="20" name="Freeform 60">
            <a:extLst>
              <a:ext uri="{FF2B5EF4-FFF2-40B4-BE49-F238E27FC236}">
                <a16:creationId xmlns:a16="http://schemas.microsoft.com/office/drawing/2014/main" id="{DF4CE22F-8463-44F2-BE50-65D9B503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8720" y="0"/>
            <a:ext cx="3762182" cy="2258435"/>
          </a:xfrm>
          <a:custGeom>
            <a:avLst/>
            <a:gdLst>
              <a:gd name="connsiteX0" fmla="*/ 39946 w 3960192"/>
              <a:gd name="connsiteY0" fmla="*/ 0 h 2377300"/>
              <a:gd name="connsiteX1" fmla="*/ 3920247 w 3960192"/>
              <a:gd name="connsiteY1" fmla="*/ 0 h 2377300"/>
              <a:gd name="connsiteX2" fmla="*/ 3949969 w 3960192"/>
              <a:gd name="connsiteY2" fmla="*/ 194751 h 2377300"/>
              <a:gd name="connsiteX3" fmla="*/ 3960192 w 3960192"/>
              <a:gd name="connsiteY3" fmla="*/ 397204 h 2377300"/>
              <a:gd name="connsiteX4" fmla="*/ 1980096 w 3960192"/>
              <a:gd name="connsiteY4" fmla="*/ 2377300 h 2377300"/>
              <a:gd name="connsiteX5" fmla="*/ 0 w 3960192"/>
              <a:gd name="connsiteY5" fmla="*/ 397204 h 2377300"/>
              <a:gd name="connsiteX6" fmla="*/ 10224 w 3960192"/>
              <a:gd name="connsiteY6" fmla="*/ 194751 h 237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2" h="2377300">
                <a:moveTo>
                  <a:pt x="39946" y="0"/>
                </a:moveTo>
                <a:lnTo>
                  <a:pt x="3920247" y="0"/>
                </a:lnTo>
                <a:lnTo>
                  <a:pt x="3949969" y="194751"/>
                </a:lnTo>
                <a:cubicBezTo>
                  <a:pt x="3956729" y="261316"/>
                  <a:pt x="3960192" y="328856"/>
                  <a:pt x="3960192" y="397204"/>
                </a:cubicBezTo>
                <a:cubicBezTo>
                  <a:pt x="3960192" y="1490781"/>
                  <a:pt x="3073673" y="2377300"/>
                  <a:pt x="1980096" y="2377300"/>
                </a:cubicBezTo>
                <a:cubicBezTo>
                  <a:pt x="886519" y="2377300"/>
                  <a:pt x="0" y="1490781"/>
                  <a:pt x="0" y="397204"/>
                </a:cubicBezTo>
                <a:cubicBezTo>
                  <a:pt x="0" y="328856"/>
                  <a:pt x="3463" y="261316"/>
                  <a:pt x="10224" y="194751"/>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Graphic 8" descr="Questions with solid fill">
            <a:hlinkClick r:id="rId3" action="ppaction://hlinksldjump"/>
            <a:extLst>
              <a:ext uri="{FF2B5EF4-FFF2-40B4-BE49-F238E27FC236}">
                <a16:creationId xmlns:a16="http://schemas.microsoft.com/office/drawing/2014/main" id="{CE838828-FFF8-433B-A80E-16C3D438D95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86375" y="266436"/>
            <a:ext cx="1366871" cy="1366871"/>
          </a:xfrm>
          <a:prstGeom prst="rect">
            <a:avLst/>
          </a:prstGeom>
        </p:spPr>
      </p:pic>
      <p:sp>
        <p:nvSpPr>
          <p:cNvPr id="3" name="Content Placeholder 2">
            <a:extLst>
              <a:ext uri="{FF2B5EF4-FFF2-40B4-BE49-F238E27FC236}">
                <a16:creationId xmlns:a16="http://schemas.microsoft.com/office/drawing/2014/main" id="{200AC01E-D23C-485C-A58B-308C25A570A3}"/>
              </a:ext>
            </a:extLst>
          </p:cNvPr>
          <p:cNvSpPr>
            <a:spLocks noGrp="1"/>
          </p:cNvSpPr>
          <p:nvPr>
            <p:ph idx="1"/>
          </p:nvPr>
        </p:nvSpPr>
        <p:spPr>
          <a:xfrm>
            <a:off x="804672" y="2421682"/>
            <a:ext cx="5145024" cy="3639289"/>
          </a:xfrm>
        </p:spPr>
        <p:txBody>
          <a:bodyPr anchor="ctr">
            <a:normAutofit/>
          </a:bodyPr>
          <a:lstStyle/>
          <a:p>
            <a:pPr marL="0" indent="0">
              <a:buNone/>
            </a:pPr>
            <a:r>
              <a:rPr lang="en-IE" sz="3100" dirty="0">
                <a:solidFill>
                  <a:srgbClr val="000000"/>
                </a:solidFill>
              </a:rPr>
              <a:t>List 4 headings in a business plan</a:t>
            </a: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p:txBody>
      </p:sp>
      <p:sp>
        <p:nvSpPr>
          <p:cNvPr id="22" name="Freeform 67">
            <a:extLst>
              <a:ext uri="{FF2B5EF4-FFF2-40B4-BE49-F238E27FC236}">
                <a16:creationId xmlns:a16="http://schemas.microsoft.com/office/drawing/2014/main" id="{3FA1383B-2709-4E36-8FF8-7A737213B4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7503" y="3006774"/>
            <a:ext cx="4734497" cy="3851226"/>
          </a:xfrm>
          <a:custGeom>
            <a:avLst/>
            <a:gdLst>
              <a:gd name="connsiteX0" fmla="*/ 2718646 w 4647408"/>
              <a:gd name="connsiteY0" fmla="*/ 0 h 3780384"/>
              <a:gd name="connsiteX1" fmla="*/ 4641019 w 4647408"/>
              <a:gd name="connsiteY1" fmla="*/ 796273 h 3780384"/>
              <a:gd name="connsiteX2" fmla="*/ 4647408 w 4647408"/>
              <a:gd name="connsiteY2" fmla="*/ 803303 h 3780384"/>
              <a:gd name="connsiteX3" fmla="*/ 4647408 w 4647408"/>
              <a:gd name="connsiteY3" fmla="*/ 3780384 h 3780384"/>
              <a:gd name="connsiteX4" fmla="*/ 215340 w 4647408"/>
              <a:gd name="connsiteY4" fmla="*/ 3780384 h 3780384"/>
              <a:gd name="connsiteX5" fmla="*/ 213645 w 4647408"/>
              <a:gd name="connsiteY5" fmla="*/ 3776866 h 3780384"/>
              <a:gd name="connsiteX6" fmla="*/ 0 w 4647408"/>
              <a:gd name="connsiteY6" fmla="*/ 2718646 h 3780384"/>
              <a:gd name="connsiteX7" fmla="*/ 2718646 w 4647408"/>
              <a:gd name="connsiteY7" fmla="*/ 0 h 378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7408" h="3780384">
                <a:moveTo>
                  <a:pt x="2718646" y="0"/>
                </a:moveTo>
                <a:cubicBezTo>
                  <a:pt x="3469379" y="0"/>
                  <a:pt x="4149041" y="304295"/>
                  <a:pt x="4641019" y="796273"/>
                </a:cubicBezTo>
                <a:lnTo>
                  <a:pt x="4647408" y="803303"/>
                </a:lnTo>
                <a:lnTo>
                  <a:pt x="4647408" y="3780384"/>
                </a:lnTo>
                <a:lnTo>
                  <a:pt x="215340" y="3780384"/>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Graphic 4" descr="Window with solid fill">
            <a:hlinkClick r:id="rId6"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872423" y="3989614"/>
            <a:ext cx="2548155" cy="2548155"/>
          </a:xfrm>
          <a:prstGeom prst="rect">
            <a:avLst/>
          </a:prstGeom>
        </p:spPr>
      </p:pic>
      <p:sp>
        <p:nvSpPr>
          <p:cNvPr id="13" name="Rectangle: Rounded Corners 12">
            <a:extLst>
              <a:ext uri="{FF2B5EF4-FFF2-40B4-BE49-F238E27FC236}">
                <a16:creationId xmlns:a16="http://schemas.microsoft.com/office/drawing/2014/main" id="{6BE7F15D-767B-4300-AA41-10B1F86AFAA3}"/>
              </a:ext>
            </a:extLst>
          </p:cNvPr>
          <p:cNvSpPr/>
          <p:nvPr/>
        </p:nvSpPr>
        <p:spPr>
          <a:xfrm>
            <a:off x="7272997" y="1633307"/>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above for the answer</a:t>
            </a:r>
          </a:p>
        </p:txBody>
      </p:sp>
      <p:sp>
        <p:nvSpPr>
          <p:cNvPr id="14" name="Rectangle: Rounded Corners 13">
            <a:extLst>
              <a:ext uri="{FF2B5EF4-FFF2-40B4-BE49-F238E27FC236}">
                <a16:creationId xmlns:a16="http://schemas.microsoft.com/office/drawing/2014/main" id="{82FE76DA-B506-4F96-98E3-AD61D1A6B796}"/>
              </a:ext>
            </a:extLst>
          </p:cNvPr>
          <p:cNvSpPr/>
          <p:nvPr/>
        </p:nvSpPr>
        <p:spPr>
          <a:xfrm>
            <a:off x="8872423" y="2971528"/>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below for the home page</a:t>
            </a:r>
          </a:p>
        </p:txBody>
      </p:sp>
    </p:spTree>
    <p:extLst>
      <p:ext uri="{BB962C8B-B14F-4D97-AF65-F5344CB8AC3E}">
        <p14:creationId xmlns:p14="http://schemas.microsoft.com/office/powerpoint/2010/main" val="422396225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p:txBody>
          <a:bodyPr/>
          <a:lstStyle/>
          <a:p>
            <a:r>
              <a:rPr lang="en-IE" dirty="0"/>
              <a:t>Slide 6 – Answer Question 2</a:t>
            </a:r>
          </a:p>
        </p:txBody>
      </p:sp>
      <p:pic>
        <p:nvPicPr>
          <p:cNvPr id="5" name="Graphic 4" descr="Window with solid fill">
            <a:hlinkClick r:id="rId2"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6909" y="5073943"/>
            <a:ext cx="914400" cy="914400"/>
          </a:xfrm>
          <a:prstGeom prst="rect">
            <a:avLst/>
          </a:prstGeom>
        </p:spPr>
      </p:pic>
      <p:sp>
        <p:nvSpPr>
          <p:cNvPr id="6" name="Arrow: Left 5">
            <a:extLst>
              <a:ext uri="{FF2B5EF4-FFF2-40B4-BE49-F238E27FC236}">
                <a16:creationId xmlns:a16="http://schemas.microsoft.com/office/drawing/2014/main" id="{66D4B277-3417-4EA0-923F-4ACC12657009}"/>
              </a:ext>
            </a:extLst>
          </p:cNvPr>
          <p:cNvSpPr/>
          <p:nvPr/>
        </p:nvSpPr>
        <p:spPr>
          <a:xfrm>
            <a:off x="1990018" y="4823792"/>
            <a:ext cx="2794017" cy="148810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a:latin typeface="Comic Sans MS" panose="030F0702030302020204" pitchFamily="66" charset="0"/>
              </a:rPr>
              <a:t>Click Here for the Home Page</a:t>
            </a:r>
          </a:p>
        </p:txBody>
      </p:sp>
      <p:sp>
        <p:nvSpPr>
          <p:cNvPr id="14" name="Content Placeholder 2">
            <a:extLst>
              <a:ext uri="{FF2B5EF4-FFF2-40B4-BE49-F238E27FC236}">
                <a16:creationId xmlns:a16="http://schemas.microsoft.com/office/drawing/2014/main" id="{ADC6D1D7-056F-4A7B-BF8D-C5BA38A9B571}"/>
              </a:ext>
            </a:extLst>
          </p:cNvPr>
          <p:cNvSpPr>
            <a:spLocks noGrp="1"/>
          </p:cNvSpPr>
          <p:nvPr>
            <p:ph idx="1"/>
          </p:nvPr>
        </p:nvSpPr>
        <p:spPr>
          <a:xfrm>
            <a:off x="838200" y="1690689"/>
            <a:ext cx="10515600" cy="3040338"/>
          </a:xfrm>
          <a:ln>
            <a:solidFill>
              <a:schemeClr val="bg1"/>
            </a:solidFill>
          </a:ln>
        </p:spPr>
        <p:txBody>
          <a:bodyPr/>
          <a:lstStyle/>
          <a:p>
            <a:pPr marL="0" indent="0" algn="l" rtl="0" fontAlgn="base">
              <a:buNone/>
            </a:pPr>
            <a:r>
              <a:rPr lang="en-GB" sz="1800" b="0" i="0" dirty="0">
                <a:solidFill>
                  <a:srgbClr val="000000"/>
                </a:solidFill>
                <a:effectLst/>
                <a:latin typeface="Calibri" panose="020F0502020204030204" pitchFamily="34" charset="0"/>
              </a:rPr>
              <a:t>The following are the headings in a business plan </a:t>
            </a:r>
            <a:endParaRPr lang="en-GB" b="0" i="0" dirty="0">
              <a:solidFill>
                <a:srgbClr val="000000"/>
              </a:solidFill>
              <a:effectLst/>
              <a:latin typeface="Segoe UI" panose="020B0502040204020203" pitchFamily="34" charset="0"/>
            </a:endParaRPr>
          </a:p>
          <a:p>
            <a:pPr algn="l" rtl="0" fontAlgn="base">
              <a:buFont typeface="+mj-lt"/>
              <a:buAutoNum type="arabicPeriod"/>
            </a:pPr>
            <a:r>
              <a:rPr lang="en-GB" sz="1800" b="0" i="0" dirty="0">
                <a:solidFill>
                  <a:srgbClr val="000000"/>
                </a:solidFill>
                <a:effectLst/>
                <a:latin typeface="Calibri" panose="020F0502020204030204" pitchFamily="34" charset="0"/>
              </a:rPr>
              <a:t>Background of the business </a:t>
            </a:r>
          </a:p>
          <a:p>
            <a:pPr algn="l" rtl="0" fontAlgn="base">
              <a:buFont typeface="+mj-lt"/>
              <a:buAutoNum type="arabicPeriod" startAt="2"/>
            </a:pPr>
            <a:r>
              <a:rPr lang="en-GB" sz="1800" b="0" i="0" dirty="0">
                <a:solidFill>
                  <a:srgbClr val="000000"/>
                </a:solidFill>
                <a:effectLst/>
                <a:latin typeface="Calibri" panose="020F0502020204030204" pitchFamily="34" charset="0"/>
              </a:rPr>
              <a:t>The business team </a:t>
            </a:r>
          </a:p>
          <a:p>
            <a:pPr algn="l" rtl="0" fontAlgn="base">
              <a:buFont typeface="+mj-lt"/>
              <a:buAutoNum type="arabicPeriod" startAt="3"/>
            </a:pPr>
            <a:r>
              <a:rPr lang="en-GB" sz="1800" b="0" i="0" dirty="0">
                <a:solidFill>
                  <a:srgbClr val="000000"/>
                </a:solidFill>
                <a:effectLst/>
                <a:latin typeface="Calibri" panose="020F0502020204030204" pitchFamily="34" charset="0"/>
              </a:rPr>
              <a:t>Market and Marketing </a:t>
            </a:r>
          </a:p>
          <a:p>
            <a:pPr algn="l" rtl="0" fontAlgn="base">
              <a:buFont typeface="+mj-lt"/>
              <a:buAutoNum type="arabicPeriod" startAt="4"/>
            </a:pPr>
            <a:r>
              <a:rPr lang="en-GB" sz="1800" b="0" i="0" dirty="0">
                <a:solidFill>
                  <a:srgbClr val="000000"/>
                </a:solidFill>
                <a:effectLst/>
                <a:latin typeface="Calibri" panose="020F0502020204030204" pitchFamily="34" charset="0"/>
              </a:rPr>
              <a:t>Production </a:t>
            </a:r>
          </a:p>
          <a:p>
            <a:pPr algn="l" rtl="0" fontAlgn="base">
              <a:buFont typeface="+mj-lt"/>
              <a:buAutoNum type="arabicPeriod" startAt="5"/>
            </a:pPr>
            <a:r>
              <a:rPr lang="en-GB" sz="1800" b="0" i="0" dirty="0">
                <a:solidFill>
                  <a:srgbClr val="000000"/>
                </a:solidFill>
                <a:effectLst/>
                <a:latin typeface="Calibri" panose="020F0502020204030204" pitchFamily="34" charset="0"/>
              </a:rPr>
              <a:t>Costing and Finance </a:t>
            </a:r>
          </a:p>
          <a:p>
            <a:pPr algn="l" rtl="0" fontAlgn="base">
              <a:buFont typeface="+mj-lt"/>
              <a:buAutoNum type="arabicPeriod" startAt="6"/>
            </a:pPr>
            <a:r>
              <a:rPr lang="en-GB" sz="1800" b="0" i="0" dirty="0">
                <a:solidFill>
                  <a:srgbClr val="000000"/>
                </a:solidFill>
                <a:effectLst/>
                <a:latin typeface="Calibri" panose="020F0502020204030204" pitchFamily="34" charset="0"/>
              </a:rPr>
              <a:t>Structure of the business </a:t>
            </a:r>
          </a:p>
        </p:txBody>
      </p:sp>
    </p:spTree>
    <p:extLst>
      <p:ext uri="{BB962C8B-B14F-4D97-AF65-F5344CB8AC3E}">
        <p14:creationId xmlns:p14="http://schemas.microsoft.com/office/powerpoint/2010/main" val="167864913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6CDC51-8D27-4BF4-AB33-7D5905E80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24FB90F3-DFB9-42D4-B851-120249962A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a:xfrm>
            <a:off x="804672" y="802955"/>
            <a:ext cx="5145024" cy="1454051"/>
          </a:xfrm>
        </p:spPr>
        <p:txBody>
          <a:bodyPr>
            <a:normAutofit/>
          </a:bodyPr>
          <a:lstStyle/>
          <a:p>
            <a:pPr algn="ctr"/>
            <a:r>
              <a:rPr lang="en-IE" sz="3100" b="1" dirty="0">
                <a:solidFill>
                  <a:srgbClr val="000000"/>
                </a:solidFill>
                <a:latin typeface="+mn-lt"/>
              </a:rPr>
              <a:t>Slide 6 – Question 3 </a:t>
            </a:r>
            <a:br>
              <a:rPr lang="en-IE" sz="3100" b="1" dirty="0">
                <a:solidFill>
                  <a:srgbClr val="000000"/>
                </a:solidFill>
                <a:latin typeface="+mn-lt"/>
              </a:rPr>
            </a:br>
            <a:r>
              <a:rPr lang="en-IE" sz="3100" b="1" dirty="0">
                <a:solidFill>
                  <a:srgbClr val="000000"/>
                </a:solidFill>
                <a:latin typeface="+mn-lt"/>
              </a:rPr>
              <a:t>(6 Marks) </a:t>
            </a:r>
            <a:br>
              <a:rPr lang="en-IE" sz="3100" b="1" dirty="0">
                <a:solidFill>
                  <a:srgbClr val="000000"/>
                </a:solidFill>
                <a:latin typeface="+mn-lt"/>
              </a:rPr>
            </a:br>
            <a:r>
              <a:rPr lang="en-IE" sz="3100" b="1" dirty="0">
                <a:solidFill>
                  <a:srgbClr val="000000"/>
                </a:solidFill>
                <a:latin typeface="+mn-lt"/>
              </a:rPr>
              <a:t>(LO 2.11)</a:t>
            </a:r>
          </a:p>
        </p:txBody>
      </p:sp>
      <p:sp>
        <p:nvSpPr>
          <p:cNvPr id="20" name="Freeform 60">
            <a:extLst>
              <a:ext uri="{FF2B5EF4-FFF2-40B4-BE49-F238E27FC236}">
                <a16:creationId xmlns:a16="http://schemas.microsoft.com/office/drawing/2014/main" id="{DF4CE22F-8463-44F2-BE50-65D9B503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8720" y="0"/>
            <a:ext cx="3762182" cy="2258435"/>
          </a:xfrm>
          <a:custGeom>
            <a:avLst/>
            <a:gdLst>
              <a:gd name="connsiteX0" fmla="*/ 39946 w 3960192"/>
              <a:gd name="connsiteY0" fmla="*/ 0 h 2377300"/>
              <a:gd name="connsiteX1" fmla="*/ 3920247 w 3960192"/>
              <a:gd name="connsiteY1" fmla="*/ 0 h 2377300"/>
              <a:gd name="connsiteX2" fmla="*/ 3949969 w 3960192"/>
              <a:gd name="connsiteY2" fmla="*/ 194751 h 2377300"/>
              <a:gd name="connsiteX3" fmla="*/ 3960192 w 3960192"/>
              <a:gd name="connsiteY3" fmla="*/ 397204 h 2377300"/>
              <a:gd name="connsiteX4" fmla="*/ 1980096 w 3960192"/>
              <a:gd name="connsiteY4" fmla="*/ 2377300 h 2377300"/>
              <a:gd name="connsiteX5" fmla="*/ 0 w 3960192"/>
              <a:gd name="connsiteY5" fmla="*/ 397204 h 2377300"/>
              <a:gd name="connsiteX6" fmla="*/ 10224 w 3960192"/>
              <a:gd name="connsiteY6" fmla="*/ 194751 h 237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2" h="2377300">
                <a:moveTo>
                  <a:pt x="39946" y="0"/>
                </a:moveTo>
                <a:lnTo>
                  <a:pt x="3920247" y="0"/>
                </a:lnTo>
                <a:lnTo>
                  <a:pt x="3949969" y="194751"/>
                </a:lnTo>
                <a:cubicBezTo>
                  <a:pt x="3956729" y="261316"/>
                  <a:pt x="3960192" y="328856"/>
                  <a:pt x="3960192" y="397204"/>
                </a:cubicBezTo>
                <a:cubicBezTo>
                  <a:pt x="3960192" y="1490781"/>
                  <a:pt x="3073673" y="2377300"/>
                  <a:pt x="1980096" y="2377300"/>
                </a:cubicBezTo>
                <a:cubicBezTo>
                  <a:pt x="886519" y="2377300"/>
                  <a:pt x="0" y="1490781"/>
                  <a:pt x="0" y="397204"/>
                </a:cubicBezTo>
                <a:cubicBezTo>
                  <a:pt x="0" y="328856"/>
                  <a:pt x="3463" y="261316"/>
                  <a:pt x="10224" y="194751"/>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Graphic 8" descr="Questions with solid fill">
            <a:hlinkClick r:id="rId3" action="ppaction://hlinksldjump"/>
            <a:extLst>
              <a:ext uri="{FF2B5EF4-FFF2-40B4-BE49-F238E27FC236}">
                <a16:creationId xmlns:a16="http://schemas.microsoft.com/office/drawing/2014/main" id="{CE838828-FFF8-433B-A80E-16C3D438D95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86375" y="266436"/>
            <a:ext cx="1366871" cy="1366871"/>
          </a:xfrm>
          <a:prstGeom prst="rect">
            <a:avLst/>
          </a:prstGeom>
        </p:spPr>
      </p:pic>
      <p:sp>
        <p:nvSpPr>
          <p:cNvPr id="3" name="Content Placeholder 2">
            <a:extLst>
              <a:ext uri="{FF2B5EF4-FFF2-40B4-BE49-F238E27FC236}">
                <a16:creationId xmlns:a16="http://schemas.microsoft.com/office/drawing/2014/main" id="{200AC01E-D23C-485C-A58B-308C25A570A3}"/>
              </a:ext>
            </a:extLst>
          </p:cNvPr>
          <p:cNvSpPr>
            <a:spLocks noGrp="1"/>
          </p:cNvSpPr>
          <p:nvPr>
            <p:ph idx="1"/>
          </p:nvPr>
        </p:nvSpPr>
        <p:spPr>
          <a:xfrm>
            <a:off x="804672" y="2421682"/>
            <a:ext cx="5145024" cy="3639289"/>
          </a:xfrm>
        </p:spPr>
        <p:txBody>
          <a:bodyPr anchor="ctr">
            <a:normAutofit/>
          </a:bodyPr>
          <a:lstStyle/>
          <a:p>
            <a:pPr marL="0" indent="0">
              <a:buNone/>
            </a:pPr>
            <a:endParaRPr lang="en-IE" sz="3100" dirty="0">
              <a:solidFill>
                <a:srgbClr val="000000"/>
              </a:solidFill>
            </a:endParaRPr>
          </a:p>
          <a:p>
            <a:pPr marL="0" indent="0">
              <a:buNone/>
            </a:pPr>
            <a:r>
              <a:rPr lang="en-IE" sz="3100" dirty="0">
                <a:solidFill>
                  <a:srgbClr val="000000"/>
                </a:solidFill>
              </a:rPr>
              <a:t>Explain 3 factors that affect the choose of finance for a business</a:t>
            </a: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p:txBody>
      </p:sp>
      <p:sp>
        <p:nvSpPr>
          <p:cNvPr id="22" name="Freeform 67">
            <a:extLst>
              <a:ext uri="{FF2B5EF4-FFF2-40B4-BE49-F238E27FC236}">
                <a16:creationId xmlns:a16="http://schemas.microsoft.com/office/drawing/2014/main" id="{3FA1383B-2709-4E36-8FF8-7A737213B4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7503" y="3006774"/>
            <a:ext cx="4734497" cy="3851226"/>
          </a:xfrm>
          <a:custGeom>
            <a:avLst/>
            <a:gdLst>
              <a:gd name="connsiteX0" fmla="*/ 2718646 w 4647408"/>
              <a:gd name="connsiteY0" fmla="*/ 0 h 3780384"/>
              <a:gd name="connsiteX1" fmla="*/ 4641019 w 4647408"/>
              <a:gd name="connsiteY1" fmla="*/ 796273 h 3780384"/>
              <a:gd name="connsiteX2" fmla="*/ 4647408 w 4647408"/>
              <a:gd name="connsiteY2" fmla="*/ 803303 h 3780384"/>
              <a:gd name="connsiteX3" fmla="*/ 4647408 w 4647408"/>
              <a:gd name="connsiteY3" fmla="*/ 3780384 h 3780384"/>
              <a:gd name="connsiteX4" fmla="*/ 215340 w 4647408"/>
              <a:gd name="connsiteY4" fmla="*/ 3780384 h 3780384"/>
              <a:gd name="connsiteX5" fmla="*/ 213645 w 4647408"/>
              <a:gd name="connsiteY5" fmla="*/ 3776866 h 3780384"/>
              <a:gd name="connsiteX6" fmla="*/ 0 w 4647408"/>
              <a:gd name="connsiteY6" fmla="*/ 2718646 h 3780384"/>
              <a:gd name="connsiteX7" fmla="*/ 2718646 w 4647408"/>
              <a:gd name="connsiteY7" fmla="*/ 0 h 378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7408" h="3780384">
                <a:moveTo>
                  <a:pt x="2718646" y="0"/>
                </a:moveTo>
                <a:cubicBezTo>
                  <a:pt x="3469379" y="0"/>
                  <a:pt x="4149041" y="304295"/>
                  <a:pt x="4641019" y="796273"/>
                </a:cubicBezTo>
                <a:lnTo>
                  <a:pt x="4647408" y="803303"/>
                </a:lnTo>
                <a:lnTo>
                  <a:pt x="4647408" y="3780384"/>
                </a:lnTo>
                <a:lnTo>
                  <a:pt x="215340" y="3780384"/>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Graphic 4" descr="Window with solid fill">
            <a:hlinkClick r:id="rId6"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872423" y="3989614"/>
            <a:ext cx="2548155" cy="2548155"/>
          </a:xfrm>
          <a:prstGeom prst="rect">
            <a:avLst/>
          </a:prstGeom>
        </p:spPr>
      </p:pic>
      <p:sp>
        <p:nvSpPr>
          <p:cNvPr id="12" name="Rectangle: Rounded Corners 11">
            <a:extLst>
              <a:ext uri="{FF2B5EF4-FFF2-40B4-BE49-F238E27FC236}">
                <a16:creationId xmlns:a16="http://schemas.microsoft.com/office/drawing/2014/main" id="{4DB21F7D-A408-4BB6-A726-94D39786DCC6}"/>
              </a:ext>
            </a:extLst>
          </p:cNvPr>
          <p:cNvSpPr/>
          <p:nvPr/>
        </p:nvSpPr>
        <p:spPr>
          <a:xfrm>
            <a:off x="7272997" y="1633307"/>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above for the answer</a:t>
            </a:r>
          </a:p>
        </p:txBody>
      </p:sp>
      <p:sp>
        <p:nvSpPr>
          <p:cNvPr id="13" name="Rectangle: Rounded Corners 12">
            <a:extLst>
              <a:ext uri="{FF2B5EF4-FFF2-40B4-BE49-F238E27FC236}">
                <a16:creationId xmlns:a16="http://schemas.microsoft.com/office/drawing/2014/main" id="{9DF90175-FBFE-4D58-99B6-3B50539F883C}"/>
              </a:ext>
            </a:extLst>
          </p:cNvPr>
          <p:cNvSpPr/>
          <p:nvPr/>
        </p:nvSpPr>
        <p:spPr>
          <a:xfrm>
            <a:off x="8872423" y="2971528"/>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below for the home page</a:t>
            </a:r>
          </a:p>
        </p:txBody>
      </p:sp>
    </p:spTree>
    <p:extLst>
      <p:ext uri="{BB962C8B-B14F-4D97-AF65-F5344CB8AC3E}">
        <p14:creationId xmlns:p14="http://schemas.microsoft.com/office/powerpoint/2010/main" val="357217487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p:txBody>
          <a:bodyPr/>
          <a:lstStyle/>
          <a:p>
            <a:r>
              <a:rPr lang="en-IE" dirty="0"/>
              <a:t>Slide 6 – Answer Number 3</a:t>
            </a:r>
          </a:p>
        </p:txBody>
      </p:sp>
      <p:pic>
        <p:nvPicPr>
          <p:cNvPr id="5" name="Graphic 4" descr="Window with solid fill">
            <a:hlinkClick r:id="rId2"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6909" y="5073943"/>
            <a:ext cx="914400" cy="914400"/>
          </a:xfrm>
          <a:prstGeom prst="rect">
            <a:avLst/>
          </a:prstGeom>
        </p:spPr>
      </p:pic>
      <p:sp>
        <p:nvSpPr>
          <p:cNvPr id="6" name="Arrow: Left 5">
            <a:extLst>
              <a:ext uri="{FF2B5EF4-FFF2-40B4-BE49-F238E27FC236}">
                <a16:creationId xmlns:a16="http://schemas.microsoft.com/office/drawing/2014/main" id="{66D4B277-3417-4EA0-923F-4ACC12657009}"/>
              </a:ext>
            </a:extLst>
          </p:cNvPr>
          <p:cNvSpPr/>
          <p:nvPr/>
        </p:nvSpPr>
        <p:spPr>
          <a:xfrm>
            <a:off x="1990018" y="4823792"/>
            <a:ext cx="2794017" cy="148810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a:latin typeface="Comic Sans MS" panose="030F0702030302020204" pitchFamily="66" charset="0"/>
              </a:rPr>
              <a:t>Click Here for the Home Page</a:t>
            </a:r>
          </a:p>
        </p:txBody>
      </p:sp>
      <p:sp>
        <p:nvSpPr>
          <p:cNvPr id="14" name="Content Placeholder 2">
            <a:extLst>
              <a:ext uri="{FF2B5EF4-FFF2-40B4-BE49-F238E27FC236}">
                <a16:creationId xmlns:a16="http://schemas.microsoft.com/office/drawing/2014/main" id="{ADC6D1D7-056F-4A7B-BF8D-C5BA38A9B571}"/>
              </a:ext>
            </a:extLst>
          </p:cNvPr>
          <p:cNvSpPr>
            <a:spLocks noGrp="1"/>
          </p:cNvSpPr>
          <p:nvPr>
            <p:ph idx="1"/>
          </p:nvPr>
        </p:nvSpPr>
        <p:spPr>
          <a:xfrm>
            <a:off x="838200" y="1690689"/>
            <a:ext cx="10515600" cy="3133104"/>
          </a:xfrm>
          <a:ln>
            <a:solidFill>
              <a:schemeClr val="bg1"/>
            </a:solidFill>
          </a:ln>
        </p:spPr>
        <p:txBody>
          <a:bodyPr>
            <a:normAutofit/>
          </a:bodyPr>
          <a:lstStyle/>
          <a:p>
            <a:pPr algn="l" rtl="0" fontAlgn="base">
              <a:buFont typeface="+mj-lt"/>
              <a:buAutoNum type="arabicPeriod"/>
            </a:pPr>
            <a:r>
              <a:rPr lang="en-GB" sz="1800" b="1" i="0" dirty="0">
                <a:solidFill>
                  <a:srgbClr val="000000"/>
                </a:solidFill>
                <a:effectLst/>
                <a:latin typeface="Calibri" panose="020F0502020204030204" pitchFamily="34" charset="0"/>
              </a:rPr>
              <a:t>The purpose of the finance – </a:t>
            </a:r>
            <a:r>
              <a:rPr lang="en-GB" sz="1800" b="0" i="0" dirty="0">
                <a:solidFill>
                  <a:srgbClr val="000000"/>
                </a:solidFill>
                <a:effectLst/>
                <a:latin typeface="Calibri" panose="020F0502020204030204" pitchFamily="34" charset="0"/>
              </a:rPr>
              <a:t>What is the finance needs for (what is he need). It is short term, medium term or long term </a:t>
            </a:r>
          </a:p>
          <a:p>
            <a:pPr algn="l" rtl="0" fontAlgn="base">
              <a:buFont typeface="+mj-lt"/>
              <a:buAutoNum type="arabicPeriod" startAt="2"/>
            </a:pPr>
            <a:r>
              <a:rPr lang="en-GB" sz="1800" b="1" i="0" dirty="0">
                <a:solidFill>
                  <a:srgbClr val="000000"/>
                </a:solidFill>
                <a:effectLst/>
                <a:latin typeface="Calibri" panose="020F0502020204030204" pitchFamily="34" charset="0"/>
              </a:rPr>
              <a:t>The amount of finance required – </a:t>
            </a:r>
            <a:r>
              <a:rPr lang="en-GB" sz="1800" b="0" i="0" dirty="0">
                <a:solidFill>
                  <a:srgbClr val="000000"/>
                </a:solidFill>
                <a:effectLst/>
                <a:latin typeface="Calibri" panose="020F0502020204030204" pitchFamily="34" charset="0"/>
              </a:rPr>
              <a:t>How much do you need. It is important not to get too much because you will have to pay back interest, and this is expensive </a:t>
            </a:r>
          </a:p>
          <a:p>
            <a:pPr algn="l" rtl="0" fontAlgn="base">
              <a:buFont typeface="+mj-lt"/>
              <a:buAutoNum type="arabicPeriod" startAt="3"/>
            </a:pPr>
            <a:r>
              <a:rPr lang="en-GB" sz="1800" b="1" i="0" dirty="0">
                <a:solidFill>
                  <a:srgbClr val="000000"/>
                </a:solidFill>
                <a:effectLst/>
                <a:latin typeface="Calibri" panose="020F0502020204030204" pitchFamily="34" charset="0"/>
              </a:rPr>
              <a:t>Cost of Finance - </a:t>
            </a:r>
            <a:r>
              <a:rPr lang="en-GB" sz="1800" b="0" i="0" dirty="0">
                <a:solidFill>
                  <a:srgbClr val="000000"/>
                </a:solidFill>
                <a:effectLst/>
                <a:latin typeface="Calibri" panose="020F0502020204030204" pitchFamily="34" charset="0"/>
              </a:rPr>
              <a:t>This is known as the financial Cost. The company should compare the APR of different financial institution and select the best rate (The cheapest Rate) </a:t>
            </a:r>
          </a:p>
          <a:p>
            <a:pPr algn="l" rtl="0" fontAlgn="base">
              <a:buFont typeface="+mj-lt"/>
              <a:buAutoNum type="arabicPeriod" startAt="4"/>
            </a:pPr>
            <a:r>
              <a:rPr lang="en-GB" sz="1800" b="1" i="0" dirty="0">
                <a:solidFill>
                  <a:srgbClr val="000000"/>
                </a:solidFill>
                <a:effectLst/>
                <a:latin typeface="Calibri" panose="020F0502020204030204" pitchFamily="34" charset="0"/>
              </a:rPr>
              <a:t>Control – </a:t>
            </a:r>
            <a:r>
              <a:rPr lang="en-GB" sz="1800" b="0" i="0" dirty="0">
                <a:solidFill>
                  <a:srgbClr val="000000"/>
                </a:solidFill>
                <a:effectLst/>
                <a:latin typeface="Calibri" panose="020F0502020204030204" pitchFamily="34" charset="0"/>
              </a:rPr>
              <a:t>will the company lose control of their business – for example if they sell share they will give a bit of the company to the share holder </a:t>
            </a:r>
          </a:p>
          <a:p>
            <a:pPr algn="l" rtl="0" fontAlgn="base">
              <a:buFont typeface="+mj-lt"/>
              <a:buAutoNum type="arabicPeriod" startAt="5"/>
            </a:pPr>
            <a:r>
              <a:rPr lang="en-GB" sz="1800" b="1" i="0" dirty="0">
                <a:solidFill>
                  <a:srgbClr val="000000"/>
                </a:solidFill>
                <a:effectLst/>
                <a:latin typeface="Calibri" panose="020F0502020204030204" pitchFamily="34" charset="0"/>
              </a:rPr>
              <a:t>Security – </a:t>
            </a:r>
            <a:r>
              <a:rPr lang="en-GB" sz="1800" b="0" i="0" dirty="0">
                <a:solidFill>
                  <a:srgbClr val="000000"/>
                </a:solidFill>
                <a:effectLst/>
                <a:latin typeface="Calibri" panose="020F0502020204030204" pitchFamily="34" charset="0"/>
              </a:rPr>
              <a:t>will the company have to give Collateral in case of them not paying back the debt. This is given the financial institution a fixed asset that they can sell to pay the debt is the company can’t repay the loan </a:t>
            </a:r>
          </a:p>
        </p:txBody>
      </p:sp>
    </p:spTree>
    <p:extLst>
      <p:ext uri="{BB962C8B-B14F-4D97-AF65-F5344CB8AC3E}">
        <p14:creationId xmlns:p14="http://schemas.microsoft.com/office/powerpoint/2010/main" val="255494722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6CDC51-8D27-4BF4-AB33-7D5905E80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24FB90F3-DFB9-42D4-B851-120249962A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a:xfrm>
            <a:off x="804672" y="802955"/>
            <a:ext cx="5145024" cy="1454051"/>
          </a:xfrm>
        </p:spPr>
        <p:txBody>
          <a:bodyPr>
            <a:normAutofit/>
          </a:bodyPr>
          <a:lstStyle/>
          <a:p>
            <a:pPr algn="ctr"/>
            <a:r>
              <a:rPr lang="en-IE" sz="3100" b="1" dirty="0">
                <a:solidFill>
                  <a:srgbClr val="000000"/>
                </a:solidFill>
                <a:latin typeface="+mn-lt"/>
              </a:rPr>
              <a:t>Slide 6 – Question 4 </a:t>
            </a:r>
            <a:br>
              <a:rPr lang="en-IE" sz="3100" b="1" dirty="0">
                <a:solidFill>
                  <a:srgbClr val="000000"/>
                </a:solidFill>
                <a:latin typeface="+mn-lt"/>
              </a:rPr>
            </a:br>
            <a:r>
              <a:rPr lang="en-IE" sz="3100" b="1" dirty="0">
                <a:solidFill>
                  <a:srgbClr val="000000"/>
                </a:solidFill>
                <a:latin typeface="+mn-lt"/>
              </a:rPr>
              <a:t>(6 Marks) </a:t>
            </a:r>
            <a:br>
              <a:rPr lang="en-IE" sz="3100" b="1" dirty="0">
                <a:solidFill>
                  <a:srgbClr val="000000"/>
                </a:solidFill>
                <a:latin typeface="+mn-lt"/>
              </a:rPr>
            </a:br>
            <a:r>
              <a:rPr lang="en-IE" sz="3100" b="1" dirty="0">
                <a:solidFill>
                  <a:srgbClr val="000000"/>
                </a:solidFill>
                <a:latin typeface="+mn-lt"/>
              </a:rPr>
              <a:t>(LO 2.11)</a:t>
            </a:r>
          </a:p>
        </p:txBody>
      </p:sp>
      <p:sp>
        <p:nvSpPr>
          <p:cNvPr id="20" name="Freeform 60">
            <a:extLst>
              <a:ext uri="{FF2B5EF4-FFF2-40B4-BE49-F238E27FC236}">
                <a16:creationId xmlns:a16="http://schemas.microsoft.com/office/drawing/2014/main" id="{DF4CE22F-8463-44F2-BE50-65D9B503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8720" y="0"/>
            <a:ext cx="3762182" cy="2258435"/>
          </a:xfrm>
          <a:custGeom>
            <a:avLst/>
            <a:gdLst>
              <a:gd name="connsiteX0" fmla="*/ 39946 w 3960192"/>
              <a:gd name="connsiteY0" fmla="*/ 0 h 2377300"/>
              <a:gd name="connsiteX1" fmla="*/ 3920247 w 3960192"/>
              <a:gd name="connsiteY1" fmla="*/ 0 h 2377300"/>
              <a:gd name="connsiteX2" fmla="*/ 3949969 w 3960192"/>
              <a:gd name="connsiteY2" fmla="*/ 194751 h 2377300"/>
              <a:gd name="connsiteX3" fmla="*/ 3960192 w 3960192"/>
              <a:gd name="connsiteY3" fmla="*/ 397204 h 2377300"/>
              <a:gd name="connsiteX4" fmla="*/ 1980096 w 3960192"/>
              <a:gd name="connsiteY4" fmla="*/ 2377300 h 2377300"/>
              <a:gd name="connsiteX5" fmla="*/ 0 w 3960192"/>
              <a:gd name="connsiteY5" fmla="*/ 397204 h 2377300"/>
              <a:gd name="connsiteX6" fmla="*/ 10224 w 3960192"/>
              <a:gd name="connsiteY6" fmla="*/ 194751 h 237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2" h="2377300">
                <a:moveTo>
                  <a:pt x="39946" y="0"/>
                </a:moveTo>
                <a:lnTo>
                  <a:pt x="3920247" y="0"/>
                </a:lnTo>
                <a:lnTo>
                  <a:pt x="3949969" y="194751"/>
                </a:lnTo>
                <a:cubicBezTo>
                  <a:pt x="3956729" y="261316"/>
                  <a:pt x="3960192" y="328856"/>
                  <a:pt x="3960192" y="397204"/>
                </a:cubicBezTo>
                <a:cubicBezTo>
                  <a:pt x="3960192" y="1490781"/>
                  <a:pt x="3073673" y="2377300"/>
                  <a:pt x="1980096" y="2377300"/>
                </a:cubicBezTo>
                <a:cubicBezTo>
                  <a:pt x="886519" y="2377300"/>
                  <a:pt x="0" y="1490781"/>
                  <a:pt x="0" y="397204"/>
                </a:cubicBezTo>
                <a:cubicBezTo>
                  <a:pt x="0" y="328856"/>
                  <a:pt x="3463" y="261316"/>
                  <a:pt x="10224" y="194751"/>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Graphic 8" descr="Questions with solid fill">
            <a:hlinkClick r:id="rId3" action="ppaction://hlinksldjump"/>
            <a:extLst>
              <a:ext uri="{FF2B5EF4-FFF2-40B4-BE49-F238E27FC236}">
                <a16:creationId xmlns:a16="http://schemas.microsoft.com/office/drawing/2014/main" id="{CE838828-FFF8-433B-A80E-16C3D438D95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86375" y="266436"/>
            <a:ext cx="1366871" cy="1366871"/>
          </a:xfrm>
          <a:prstGeom prst="rect">
            <a:avLst/>
          </a:prstGeom>
        </p:spPr>
      </p:pic>
      <p:sp>
        <p:nvSpPr>
          <p:cNvPr id="3" name="Content Placeholder 2">
            <a:extLst>
              <a:ext uri="{FF2B5EF4-FFF2-40B4-BE49-F238E27FC236}">
                <a16:creationId xmlns:a16="http://schemas.microsoft.com/office/drawing/2014/main" id="{200AC01E-D23C-485C-A58B-308C25A570A3}"/>
              </a:ext>
            </a:extLst>
          </p:cNvPr>
          <p:cNvSpPr>
            <a:spLocks noGrp="1"/>
          </p:cNvSpPr>
          <p:nvPr>
            <p:ph idx="1"/>
          </p:nvPr>
        </p:nvSpPr>
        <p:spPr>
          <a:xfrm>
            <a:off x="804672" y="2421682"/>
            <a:ext cx="5145024" cy="3639289"/>
          </a:xfrm>
        </p:spPr>
        <p:txBody>
          <a:bodyPr anchor="ctr">
            <a:normAutofit/>
          </a:bodyPr>
          <a:lstStyle/>
          <a:p>
            <a:pPr marL="0" indent="0">
              <a:buNone/>
            </a:pPr>
            <a:endParaRPr lang="en-IE" sz="3100" dirty="0">
              <a:solidFill>
                <a:srgbClr val="000000"/>
              </a:solidFill>
            </a:endParaRPr>
          </a:p>
          <a:p>
            <a:pPr marL="0" indent="0">
              <a:buNone/>
            </a:pPr>
            <a:r>
              <a:rPr lang="en-IE" sz="3100" dirty="0">
                <a:solidFill>
                  <a:srgbClr val="000000"/>
                </a:solidFill>
              </a:rPr>
              <a:t>Explain 3 source of short term finance for a business</a:t>
            </a: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a:p>
            <a:pPr marL="514350" indent="-514350">
              <a:buAutoNum type="arabicPeriod"/>
            </a:pPr>
            <a:endParaRPr lang="en-IE" sz="3100" dirty="0">
              <a:solidFill>
                <a:srgbClr val="000000"/>
              </a:solidFill>
            </a:endParaRPr>
          </a:p>
          <a:p>
            <a:pPr marL="0" indent="0">
              <a:buNone/>
            </a:pPr>
            <a:endParaRPr lang="en-IE" sz="3100" dirty="0">
              <a:solidFill>
                <a:srgbClr val="000000"/>
              </a:solidFill>
            </a:endParaRPr>
          </a:p>
          <a:p>
            <a:pPr marL="514350" indent="-514350">
              <a:buAutoNum type="arabicPeriod"/>
            </a:pPr>
            <a:endParaRPr lang="en-IE" sz="3100" dirty="0">
              <a:solidFill>
                <a:srgbClr val="000000"/>
              </a:solidFill>
            </a:endParaRPr>
          </a:p>
        </p:txBody>
      </p:sp>
      <p:sp>
        <p:nvSpPr>
          <p:cNvPr id="22" name="Freeform 67">
            <a:extLst>
              <a:ext uri="{FF2B5EF4-FFF2-40B4-BE49-F238E27FC236}">
                <a16:creationId xmlns:a16="http://schemas.microsoft.com/office/drawing/2014/main" id="{3FA1383B-2709-4E36-8FF8-7A737213B4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7503" y="3006774"/>
            <a:ext cx="4734497" cy="3851226"/>
          </a:xfrm>
          <a:custGeom>
            <a:avLst/>
            <a:gdLst>
              <a:gd name="connsiteX0" fmla="*/ 2718646 w 4647408"/>
              <a:gd name="connsiteY0" fmla="*/ 0 h 3780384"/>
              <a:gd name="connsiteX1" fmla="*/ 4641019 w 4647408"/>
              <a:gd name="connsiteY1" fmla="*/ 796273 h 3780384"/>
              <a:gd name="connsiteX2" fmla="*/ 4647408 w 4647408"/>
              <a:gd name="connsiteY2" fmla="*/ 803303 h 3780384"/>
              <a:gd name="connsiteX3" fmla="*/ 4647408 w 4647408"/>
              <a:gd name="connsiteY3" fmla="*/ 3780384 h 3780384"/>
              <a:gd name="connsiteX4" fmla="*/ 215340 w 4647408"/>
              <a:gd name="connsiteY4" fmla="*/ 3780384 h 3780384"/>
              <a:gd name="connsiteX5" fmla="*/ 213645 w 4647408"/>
              <a:gd name="connsiteY5" fmla="*/ 3776866 h 3780384"/>
              <a:gd name="connsiteX6" fmla="*/ 0 w 4647408"/>
              <a:gd name="connsiteY6" fmla="*/ 2718646 h 3780384"/>
              <a:gd name="connsiteX7" fmla="*/ 2718646 w 4647408"/>
              <a:gd name="connsiteY7" fmla="*/ 0 h 378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7408" h="3780384">
                <a:moveTo>
                  <a:pt x="2718646" y="0"/>
                </a:moveTo>
                <a:cubicBezTo>
                  <a:pt x="3469379" y="0"/>
                  <a:pt x="4149041" y="304295"/>
                  <a:pt x="4641019" y="796273"/>
                </a:cubicBezTo>
                <a:lnTo>
                  <a:pt x="4647408" y="803303"/>
                </a:lnTo>
                <a:lnTo>
                  <a:pt x="4647408" y="3780384"/>
                </a:lnTo>
                <a:lnTo>
                  <a:pt x="215340" y="3780384"/>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Graphic 4" descr="Window with solid fill">
            <a:hlinkClick r:id="rId6"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872423" y="3989614"/>
            <a:ext cx="2548155" cy="2548155"/>
          </a:xfrm>
          <a:prstGeom prst="rect">
            <a:avLst/>
          </a:prstGeom>
        </p:spPr>
      </p:pic>
      <p:sp>
        <p:nvSpPr>
          <p:cNvPr id="12" name="Rectangle: Rounded Corners 11">
            <a:extLst>
              <a:ext uri="{FF2B5EF4-FFF2-40B4-BE49-F238E27FC236}">
                <a16:creationId xmlns:a16="http://schemas.microsoft.com/office/drawing/2014/main" id="{FB54079E-6A1D-4D67-BCD5-177B872E5A63}"/>
              </a:ext>
            </a:extLst>
          </p:cNvPr>
          <p:cNvSpPr/>
          <p:nvPr/>
        </p:nvSpPr>
        <p:spPr>
          <a:xfrm>
            <a:off x="7272997" y="1633307"/>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above for the answer</a:t>
            </a:r>
          </a:p>
        </p:txBody>
      </p:sp>
      <p:sp>
        <p:nvSpPr>
          <p:cNvPr id="13" name="Rectangle: Rounded Corners 12">
            <a:extLst>
              <a:ext uri="{FF2B5EF4-FFF2-40B4-BE49-F238E27FC236}">
                <a16:creationId xmlns:a16="http://schemas.microsoft.com/office/drawing/2014/main" id="{89401A76-7B90-4306-95C2-2B32C68A80D6}"/>
              </a:ext>
            </a:extLst>
          </p:cNvPr>
          <p:cNvSpPr/>
          <p:nvPr/>
        </p:nvSpPr>
        <p:spPr>
          <a:xfrm>
            <a:off x="8872423" y="2971528"/>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above for the answer</a:t>
            </a:r>
          </a:p>
        </p:txBody>
      </p:sp>
    </p:spTree>
    <p:extLst>
      <p:ext uri="{BB962C8B-B14F-4D97-AF65-F5344CB8AC3E}">
        <p14:creationId xmlns:p14="http://schemas.microsoft.com/office/powerpoint/2010/main" val="6884955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p:txBody>
          <a:bodyPr/>
          <a:lstStyle/>
          <a:p>
            <a:r>
              <a:rPr lang="en-IE" dirty="0"/>
              <a:t>Slide 6 – Answer Question 4</a:t>
            </a:r>
          </a:p>
        </p:txBody>
      </p:sp>
      <p:pic>
        <p:nvPicPr>
          <p:cNvPr id="5" name="Graphic 4" descr="Window with solid fill">
            <a:hlinkClick r:id="rId2"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6909" y="5073943"/>
            <a:ext cx="914400" cy="914400"/>
          </a:xfrm>
          <a:prstGeom prst="rect">
            <a:avLst/>
          </a:prstGeom>
        </p:spPr>
      </p:pic>
      <p:sp>
        <p:nvSpPr>
          <p:cNvPr id="6" name="Arrow: Left 5">
            <a:extLst>
              <a:ext uri="{FF2B5EF4-FFF2-40B4-BE49-F238E27FC236}">
                <a16:creationId xmlns:a16="http://schemas.microsoft.com/office/drawing/2014/main" id="{66D4B277-3417-4EA0-923F-4ACC12657009}"/>
              </a:ext>
            </a:extLst>
          </p:cNvPr>
          <p:cNvSpPr/>
          <p:nvPr/>
        </p:nvSpPr>
        <p:spPr>
          <a:xfrm>
            <a:off x="1990018" y="4823792"/>
            <a:ext cx="2794017" cy="148810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a:latin typeface="Comic Sans MS" panose="030F0702030302020204" pitchFamily="66" charset="0"/>
              </a:rPr>
              <a:t>Click Here for the Home Page</a:t>
            </a:r>
          </a:p>
        </p:txBody>
      </p:sp>
      <p:sp>
        <p:nvSpPr>
          <p:cNvPr id="4" name="Rectangle 3">
            <a:extLst>
              <a:ext uri="{FF2B5EF4-FFF2-40B4-BE49-F238E27FC236}">
                <a16:creationId xmlns:a16="http://schemas.microsoft.com/office/drawing/2014/main" id="{571581DC-0D9F-4EAF-95B7-8A3BC128D707}"/>
              </a:ext>
            </a:extLst>
          </p:cNvPr>
          <p:cNvSpPr/>
          <p:nvPr/>
        </p:nvSpPr>
        <p:spPr>
          <a:xfrm>
            <a:off x="956909" y="1338470"/>
            <a:ext cx="10396891" cy="348532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GB" sz="1800" b="1" i="0" dirty="0">
                <a:solidFill>
                  <a:srgbClr val="000000"/>
                </a:solidFill>
                <a:effectLst/>
                <a:latin typeface="Calibri" panose="020F0502020204030204" pitchFamily="34" charset="0"/>
              </a:rPr>
              <a:t>Cash</a:t>
            </a:r>
            <a:r>
              <a:rPr lang="en-GB" dirty="0">
                <a:solidFill>
                  <a:srgbClr val="000000"/>
                </a:solidFill>
                <a:latin typeface="Calibri" panose="020F0502020204030204" pitchFamily="34" charset="0"/>
              </a:rPr>
              <a:t> - </a:t>
            </a:r>
            <a:r>
              <a:rPr lang="en-GB" sz="1800" b="0" i="0" dirty="0">
                <a:solidFill>
                  <a:srgbClr val="000000"/>
                </a:solidFill>
                <a:effectLst/>
                <a:latin typeface="Calibri" panose="020F0502020204030204" pitchFamily="34" charset="0"/>
              </a:rPr>
              <a:t>Using the cash the company has to pay debt.  </a:t>
            </a:r>
            <a:endParaRPr lang="en-GB" b="0" i="0" dirty="0">
              <a:solidFill>
                <a:srgbClr val="000000"/>
              </a:solidFill>
              <a:effectLst/>
              <a:latin typeface="Segoe UI" panose="020B0502040204020203" pitchFamily="34" charset="0"/>
            </a:endParaRPr>
          </a:p>
          <a:p>
            <a:pPr algn="l" rtl="0" fontAlgn="base"/>
            <a:r>
              <a:rPr lang="en-GB" sz="1800" b="1" i="0" dirty="0">
                <a:solidFill>
                  <a:srgbClr val="000000"/>
                </a:solidFill>
                <a:effectLst/>
                <a:latin typeface="Calibri" panose="020F0502020204030204" pitchFamily="34" charset="0"/>
              </a:rPr>
              <a:t>Bank overdraft</a:t>
            </a:r>
            <a:r>
              <a:rPr lang="en-GB" dirty="0">
                <a:solidFill>
                  <a:srgbClr val="000000"/>
                </a:solidFill>
                <a:latin typeface="Calibri" panose="020F0502020204030204" pitchFamily="34" charset="0"/>
              </a:rPr>
              <a:t> - </a:t>
            </a:r>
            <a:r>
              <a:rPr lang="en-GB" sz="1800" b="0" i="0" dirty="0">
                <a:solidFill>
                  <a:srgbClr val="000000"/>
                </a:solidFill>
                <a:effectLst/>
                <a:latin typeface="Calibri" panose="020F0502020204030204" pitchFamily="34" charset="0"/>
              </a:rPr>
              <a:t>This is an agreement with the bank to withdraw money that you don’t have in your current account up to a certain limit. You pay interest on the overdrawn amount </a:t>
            </a:r>
            <a:endParaRPr lang="en-GB" b="0" i="0" dirty="0">
              <a:solidFill>
                <a:srgbClr val="000000"/>
              </a:solidFill>
              <a:effectLst/>
              <a:latin typeface="Segoe UI" panose="020B0502040204020203" pitchFamily="34" charset="0"/>
            </a:endParaRPr>
          </a:p>
          <a:p>
            <a:pPr algn="l" rtl="0" fontAlgn="base"/>
            <a:r>
              <a:rPr lang="en-GB" sz="1800" b="1" i="0" dirty="0">
                <a:solidFill>
                  <a:srgbClr val="000000"/>
                </a:solidFill>
                <a:effectLst/>
                <a:latin typeface="Calibri" panose="020F0502020204030204" pitchFamily="34" charset="0"/>
              </a:rPr>
              <a:t>Accrued Expenses</a:t>
            </a:r>
            <a:r>
              <a:rPr lang="en-GB" dirty="0">
                <a:solidFill>
                  <a:srgbClr val="000000"/>
                </a:solidFill>
                <a:latin typeface="Calibri" panose="020F0502020204030204" pitchFamily="34" charset="0"/>
              </a:rPr>
              <a:t> - </a:t>
            </a:r>
            <a:r>
              <a:rPr lang="en-GB" sz="1800" b="0" i="0" dirty="0">
                <a:solidFill>
                  <a:srgbClr val="000000"/>
                </a:solidFill>
                <a:effectLst/>
                <a:latin typeface="Calibri" panose="020F0502020204030204" pitchFamily="34" charset="0"/>
              </a:rPr>
              <a:t>This is also known as deferred payment. You don’t pay a bill when you get it but leave it to the last minute. It can affect you credit rating. </a:t>
            </a:r>
            <a:endParaRPr lang="en-GB" b="0" i="0" dirty="0">
              <a:solidFill>
                <a:srgbClr val="000000"/>
              </a:solidFill>
              <a:effectLst/>
              <a:latin typeface="Segoe UI" panose="020B0502040204020203" pitchFamily="34" charset="0"/>
            </a:endParaRPr>
          </a:p>
          <a:p>
            <a:pPr algn="l" rtl="0" fontAlgn="base"/>
            <a:r>
              <a:rPr lang="en-GB" sz="1800" b="1" i="0" dirty="0">
                <a:solidFill>
                  <a:srgbClr val="000000"/>
                </a:solidFill>
                <a:effectLst/>
                <a:latin typeface="Calibri" panose="020F0502020204030204" pitchFamily="34" charset="0"/>
              </a:rPr>
              <a:t>Trade Credit</a:t>
            </a:r>
            <a:r>
              <a:rPr lang="en-GB" dirty="0">
                <a:solidFill>
                  <a:srgbClr val="000000"/>
                </a:solidFill>
                <a:latin typeface="Calibri" panose="020F0502020204030204" pitchFamily="34" charset="0"/>
              </a:rPr>
              <a:t> - </a:t>
            </a:r>
            <a:r>
              <a:rPr lang="en-GB" sz="1800" b="0" i="0" dirty="0">
                <a:solidFill>
                  <a:srgbClr val="000000"/>
                </a:solidFill>
                <a:effectLst/>
                <a:latin typeface="Calibri" panose="020F0502020204030204" pitchFamily="34" charset="0"/>
              </a:rPr>
              <a:t>This means buying now paying for them at a later date. If you pay before the date you will receive a discount. Interest can be charge on overdrawn amounts </a:t>
            </a:r>
            <a:endParaRPr lang="en-GB" b="0" i="0" dirty="0">
              <a:solidFill>
                <a:srgbClr val="000000"/>
              </a:solidFill>
              <a:effectLst/>
              <a:latin typeface="Segoe UI" panose="020B0502040204020203" pitchFamily="34" charset="0"/>
            </a:endParaRPr>
          </a:p>
          <a:p>
            <a:pPr algn="l" rtl="0" fontAlgn="base"/>
            <a:r>
              <a:rPr lang="en-GB" sz="1800" b="1" i="0" dirty="0">
                <a:solidFill>
                  <a:srgbClr val="000000"/>
                </a:solidFill>
                <a:effectLst/>
                <a:latin typeface="Calibri" panose="020F0502020204030204" pitchFamily="34" charset="0"/>
              </a:rPr>
              <a:t>Credit Card</a:t>
            </a:r>
            <a:r>
              <a:rPr lang="en-GB" dirty="0">
                <a:solidFill>
                  <a:srgbClr val="000000"/>
                </a:solidFill>
                <a:latin typeface="Calibri" panose="020F0502020204030204" pitchFamily="34" charset="0"/>
              </a:rPr>
              <a:t> - </a:t>
            </a:r>
            <a:r>
              <a:rPr lang="en-GB" sz="1800" b="0" i="0" dirty="0">
                <a:solidFill>
                  <a:srgbClr val="000000"/>
                </a:solidFill>
                <a:effectLst/>
                <a:latin typeface="Calibri" panose="020F0502020204030204" pitchFamily="34" charset="0"/>
              </a:rPr>
              <a:t>This is buying now and paying for them at a later date. The credit card company will pay for the purchase and you will pay the credit card company back with interest. It is not good for all purchase and can be very expensive </a:t>
            </a:r>
            <a:endParaRPr lang="en-GB" b="0" i="0" dirty="0">
              <a:solidFill>
                <a:srgbClr val="000000"/>
              </a:solidFill>
              <a:effectLst/>
              <a:latin typeface="Segoe UI" panose="020B0502040204020203" pitchFamily="34" charset="0"/>
            </a:endParaRPr>
          </a:p>
          <a:p>
            <a:pPr algn="l" rtl="0" fontAlgn="base"/>
            <a:r>
              <a:rPr lang="en-GB" sz="1800" b="1" i="0" dirty="0">
                <a:solidFill>
                  <a:srgbClr val="000000"/>
                </a:solidFill>
                <a:effectLst/>
                <a:latin typeface="Calibri" panose="020F0502020204030204" pitchFamily="34" charset="0"/>
              </a:rPr>
              <a:t>Invoice Discounting</a:t>
            </a:r>
            <a:r>
              <a:rPr lang="en-GB" dirty="0">
                <a:solidFill>
                  <a:srgbClr val="000000"/>
                </a:solidFill>
                <a:latin typeface="Calibri" panose="020F0502020204030204" pitchFamily="34" charset="0"/>
              </a:rPr>
              <a:t> - </a:t>
            </a:r>
            <a:r>
              <a:rPr lang="en-GB" sz="1800" b="0" i="0" dirty="0">
                <a:solidFill>
                  <a:srgbClr val="000000"/>
                </a:solidFill>
                <a:effectLst/>
                <a:latin typeface="Calibri" panose="020F0502020204030204" pitchFamily="34" charset="0"/>
              </a:rPr>
              <a:t>This is borrowing money based on payment from an invoice. The business will collect payment and will use this to repay the loan. Interest can be charge on overdrawn amounts </a:t>
            </a:r>
            <a:endParaRPr lang="en-GB"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371336845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6CDC51-8D27-4BF4-AB33-7D5905E80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24FB90F3-DFB9-42D4-B851-120249962A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a:xfrm>
            <a:off x="804672" y="802955"/>
            <a:ext cx="5145024" cy="1454051"/>
          </a:xfrm>
        </p:spPr>
        <p:txBody>
          <a:bodyPr>
            <a:normAutofit/>
          </a:bodyPr>
          <a:lstStyle/>
          <a:p>
            <a:pPr algn="ctr"/>
            <a:r>
              <a:rPr lang="en-IE" sz="3100" b="1" dirty="0">
                <a:solidFill>
                  <a:srgbClr val="000000"/>
                </a:solidFill>
                <a:latin typeface="+mn-lt"/>
              </a:rPr>
              <a:t>Slide 6 – Question 5 </a:t>
            </a:r>
            <a:br>
              <a:rPr lang="en-IE" sz="3100" b="1" dirty="0">
                <a:solidFill>
                  <a:srgbClr val="000000"/>
                </a:solidFill>
                <a:latin typeface="+mn-lt"/>
              </a:rPr>
            </a:br>
            <a:r>
              <a:rPr lang="en-IE" sz="3100" b="1" dirty="0">
                <a:solidFill>
                  <a:srgbClr val="000000"/>
                </a:solidFill>
                <a:latin typeface="+mn-lt"/>
              </a:rPr>
              <a:t>(6 Marks) </a:t>
            </a:r>
            <a:br>
              <a:rPr lang="en-IE" sz="3100" b="1" dirty="0">
                <a:solidFill>
                  <a:srgbClr val="000000"/>
                </a:solidFill>
                <a:latin typeface="+mn-lt"/>
              </a:rPr>
            </a:br>
            <a:r>
              <a:rPr lang="en-IE" sz="3100" b="1" dirty="0">
                <a:solidFill>
                  <a:srgbClr val="000000"/>
                </a:solidFill>
                <a:latin typeface="+mn-lt"/>
              </a:rPr>
              <a:t>(LO 2.11)</a:t>
            </a:r>
          </a:p>
        </p:txBody>
      </p:sp>
      <p:sp>
        <p:nvSpPr>
          <p:cNvPr id="20" name="Freeform 60">
            <a:extLst>
              <a:ext uri="{FF2B5EF4-FFF2-40B4-BE49-F238E27FC236}">
                <a16:creationId xmlns:a16="http://schemas.microsoft.com/office/drawing/2014/main" id="{DF4CE22F-8463-44F2-BE50-65D9B503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8720" y="0"/>
            <a:ext cx="3762182" cy="2258435"/>
          </a:xfrm>
          <a:custGeom>
            <a:avLst/>
            <a:gdLst>
              <a:gd name="connsiteX0" fmla="*/ 39946 w 3960192"/>
              <a:gd name="connsiteY0" fmla="*/ 0 h 2377300"/>
              <a:gd name="connsiteX1" fmla="*/ 3920247 w 3960192"/>
              <a:gd name="connsiteY1" fmla="*/ 0 h 2377300"/>
              <a:gd name="connsiteX2" fmla="*/ 3949969 w 3960192"/>
              <a:gd name="connsiteY2" fmla="*/ 194751 h 2377300"/>
              <a:gd name="connsiteX3" fmla="*/ 3960192 w 3960192"/>
              <a:gd name="connsiteY3" fmla="*/ 397204 h 2377300"/>
              <a:gd name="connsiteX4" fmla="*/ 1980096 w 3960192"/>
              <a:gd name="connsiteY4" fmla="*/ 2377300 h 2377300"/>
              <a:gd name="connsiteX5" fmla="*/ 0 w 3960192"/>
              <a:gd name="connsiteY5" fmla="*/ 397204 h 2377300"/>
              <a:gd name="connsiteX6" fmla="*/ 10224 w 3960192"/>
              <a:gd name="connsiteY6" fmla="*/ 194751 h 237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2" h="2377300">
                <a:moveTo>
                  <a:pt x="39946" y="0"/>
                </a:moveTo>
                <a:lnTo>
                  <a:pt x="3920247" y="0"/>
                </a:lnTo>
                <a:lnTo>
                  <a:pt x="3949969" y="194751"/>
                </a:lnTo>
                <a:cubicBezTo>
                  <a:pt x="3956729" y="261316"/>
                  <a:pt x="3960192" y="328856"/>
                  <a:pt x="3960192" y="397204"/>
                </a:cubicBezTo>
                <a:cubicBezTo>
                  <a:pt x="3960192" y="1490781"/>
                  <a:pt x="3073673" y="2377300"/>
                  <a:pt x="1980096" y="2377300"/>
                </a:cubicBezTo>
                <a:cubicBezTo>
                  <a:pt x="886519" y="2377300"/>
                  <a:pt x="0" y="1490781"/>
                  <a:pt x="0" y="397204"/>
                </a:cubicBezTo>
                <a:cubicBezTo>
                  <a:pt x="0" y="328856"/>
                  <a:pt x="3463" y="261316"/>
                  <a:pt x="10224" y="194751"/>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Graphic 8" descr="Questions with solid fill">
            <a:hlinkClick r:id="rId3" action="ppaction://hlinksldjump"/>
            <a:extLst>
              <a:ext uri="{FF2B5EF4-FFF2-40B4-BE49-F238E27FC236}">
                <a16:creationId xmlns:a16="http://schemas.microsoft.com/office/drawing/2014/main" id="{CE838828-FFF8-433B-A80E-16C3D438D95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86375" y="266436"/>
            <a:ext cx="1366871" cy="1366871"/>
          </a:xfrm>
          <a:prstGeom prst="rect">
            <a:avLst/>
          </a:prstGeom>
        </p:spPr>
      </p:pic>
      <p:sp>
        <p:nvSpPr>
          <p:cNvPr id="3" name="Content Placeholder 2">
            <a:extLst>
              <a:ext uri="{FF2B5EF4-FFF2-40B4-BE49-F238E27FC236}">
                <a16:creationId xmlns:a16="http://schemas.microsoft.com/office/drawing/2014/main" id="{200AC01E-D23C-485C-A58B-308C25A570A3}"/>
              </a:ext>
            </a:extLst>
          </p:cNvPr>
          <p:cNvSpPr>
            <a:spLocks noGrp="1"/>
          </p:cNvSpPr>
          <p:nvPr>
            <p:ph idx="1"/>
          </p:nvPr>
        </p:nvSpPr>
        <p:spPr>
          <a:xfrm>
            <a:off x="804672" y="2421682"/>
            <a:ext cx="5145024" cy="3639289"/>
          </a:xfrm>
        </p:spPr>
        <p:txBody>
          <a:bodyPr anchor="ctr">
            <a:normAutofit/>
          </a:bodyPr>
          <a:lstStyle/>
          <a:p>
            <a:pPr marL="0" indent="0">
              <a:buNone/>
            </a:pPr>
            <a:endParaRPr lang="en-IE" sz="3100" dirty="0">
              <a:solidFill>
                <a:srgbClr val="000000"/>
              </a:solidFill>
            </a:endParaRPr>
          </a:p>
          <a:p>
            <a:pPr marL="0" indent="0">
              <a:buNone/>
            </a:pPr>
            <a:r>
              <a:rPr lang="en-IE" sz="3100" dirty="0">
                <a:solidFill>
                  <a:srgbClr val="000000"/>
                </a:solidFill>
              </a:rPr>
              <a:t>Explain 3 medium source of finance available to a business</a:t>
            </a: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p:txBody>
      </p:sp>
      <p:sp>
        <p:nvSpPr>
          <p:cNvPr id="22" name="Freeform 67">
            <a:extLst>
              <a:ext uri="{FF2B5EF4-FFF2-40B4-BE49-F238E27FC236}">
                <a16:creationId xmlns:a16="http://schemas.microsoft.com/office/drawing/2014/main" id="{3FA1383B-2709-4E36-8FF8-7A737213B4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7503" y="3006774"/>
            <a:ext cx="4734497" cy="3851226"/>
          </a:xfrm>
          <a:custGeom>
            <a:avLst/>
            <a:gdLst>
              <a:gd name="connsiteX0" fmla="*/ 2718646 w 4647408"/>
              <a:gd name="connsiteY0" fmla="*/ 0 h 3780384"/>
              <a:gd name="connsiteX1" fmla="*/ 4641019 w 4647408"/>
              <a:gd name="connsiteY1" fmla="*/ 796273 h 3780384"/>
              <a:gd name="connsiteX2" fmla="*/ 4647408 w 4647408"/>
              <a:gd name="connsiteY2" fmla="*/ 803303 h 3780384"/>
              <a:gd name="connsiteX3" fmla="*/ 4647408 w 4647408"/>
              <a:gd name="connsiteY3" fmla="*/ 3780384 h 3780384"/>
              <a:gd name="connsiteX4" fmla="*/ 215340 w 4647408"/>
              <a:gd name="connsiteY4" fmla="*/ 3780384 h 3780384"/>
              <a:gd name="connsiteX5" fmla="*/ 213645 w 4647408"/>
              <a:gd name="connsiteY5" fmla="*/ 3776866 h 3780384"/>
              <a:gd name="connsiteX6" fmla="*/ 0 w 4647408"/>
              <a:gd name="connsiteY6" fmla="*/ 2718646 h 3780384"/>
              <a:gd name="connsiteX7" fmla="*/ 2718646 w 4647408"/>
              <a:gd name="connsiteY7" fmla="*/ 0 h 378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7408" h="3780384">
                <a:moveTo>
                  <a:pt x="2718646" y="0"/>
                </a:moveTo>
                <a:cubicBezTo>
                  <a:pt x="3469379" y="0"/>
                  <a:pt x="4149041" y="304295"/>
                  <a:pt x="4641019" y="796273"/>
                </a:cubicBezTo>
                <a:lnTo>
                  <a:pt x="4647408" y="803303"/>
                </a:lnTo>
                <a:lnTo>
                  <a:pt x="4647408" y="3780384"/>
                </a:lnTo>
                <a:lnTo>
                  <a:pt x="215340" y="3780384"/>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Graphic 4" descr="Window with solid fill">
            <a:hlinkClick r:id="rId6"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872423" y="3989614"/>
            <a:ext cx="2548155" cy="2548155"/>
          </a:xfrm>
          <a:prstGeom prst="rect">
            <a:avLst/>
          </a:prstGeom>
        </p:spPr>
      </p:pic>
      <p:sp>
        <p:nvSpPr>
          <p:cNvPr id="12" name="Rectangle: Rounded Corners 11">
            <a:extLst>
              <a:ext uri="{FF2B5EF4-FFF2-40B4-BE49-F238E27FC236}">
                <a16:creationId xmlns:a16="http://schemas.microsoft.com/office/drawing/2014/main" id="{465B50DD-5EC8-430A-89ED-D516BE9D695B}"/>
              </a:ext>
            </a:extLst>
          </p:cNvPr>
          <p:cNvSpPr/>
          <p:nvPr/>
        </p:nvSpPr>
        <p:spPr>
          <a:xfrm>
            <a:off x="7272997" y="1633307"/>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above for the answer</a:t>
            </a:r>
          </a:p>
        </p:txBody>
      </p:sp>
      <p:sp>
        <p:nvSpPr>
          <p:cNvPr id="13" name="Rectangle: Rounded Corners 12">
            <a:extLst>
              <a:ext uri="{FF2B5EF4-FFF2-40B4-BE49-F238E27FC236}">
                <a16:creationId xmlns:a16="http://schemas.microsoft.com/office/drawing/2014/main" id="{02AADF13-F9F7-46F6-96C7-9EA6FBF96BCA}"/>
              </a:ext>
            </a:extLst>
          </p:cNvPr>
          <p:cNvSpPr/>
          <p:nvPr/>
        </p:nvSpPr>
        <p:spPr>
          <a:xfrm>
            <a:off x="8872423" y="2971528"/>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above for the answer</a:t>
            </a:r>
          </a:p>
        </p:txBody>
      </p:sp>
    </p:spTree>
    <p:extLst>
      <p:ext uri="{BB962C8B-B14F-4D97-AF65-F5344CB8AC3E}">
        <p14:creationId xmlns:p14="http://schemas.microsoft.com/office/powerpoint/2010/main" val="415334521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p:txBody>
          <a:bodyPr/>
          <a:lstStyle/>
          <a:p>
            <a:r>
              <a:rPr lang="en-IE" dirty="0"/>
              <a:t>Slide 6 – Answer Question 5</a:t>
            </a:r>
          </a:p>
        </p:txBody>
      </p:sp>
      <p:pic>
        <p:nvPicPr>
          <p:cNvPr id="5" name="Graphic 4" descr="Window with solid fill">
            <a:hlinkClick r:id="rId2"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6909" y="5073943"/>
            <a:ext cx="914400" cy="914400"/>
          </a:xfrm>
          <a:prstGeom prst="rect">
            <a:avLst/>
          </a:prstGeom>
        </p:spPr>
      </p:pic>
      <p:sp>
        <p:nvSpPr>
          <p:cNvPr id="6" name="Arrow: Left 5">
            <a:extLst>
              <a:ext uri="{FF2B5EF4-FFF2-40B4-BE49-F238E27FC236}">
                <a16:creationId xmlns:a16="http://schemas.microsoft.com/office/drawing/2014/main" id="{66D4B277-3417-4EA0-923F-4ACC12657009}"/>
              </a:ext>
            </a:extLst>
          </p:cNvPr>
          <p:cNvSpPr/>
          <p:nvPr/>
        </p:nvSpPr>
        <p:spPr>
          <a:xfrm>
            <a:off x="1990018" y="4823792"/>
            <a:ext cx="2794017" cy="148810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a:latin typeface="Comic Sans MS" panose="030F0702030302020204" pitchFamily="66" charset="0"/>
              </a:rPr>
              <a:t>Click Here for the Home Page</a:t>
            </a:r>
          </a:p>
        </p:txBody>
      </p:sp>
      <p:sp>
        <p:nvSpPr>
          <p:cNvPr id="4" name="Content Placeholder 3">
            <a:extLst>
              <a:ext uri="{FF2B5EF4-FFF2-40B4-BE49-F238E27FC236}">
                <a16:creationId xmlns:a16="http://schemas.microsoft.com/office/drawing/2014/main" id="{7E57AECE-D852-4458-BCBE-29FBA2FA28C5}"/>
              </a:ext>
            </a:extLst>
          </p:cNvPr>
          <p:cNvSpPr>
            <a:spLocks noGrp="1"/>
          </p:cNvSpPr>
          <p:nvPr>
            <p:ph idx="1"/>
          </p:nvPr>
        </p:nvSpPr>
        <p:spPr>
          <a:xfrm>
            <a:off x="838200" y="1825625"/>
            <a:ext cx="10515600" cy="2998167"/>
          </a:xfrm>
        </p:spPr>
        <p:txBody>
          <a:bodyPr>
            <a:normAutofit/>
          </a:bodyPr>
          <a:lstStyle/>
          <a:p>
            <a:pPr marL="0" indent="0" algn="l" rtl="0" fontAlgn="base">
              <a:lnSpc>
                <a:spcPct val="100000"/>
              </a:lnSpc>
              <a:spcBef>
                <a:spcPts val="0"/>
              </a:spcBef>
              <a:buNone/>
            </a:pPr>
            <a:r>
              <a:rPr lang="en-GB" sz="1800" b="1" i="0" dirty="0">
                <a:solidFill>
                  <a:srgbClr val="000000"/>
                </a:solidFill>
                <a:effectLst/>
                <a:latin typeface="Calibri" panose="020F0502020204030204" pitchFamily="34" charset="0"/>
              </a:rPr>
              <a:t>Leasing</a:t>
            </a:r>
            <a:r>
              <a:rPr lang="en-GB" sz="1800" dirty="0">
                <a:solidFill>
                  <a:srgbClr val="000000"/>
                </a:solidFill>
                <a:latin typeface="Calibri" panose="020F0502020204030204" pitchFamily="34" charset="0"/>
              </a:rPr>
              <a:t> - </a:t>
            </a:r>
            <a:r>
              <a:rPr lang="en-GB" sz="1800" b="0" i="0" dirty="0">
                <a:solidFill>
                  <a:srgbClr val="000000"/>
                </a:solidFill>
                <a:effectLst/>
                <a:latin typeface="Calibri" panose="020F0502020204030204" pitchFamily="34" charset="0"/>
              </a:rPr>
              <a:t>This is renting an asset form a company. It allows the company to use the asset as long as they pay regular payments. It is a legally binding agreement. This type of finance is expensive as you never own the asset. No Security is required as the assets always belongs to the leasing company </a:t>
            </a:r>
            <a:endParaRPr lang="en-GB" b="0" i="0" dirty="0">
              <a:solidFill>
                <a:srgbClr val="000000"/>
              </a:solidFill>
              <a:effectLst/>
              <a:latin typeface="Segoe UI" panose="020B0502040204020203" pitchFamily="34" charset="0"/>
            </a:endParaRPr>
          </a:p>
          <a:p>
            <a:pPr marL="0" indent="0" algn="l" rtl="0" fontAlgn="base">
              <a:lnSpc>
                <a:spcPct val="100000"/>
              </a:lnSpc>
              <a:spcBef>
                <a:spcPts val="0"/>
              </a:spcBef>
              <a:buNone/>
            </a:pPr>
            <a:r>
              <a:rPr lang="en-GB" sz="1800" b="1" i="0" dirty="0">
                <a:solidFill>
                  <a:srgbClr val="000000"/>
                </a:solidFill>
                <a:effectLst/>
                <a:latin typeface="Calibri" panose="020F0502020204030204" pitchFamily="34" charset="0"/>
              </a:rPr>
              <a:t>Hire Purchase</a:t>
            </a:r>
            <a:r>
              <a:rPr lang="en-GB" sz="1800" dirty="0">
                <a:solidFill>
                  <a:srgbClr val="000000"/>
                </a:solidFill>
                <a:latin typeface="Calibri" panose="020F0502020204030204" pitchFamily="34" charset="0"/>
              </a:rPr>
              <a:t> - </a:t>
            </a:r>
            <a:r>
              <a:rPr lang="en-GB" sz="1800" b="0" i="0" dirty="0">
                <a:solidFill>
                  <a:srgbClr val="000000"/>
                </a:solidFill>
                <a:effectLst/>
                <a:latin typeface="Calibri" panose="020F0502020204030204" pitchFamily="34" charset="0"/>
              </a:rPr>
              <a:t>This is when the business pays a deposit for an asset, then a finance company pays the balance. The business pays back the finance company with interest. The business doesn’t own the asset until the last instalment is paid. This is a very expensive form of finance as the ARP can be as much as 20%. If the business doesn’t pay an instalment they can lose the asset </a:t>
            </a:r>
            <a:endParaRPr lang="en-GB" b="0" i="0" dirty="0">
              <a:solidFill>
                <a:srgbClr val="000000"/>
              </a:solidFill>
              <a:effectLst/>
              <a:latin typeface="Segoe UI" panose="020B0502040204020203" pitchFamily="34" charset="0"/>
            </a:endParaRPr>
          </a:p>
          <a:p>
            <a:pPr marL="0" indent="0" algn="l" rtl="0" fontAlgn="base">
              <a:lnSpc>
                <a:spcPct val="100000"/>
              </a:lnSpc>
              <a:spcBef>
                <a:spcPts val="0"/>
              </a:spcBef>
              <a:buNone/>
            </a:pPr>
            <a:r>
              <a:rPr lang="en-GB" sz="1800" b="1" i="0" dirty="0">
                <a:solidFill>
                  <a:srgbClr val="000000"/>
                </a:solidFill>
                <a:effectLst/>
                <a:latin typeface="Calibri" panose="020F0502020204030204" pitchFamily="34" charset="0"/>
              </a:rPr>
              <a:t>Medium Term Loan</a:t>
            </a:r>
            <a:r>
              <a:rPr lang="en-GB" sz="1800" dirty="0">
                <a:solidFill>
                  <a:srgbClr val="000000"/>
                </a:solidFill>
                <a:latin typeface="Calibri" panose="020F0502020204030204" pitchFamily="34" charset="0"/>
              </a:rPr>
              <a:t> - </a:t>
            </a:r>
            <a:r>
              <a:rPr lang="en-GB" sz="1800" b="0" i="0" dirty="0">
                <a:solidFill>
                  <a:srgbClr val="000000"/>
                </a:solidFill>
                <a:effectLst/>
                <a:latin typeface="Calibri" panose="020F0502020204030204" pitchFamily="34" charset="0"/>
              </a:rPr>
              <a:t>This is usually a loan from a financial institution. The business swill make fixed repayment to the financial institution until the loan is repaid. This repayment includes the interest plus the loan repayment amount) </a:t>
            </a:r>
            <a:endParaRPr lang="en-GB" b="0" i="0" dirty="0">
              <a:solidFill>
                <a:srgbClr val="000000"/>
              </a:solidFill>
              <a:effectLst/>
              <a:latin typeface="Segoe UI" panose="020B0502040204020203" pitchFamily="34" charset="0"/>
            </a:endParaRPr>
          </a:p>
          <a:p>
            <a:pPr>
              <a:lnSpc>
                <a:spcPct val="100000"/>
              </a:lnSpc>
              <a:spcBef>
                <a:spcPts val="0"/>
              </a:spcBef>
            </a:pPr>
            <a:endParaRPr lang="en-IE" dirty="0"/>
          </a:p>
        </p:txBody>
      </p:sp>
    </p:spTree>
    <p:extLst>
      <p:ext uri="{BB962C8B-B14F-4D97-AF65-F5344CB8AC3E}">
        <p14:creationId xmlns:p14="http://schemas.microsoft.com/office/powerpoint/2010/main" val="927669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a:xfrm>
            <a:off x="1136428" y="627564"/>
            <a:ext cx="7474172" cy="1325563"/>
          </a:xfrm>
        </p:spPr>
        <p:txBody>
          <a:bodyPr>
            <a:normAutofit/>
          </a:bodyPr>
          <a:lstStyle/>
          <a:p>
            <a:r>
              <a:rPr lang="en-IE" dirty="0"/>
              <a:t>Slide 5 – Second dice rolled</a:t>
            </a:r>
          </a:p>
        </p:txBody>
      </p:sp>
      <p:sp>
        <p:nvSpPr>
          <p:cNvPr id="3" name="Content Placeholder 2">
            <a:extLst>
              <a:ext uri="{FF2B5EF4-FFF2-40B4-BE49-F238E27FC236}">
                <a16:creationId xmlns:a16="http://schemas.microsoft.com/office/drawing/2014/main" id="{200AC01E-D23C-485C-A58B-308C25A570A3}"/>
              </a:ext>
            </a:extLst>
          </p:cNvPr>
          <p:cNvSpPr>
            <a:spLocks noGrp="1"/>
          </p:cNvSpPr>
          <p:nvPr>
            <p:ph idx="1"/>
          </p:nvPr>
        </p:nvSpPr>
        <p:spPr>
          <a:xfrm>
            <a:off x="1136429" y="2278173"/>
            <a:ext cx="6467867" cy="3450613"/>
          </a:xfrm>
        </p:spPr>
        <p:txBody>
          <a:bodyPr anchor="ctr">
            <a:normAutofit/>
          </a:bodyPr>
          <a:lstStyle/>
          <a:p>
            <a:pPr marL="0" indent="0">
              <a:buNone/>
            </a:pPr>
            <a:r>
              <a:rPr lang="en-IE" sz="2400" dirty="0">
                <a:hlinkClick r:id="rId2" action="ppaction://hlinksldjump"/>
              </a:rPr>
              <a:t>No 1 = Question 1</a:t>
            </a:r>
            <a:endParaRPr lang="en-IE" sz="2400" dirty="0"/>
          </a:p>
          <a:p>
            <a:pPr marL="0" indent="0">
              <a:buNone/>
            </a:pPr>
            <a:r>
              <a:rPr lang="en-IE" sz="2400" dirty="0">
                <a:hlinkClick r:id="rId3" action="ppaction://hlinksldjump"/>
              </a:rPr>
              <a:t>No 2= Question 2</a:t>
            </a:r>
            <a:endParaRPr lang="en-IE" sz="2400" dirty="0"/>
          </a:p>
          <a:p>
            <a:pPr marL="0" indent="0">
              <a:buNone/>
            </a:pPr>
            <a:r>
              <a:rPr lang="en-IE" sz="2400" dirty="0">
                <a:hlinkClick r:id="rId4" action="ppaction://hlinksldjump"/>
              </a:rPr>
              <a:t>No 3 = Question 3</a:t>
            </a:r>
            <a:endParaRPr lang="en-IE" sz="2400" dirty="0"/>
          </a:p>
          <a:p>
            <a:pPr marL="0" indent="0">
              <a:buNone/>
            </a:pPr>
            <a:r>
              <a:rPr lang="en-IE" sz="2400" dirty="0">
                <a:hlinkClick r:id="rId5" action="ppaction://hlinksldjump"/>
              </a:rPr>
              <a:t>No 4 = Question 4</a:t>
            </a:r>
            <a:endParaRPr lang="en-IE" sz="2400" dirty="0"/>
          </a:p>
          <a:p>
            <a:pPr marL="0" indent="0">
              <a:buNone/>
            </a:pPr>
            <a:r>
              <a:rPr lang="en-IE" sz="2400" dirty="0">
                <a:hlinkClick r:id="rId6" action="ppaction://hlinksldjump"/>
              </a:rPr>
              <a:t>No 5 = Question 5</a:t>
            </a:r>
            <a:endParaRPr lang="en-IE" sz="2400" dirty="0"/>
          </a:p>
          <a:p>
            <a:pPr marL="0" indent="0">
              <a:buNone/>
            </a:pPr>
            <a:r>
              <a:rPr lang="en-IE" sz="2400" dirty="0">
                <a:hlinkClick r:id="rId7" action="ppaction://hlinksldjump"/>
              </a:rPr>
              <a:t>No 6 = Question 6</a:t>
            </a:r>
            <a:endParaRPr lang="en-IE" sz="2400" dirty="0"/>
          </a:p>
          <a:p>
            <a:pPr marL="0" indent="0">
              <a:buNone/>
            </a:pPr>
            <a:endParaRPr lang="en-IE" sz="2400" dirty="0"/>
          </a:p>
          <a:p>
            <a:pPr marL="0" indent="0">
              <a:buNone/>
            </a:pPr>
            <a:endParaRPr lang="en-IE" sz="2400" dirty="0"/>
          </a:p>
        </p:txBody>
      </p:sp>
      <p:sp>
        <p:nvSpPr>
          <p:cNvPr id="11" name="Rectangle 1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c 4" descr="Window with solid fill">
            <a:hlinkClick r:id="rId8"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413987" y="2857501"/>
            <a:ext cx="1142998" cy="1142998"/>
          </a:xfrm>
          <a:prstGeom prst="rect">
            <a:avLst/>
          </a:prstGeom>
        </p:spPr>
      </p:pic>
      <p:sp>
        <p:nvSpPr>
          <p:cNvPr id="6" name="Arrow: Left 5">
            <a:extLst>
              <a:ext uri="{FF2B5EF4-FFF2-40B4-BE49-F238E27FC236}">
                <a16:creationId xmlns:a16="http://schemas.microsoft.com/office/drawing/2014/main" id="{66D4B277-3417-4EA0-923F-4ACC12657009}"/>
              </a:ext>
            </a:extLst>
          </p:cNvPr>
          <p:cNvSpPr/>
          <p:nvPr/>
        </p:nvSpPr>
        <p:spPr>
          <a:xfrm flipH="1">
            <a:off x="6395400" y="2708999"/>
            <a:ext cx="2520000" cy="1440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IE" sz="1600" dirty="0">
                <a:latin typeface="Comic Sans MS" panose="030F0702030302020204" pitchFamily="66" charset="0"/>
              </a:rPr>
              <a:t>Click Here for the Home Page</a:t>
            </a:r>
            <a:endParaRPr lang="en-IE" sz="1600">
              <a:latin typeface="Comic Sans MS" panose="030F0702030302020204" pitchFamily="66" charset="0"/>
            </a:endParaRPr>
          </a:p>
        </p:txBody>
      </p:sp>
    </p:spTree>
    <p:extLst>
      <p:ext uri="{BB962C8B-B14F-4D97-AF65-F5344CB8AC3E}">
        <p14:creationId xmlns:p14="http://schemas.microsoft.com/office/powerpoint/2010/main" val="417807104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F6CDC51-8D27-4BF4-AB33-7D5905E80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24FB90F3-DFB9-42D4-B851-120249962A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a:xfrm>
            <a:off x="804672" y="802955"/>
            <a:ext cx="5145024" cy="1454051"/>
          </a:xfrm>
        </p:spPr>
        <p:txBody>
          <a:bodyPr>
            <a:normAutofit/>
          </a:bodyPr>
          <a:lstStyle/>
          <a:p>
            <a:pPr algn="ctr"/>
            <a:r>
              <a:rPr lang="en-IE" sz="3100" b="1" dirty="0">
                <a:solidFill>
                  <a:srgbClr val="000000"/>
                </a:solidFill>
                <a:latin typeface="+mn-lt"/>
              </a:rPr>
              <a:t>Slide 6 – Question 6 </a:t>
            </a:r>
            <a:br>
              <a:rPr lang="en-IE" sz="3100" b="1" dirty="0">
                <a:solidFill>
                  <a:srgbClr val="000000"/>
                </a:solidFill>
                <a:latin typeface="+mn-lt"/>
              </a:rPr>
            </a:br>
            <a:r>
              <a:rPr lang="en-IE" sz="3100" b="1" dirty="0">
                <a:solidFill>
                  <a:srgbClr val="000000"/>
                </a:solidFill>
                <a:latin typeface="+mn-lt"/>
              </a:rPr>
              <a:t>(6 marks) </a:t>
            </a:r>
            <a:br>
              <a:rPr lang="en-IE" sz="3100" b="1" dirty="0">
                <a:solidFill>
                  <a:srgbClr val="000000"/>
                </a:solidFill>
                <a:latin typeface="+mn-lt"/>
              </a:rPr>
            </a:br>
            <a:r>
              <a:rPr lang="en-IE" sz="3100" b="1" dirty="0">
                <a:solidFill>
                  <a:srgbClr val="000000"/>
                </a:solidFill>
                <a:latin typeface="+mn-lt"/>
              </a:rPr>
              <a:t>(LO 2.11)</a:t>
            </a:r>
          </a:p>
        </p:txBody>
      </p:sp>
      <p:sp>
        <p:nvSpPr>
          <p:cNvPr id="20" name="Freeform 60">
            <a:extLst>
              <a:ext uri="{FF2B5EF4-FFF2-40B4-BE49-F238E27FC236}">
                <a16:creationId xmlns:a16="http://schemas.microsoft.com/office/drawing/2014/main" id="{DF4CE22F-8463-44F2-BE50-65D9B503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8720" y="0"/>
            <a:ext cx="3762182" cy="2258435"/>
          </a:xfrm>
          <a:custGeom>
            <a:avLst/>
            <a:gdLst>
              <a:gd name="connsiteX0" fmla="*/ 39946 w 3960192"/>
              <a:gd name="connsiteY0" fmla="*/ 0 h 2377300"/>
              <a:gd name="connsiteX1" fmla="*/ 3920247 w 3960192"/>
              <a:gd name="connsiteY1" fmla="*/ 0 h 2377300"/>
              <a:gd name="connsiteX2" fmla="*/ 3949969 w 3960192"/>
              <a:gd name="connsiteY2" fmla="*/ 194751 h 2377300"/>
              <a:gd name="connsiteX3" fmla="*/ 3960192 w 3960192"/>
              <a:gd name="connsiteY3" fmla="*/ 397204 h 2377300"/>
              <a:gd name="connsiteX4" fmla="*/ 1980096 w 3960192"/>
              <a:gd name="connsiteY4" fmla="*/ 2377300 h 2377300"/>
              <a:gd name="connsiteX5" fmla="*/ 0 w 3960192"/>
              <a:gd name="connsiteY5" fmla="*/ 397204 h 2377300"/>
              <a:gd name="connsiteX6" fmla="*/ 10224 w 3960192"/>
              <a:gd name="connsiteY6" fmla="*/ 194751 h 237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2" h="2377300">
                <a:moveTo>
                  <a:pt x="39946" y="0"/>
                </a:moveTo>
                <a:lnTo>
                  <a:pt x="3920247" y="0"/>
                </a:lnTo>
                <a:lnTo>
                  <a:pt x="3949969" y="194751"/>
                </a:lnTo>
                <a:cubicBezTo>
                  <a:pt x="3956729" y="261316"/>
                  <a:pt x="3960192" y="328856"/>
                  <a:pt x="3960192" y="397204"/>
                </a:cubicBezTo>
                <a:cubicBezTo>
                  <a:pt x="3960192" y="1490781"/>
                  <a:pt x="3073673" y="2377300"/>
                  <a:pt x="1980096" y="2377300"/>
                </a:cubicBezTo>
                <a:cubicBezTo>
                  <a:pt x="886519" y="2377300"/>
                  <a:pt x="0" y="1490781"/>
                  <a:pt x="0" y="397204"/>
                </a:cubicBezTo>
                <a:cubicBezTo>
                  <a:pt x="0" y="328856"/>
                  <a:pt x="3463" y="261316"/>
                  <a:pt x="10224" y="194751"/>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Graphic 8" descr="Questions with solid fill">
            <a:hlinkClick r:id="rId3" action="ppaction://hlinksldjump"/>
            <a:extLst>
              <a:ext uri="{FF2B5EF4-FFF2-40B4-BE49-F238E27FC236}">
                <a16:creationId xmlns:a16="http://schemas.microsoft.com/office/drawing/2014/main" id="{CE838828-FFF8-433B-A80E-16C3D438D95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86375" y="266436"/>
            <a:ext cx="1366871" cy="1366871"/>
          </a:xfrm>
          <a:prstGeom prst="rect">
            <a:avLst/>
          </a:prstGeom>
        </p:spPr>
      </p:pic>
      <p:sp>
        <p:nvSpPr>
          <p:cNvPr id="3" name="Content Placeholder 2">
            <a:extLst>
              <a:ext uri="{FF2B5EF4-FFF2-40B4-BE49-F238E27FC236}">
                <a16:creationId xmlns:a16="http://schemas.microsoft.com/office/drawing/2014/main" id="{200AC01E-D23C-485C-A58B-308C25A570A3}"/>
              </a:ext>
            </a:extLst>
          </p:cNvPr>
          <p:cNvSpPr>
            <a:spLocks noGrp="1"/>
          </p:cNvSpPr>
          <p:nvPr>
            <p:ph idx="1"/>
          </p:nvPr>
        </p:nvSpPr>
        <p:spPr>
          <a:xfrm>
            <a:off x="804672" y="2421682"/>
            <a:ext cx="5145024" cy="3639289"/>
          </a:xfrm>
        </p:spPr>
        <p:txBody>
          <a:bodyPr anchor="ctr">
            <a:normAutofit/>
          </a:bodyPr>
          <a:lstStyle/>
          <a:p>
            <a:pPr marL="0" indent="0">
              <a:buNone/>
            </a:pPr>
            <a:endParaRPr lang="en-IE" sz="3100" dirty="0">
              <a:solidFill>
                <a:srgbClr val="000000"/>
              </a:solidFill>
            </a:endParaRPr>
          </a:p>
          <a:p>
            <a:pPr marL="0" indent="0">
              <a:buNone/>
            </a:pPr>
            <a:r>
              <a:rPr lang="en-IE" sz="3100" dirty="0">
                <a:solidFill>
                  <a:srgbClr val="000000"/>
                </a:solidFill>
              </a:rPr>
              <a:t>Explain 3 long term source of finance available to a business</a:t>
            </a: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a:p>
            <a:pPr marL="0" indent="0">
              <a:buNone/>
            </a:pPr>
            <a:endParaRPr lang="en-IE" sz="3100" dirty="0">
              <a:solidFill>
                <a:srgbClr val="000000"/>
              </a:solidFill>
            </a:endParaRPr>
          </a:p>
        </p:txBody>
      </p:sp>
      <p:sp>
        <p:nvSpPr>
          <p:cNvPr id="22" name="Freeform 67">
            <a:extLst>
              <a:ext uri="{FF2B5EF4-FFF2-40B4-BE49-F238E27FC236}">
                <a16:creationId xmlns:a16="http://schemas.microsoft.com/office/drawing/2014/main" id="{3FA1383B-2709-4E36-8FF8-7A737213B4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7503" y="3006774"/>
            <a:ext cx="4734497" cy="3851226"/>
          </a:xfrm>
          <a:custGeom>
            <a:avLst/>
            <a:gdLst>
              <a:gd name="connsiteX0" fmla="*/ 2718646 w 4647408"/>
              <a:gd name="connsiteY0" fmla="*/ 0 h 3780384"/>
              <a:gd name="connsiteX1" fmla="*/ 4641019 w 4647408"/>
              <a:gd name="connsiteY1" fmla="*/ 796273 h 3780384"/>
              <a:gd name="connsiteX2" fmla="*/ 4647408 w 4647408"/>
              <a:gd name="connsiteY2" fmla="*/ 803303 h 3780384"/>
              <a:gd name="connsiteX3" fmla="*/ 4647408 w 4647408"/>
              <a:gd name="connsiteY3" fmla="*/ 3780384 h 3780384"/>
              <a:gd name="connsiteX4" fmla="*/ 215340 w 4647408"/>
              <a:gd name="connsiteY4" fmla="*/ 3780384 h 3780384"/>
              <a:gd name="connsiteX5" fmla="*/ 213645 w 4647408"/>
              <a:gd name="connsiteY5" fmla="*/ 3776866 h 3780384"/>
              <a:gd name="connsiteX6" fmla="*/ 0 w 4647408"/>
              <a:gd name="connsiteY6" fmla="*/ 2718646 h 3780384"/>
              <a:gd name="connsiteX7" fmla="*/ 2718646 w 4647408"/>
              <a:gd name="connsiteY7" fmla="*/ 0 h 378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7408" h="3780384">
                <a:moveTo>
                  <a:pt x="2718646" y="0"/>
                </a:moveTo>
                <a:cubicBezTo>
                  <a:pt x="3469379" y="0"/>
                  <a:pt x="4149041" y="304295"/>
                  <a:pt x="4641019" y="796273"/>
                </a:cubicBezTo>
                <a:lnTo>
                  <a:pt x="4647408" y="803303"/>
                </a:lnTo>
                <a:lnTo>
                  <a:pt x="4647408" y="3780384"/>
                </a:lnTo>
                <a:lnTo>
                  <a:pt x="215340" y="3780384"/>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Graphic 4" descr="Window with solid fill">
            <a:hlinkClick r:id="rId6"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872423" y="3989614"/>
            <a:ext cx="2548155" cy="2548155"/>
          </a:xfrm>
          <a:prstGeom prst="rect">
            <a:avLst/>
          </a:prstGeom>
        </p:spPr>
      </p:pic>
      <p:sp>
        <p:nvSpPr>
          <p:cNvPr id="12" name="Rectangle: Rounded Corners 11">
            <a:extLst>
              <a:ext uri="{FF2B5EF4-FFF2-40B4-BE49-F238E27FC236}">
                <a16:creationId xmlns:a16="http://schemas.microsoft.com/office/drawing/2014/main" id="{2CA41A15-8C04-4A9C-A8C5-0E79EBA93604}"/>
              </a:ext>
            </a:extLst>
          </p:cNvPr>
          <p:cNvSpPr/>
          <p:nvPr/>
        </p:nvSpPr>
        <p:spPr>
          <a:xfrm>
            <a:off x="7272997" y="1633307"/>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above for the answer</a:t>
            </a:r>
          </a:p>
        </p:txBody>
      </p:sp>
      <p:sp>
        <p:nvSpPr>
          <p:cNvPr id="13" name="Rectangle: Rounded Corners 12">
            <a:extLst>
              <a:ext uri="{FF2B5EF4-FFF2-40B4-BE49-F238E27FC236}">
                <a16:creationId xmlns:a16="http://schemas.microsoft.com/office/drawing/2014/main" id="{19CEE56E-1C26-45E9-BA07-0BAFBE4C86EA}"/>
              </a:ext>
            </a:extLst>
          </p:cNvPr>
          <p:cNvSpPr/>
          <p:nvPr/>
        </p:nvSpPr>
        <p:spPr>
          <a:xfrm>
            <a:off x="8872423" y="2971528"/>
            <a:ext cx="2349305" cy="98284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Click the picture above for the answer</a:t>
            </a:r>
          </a:p>
        </p:txBody>
      </p:sp>
    </p:spTree>
    <p:extLst>
      <p:ext uri="{BB962C8B-B14F-4D97-AF65-F5344CB8AC3E}">
        <p14:creationId xmlns:p14="http://schemas.microsoft.com/office/powerpoint/2010/main" val="10536654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p:txBody>
          <a:bodyPr/>
          <a:lstStyle/>
          <a:p>
            <a:r>
              <a:rPr lang="en-IE" dirty="0"/>
              <a:t>Slide 6 – Answer Number 6</a:t>
            </a:r>
          </a:p>
        </p:txBody>
      </p:sp>
      <p:pic>
        <p:nvPicPr>
          <p:cNvPr id="5" name="Graphic 4" descr="Window with solid fill">
            <a:hlinkClick r:id="rId2"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6909" y="5073943"/>
            <a:ext cx="914400" cy="914400"/>
          </a:xfrm>
          <a:prstGeom prst="rect">
            <a:avLst/>
          </a:prstGeom>
        </p:spPr>
      </p:pic>
      <p:sp>
        <p:nvSpPr>
          <p:cNvPr id="6" name="Arrow: Left 5">
            <a:extLst>
              <a:ext uri="{FF2B5EF4-FFF2-40B4-BE49-F238E27FC236}">
                <a16:creationId xmlns:a16="http://schemas.microsoft.com/office/drawing/2014/main" id="{66D4B277-3417-4EA0-923F-4ACC12657009}"/>
              </a:ext>
            </a:extLst>
          </p:cNvPr>
          <p:cNvSpPr/>
          <p:nvPr/>
        </p:nvSpPr>
        <p:spPr>
          <a:xfrm>
            <a:off x="1990018" y="4823792"/>
            <a:ext cx="2794017" cy="148810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dirty="0">
                <a:latin typeface="Comic Sans MS" panose="030F0702030302020204" pitchFamily="66" charset="0"/>
              </a:rPr>
              <a:t>Click Here for the Home Page</a:t>
            </a:r>
          </a:p>
        </p:txBody>
      </p:sp>
      <p:sp>
        <p:nvSpPr>
          <p:cNvPr id="4" name="Content Placeholder 3">
            <a:extLst>
              <a:ext uri="{FF2B5EF4-FFF2-40B4-BE49-F238E27FC236}">
                <a16:creationId xmlns:a16="http://schemas.microsoft.com/office/drawing/2014/main" id="{B661F817-5B23-4536-8E7C-623D1378FE96}"/>
              </a:ext>
            </a:extLst>
          </p:cNvPr>
          <p:cNvSpPr>
            <a:spLocks noGrp="1"/>
          </p:cNvSpPr>
          <p:nvPr>
            <p:ph idx="1"/>
          </p:nvPr>
        </p:nvSpPr>
        <p:spPr>
          <a:xfrm>
            <a:off x="838200" y="1338471"/>
            <a:ext cx="10515600" cy="3485322"/>
          </a:xfrm>
        </p:spPr>
        <p:txBody>
          <a:bodyPr>
            <a:noAutofit/>
          </a:bodyPr>
          <a:lstStyle/>
          <a:p>
            <a:pPr marL="0" indent="0" algn="l" rtl="0" fontAlgn="base">
              <a:lnSpc>
                <a:spcPct val="120000"/>
              </a:lnSpc>
              <a:spcBef>
                <a:spcPts val="0"/>
              </a:spcBef>
              <a:buNone/>
            </a:pPr>
            <a:r>
              <a:rPr lang="en-GB" sz="1200" b="1" i="0" dirty="0">
                <a:solidFill>
                  <a:srgbClr val="000000"/>
                </a:solidFill>
                <a:effectLst/>
                <a:latin typeface="Calibri" panose="020F0502020204030204" pitchFamily="34" charset="0"/>
              </a:rPr>
              <a:t>Share capital</a:t>
            </a:r>
            <a:r>
              <a:rPr lang="en-GB" sz="1200" b="0" i="0" dirty="0">
                <a:solidFill>
                  <a:srgbClr val="000000"/>
                </a:solidFill>
                <a:effectLst/>
                <a:latin typeface="Calibri" panose="020F0502020204030204" pitchFamily="34" charset="0"/>
              </a:rPr>
              <a:t> </a:t>
            </a:r>
            <a:r>
              <a:rPr lang="en-GB" sz="1200" b="1" i="0" baseline="30000" dirty="0">
                <a:solidFill>
                  <a:srgbClr val="000000"/>
                </a:solidFill>
                <a:effectLst/>
                <a:latin typeface="Calibri" panose="020F0502020204030204" pitchFamily="34" charset="0"/>
              </a:rPr>
              <a:t>Def</a:t>
            </a:r>
            <a:r>
              <a:rPr lang="en-GB" sz="1200" b="0" i="0" dirty="0">
                <a:solidFill>
                  <a:srgbClr val="000000"/>
                </a:solidFill>
                <a:effectLst/>
                <a:latin typeface="Calibri" panose="020F0502020204030204" pitchFamily="34" charset="0"/>
              </a:rPr>
              <a:t> This is money that is invested into the business by its shareholders. In return for this they will receive a dividend.  There is no fixed interest payment but issuing new share will reduce the control of other shareholders  </a:t>
            </a:r>
            <a:endParaRPr lang="en-GB" sz="1200" b="0" i="0" dirty="0">
              <a:solidFill>
                <a:srgbClr val="000000"/>
              </a:solidFill>
              <a:effectLst/>
              <a:latin typeface="Segoe UI" panose="020B0502040204020203" pitchFamily="34" charset="0"/>
            </a:endParaRPr>
          </a:p>
          <a:p>
            <a:pPr marL="0" indent="0" algn="l" rtl="0" fontAlgn="base">
              <a:lnSpc>
                <a:spcPct val="120000"/>
              </a:lnSpc>
              <a:spcBef>
                <a:spcPts val="0"/>
              </a:spcBef>
              <a:buNone/>
            </a:pPr>
            <a:r>
              <a:rPr lang="en-GB" sz="1200" b="1" i="0" dirty="0">
                <a:solidFill>
                  <a:srgbClr val="000000"/>
                </a:solidFill>
                <a:effectLst/>
                <a:latin typeface="Calibri" panose="020F0502020204030204" pitchFamily="34" charset="0"/>
              </a:rPr>
              <a:t>Venture capital</a:t>
            </a:r>
            <a:r>
              <a:rPr lang="en-GB" sz="1200" b="0" i="0" dirty="0">
                <a:solidFill>
                  <a:srgbClr val="000000"/>
                </a:solidFill>
                <a:effectLst/>
                <a:latin typeface="Calibri" panose="020F0502020204030204" pitchFamily="34" charset="0"/>
              </a:rPr>
              <a:t> </a:t>
            </a:r>
            <a:r>
              <a:rPr lang="en-GB" sz="1200" b="1" i="0" baseline="30000" dirty="0">
                <a:solidFill>
                  <a:srgbClr val="000000"/>
                </a:solidFill>
                <a:effectLst/>
                <a:latin typeface="Calibri" panose="020F0502020204030204" pitchFamily="34" charset="0"/>
              </a:rPr>
              <a:t>Def</a:t>
            </a:r>
            <a:r>
              <a:rPr lang="en-GB" sz="1200" b="0" i="0" dirty="0">
                <a:solidFill>
                  <a:srgbClr val="000000"/>
                </a:solidFill>
                <a:effectLst/>
                <a:latin typeface="Calibri" panose="020F0502020204030204" pitchFamily="34" charset="0"/>
              </a:rPr>
              <a:t> This is like dragons’ den. They invest in new or high-risk business. They will sit on the board of directors and help plan a strategy for the business to follow The investors will look for a high return on their investment. The business may need to give some control to the investor in the form of shares </a:t>
            </a:r>
            <a:endParaRPr lang="en-GB" sz="1200" b="0" i="0" dirty="0">
              <a:solidFill>
                <a:srgbClr val="000000"/>
              </a:solidFill>
              <a:effectLst/>
              <a:latin typeface="Segoe UI" panose="020B0502040204020203" pitchFamily="34" charset="0"/>
            </a:endParaRPr>
          </a:p>
          <a:p>
            <a:pPr marL="0" indent="0" algn="l" rtl="0" fontAlgn="base">
              <a:lnSpc>
                <a:spcPct val="120000"/>
              </a:lnSpc>
              <a:spcBef>
                <a:spcPts val="0"/>
              </a:spcBef>
              <a:buNone/>
            </a:pPr>
            <a:r>
              <a:rPr lang="en-GB" sz="1200" b="1" i="0" dirty="0">
                <a:solidFill>
                  <a:srgbClr val="000000"/>
                </a:solidFill>
                <a:effectLst/>
                <a:latin typeface="Calibri" panose="020F0502020204030204" pitchFamily="34" charset="0"/>
              </a:rPr>
              <a:t>Retained Earnings</a:t>
            </a:r>
            <a:r>
              <a:rPr lang="en-GB" sz="1200" b="0" i="0" dirty="0">
                <a:solidFill>
                  <a:srgbClr val="000000"/>
                </a:solidFill>
                <a:effectLst/>
                <a:latin typeface="Calibri" panose="020F0502020204030204" pitchFamily="34" charset="0"/>
              </a:rPr>
              <a:t> </a:t>
            </a:r>
            <a:r>
              <a:rPr lang="en-GB" sz="1200" b="1" i="0" baseline="30000" dirty="0">
                <a:solidFill>
                  <a:srgbClr val="000000"/>
                </a:solidFill>
                <a:effectLst/>
                <a:latin typeface="Calibri" panose="020F0502020204030204" pitchFamily="34" charset="0"/>
              </a:rPr>
              <a:t>Def</a:t>
            </a:r>
            <a:r>
              <a:rPr lang="en-GB" sz="1200" b="0" i="0" dirty="0">
                <a:solidFill>
                  <a:srgbClr val="000000"/>
                </a:solidFill>
                <a:effectLst/>
                <a:latin typeface="Calibri" panose="020F0502020204030204" pitchFamily="34" charset="0"/>
              </a:rPr>
              <a:t> This is when the business puts the profits from the year back into the business. This is a form of equity finance. There are no interest repayment or loss of control </a:t>
            </a:r>
            <a:endParaRPr lang="en-GB" sz="1200" b="0" i="0" dirty="0">
              <a:solidFill>
                <a:srgbClr val="000000"/>
              </a:solidFill>
              <a:effectLst/>
              <a:latin typeface="Segoe UI" panose="020B0502040204020203" pitchFamily="34" charset="0"/>
            </a:endParaRPr>
          </a:p>
          <a:p>
            <a:pPr marL="0" indent="0" algn="l" rtl="0" fontAlgn="base">
              <a:lnSpc>
                <a:spcPct val="120000"/>
              </a:lnSpc>
              <a:spcBef>
                <a:spcPts val="0"/>
              </a:spcBef>
              <a:buNone/>
            </a:pPr>
            <a:r>
              <a:rPr lang="en-GB" sz="1200" b="1" i="0" dirty="0">
                <a:solidFill>
                  <a:srgbClr val="000000"/>
                </a:solidFill>
                <a:effectLst/>
                <a:latin typeface="Calibri" panose="020F0502020204030204" pitchFamily="34" charset="0"/>
              </a:rPr>
              <a:t>Grants</a:t>
            </a:r>
            <a:r>
              <a:rPr lang="en-GB" sz="1200" b="0" i="0" dirty="0">
                <a:solidFill>
                  <a:srgbClr val="000000"/>
                </a:solidFill>
                <a:effectLst/>
                <a:latin typeface="Calibri" panose="020F0502020204030204" pitchFamily="34" charset="0"/>
              </a:rPr>
              <a:t> </a:t>
            </a:r>
            <a:r>
              <a:rPr lang="en-GB" sz="1200" b="1" i="0" baseline="30000" dirty="0">
                <a:solidFill>
                  <a:srgbClr val="000000"/>
                </a:solidFill>
                <a:effectLst/>
                <a:latin typeface="Calibri" panose="020F0502020204030204" pitchFamily="34" charset="0"/>
              </a:rPr>
              <a:t>Def</a:t>
            </a:r>
            <a:r>
              <a:rPr lang="en-GB" sz="1200" b="0" i="0" dirty="0">
                <a:solidFill>
                  <a:srgbClr val="000000"/>
                </a:solidFill>
                <a:effectLst/>
                <a:latin typeface="Calibri" panose="020F0502020204030204" pitchFamily="34" charset="0"/>
              </a:rPr>
              <a:t> This is money given by the Government to a specific purpose.  There is no interest charged as long as the money is used for the intended purpose. </a:t>
            </a:r>
            <a:endParaRPr lang="en-GB" sz="1200" b="0" i="0" dirty="0">
              <a:solidFill>
                <a:srgbClr val="000000"/>
              </a:solidFill>
              <a:effectLst/>
              <a:latin typeface="Segoe UI" panose="020B0502040204020203" pitchFamily="34" charset="0"/>
            </a:endParaRPr>
          </a:p>
          <a:p>
            <a:pPr marL="0" indent="0" algn="l" rtl="0" fontAlgn="base">
              <a:lnSpc>
                <a:spcPct val="120000"/>
              </a:lnSpc>
              <a:spcBef>
                <a:spcPts val="0"/>
              </a:spcBef>
              <a:buNone/>
            </a:pPr>
            <a:r>
              <a:rPr lang="en-GB" sz="1200" b="1" i="0" dirty="0">
                <a:solidFill>
                  <a:srgbClr val="000000"/>
                </a:solidFill>
                <a:effectLst/>
                <a:latin typeface="Calibri" panose="020F0502020204030204" pitchFamily="34" charset="0"/>
              </a:rPr>
              <a:t>Sale and Lease back</a:t>
            </a:r>
            <a:r>
              <a:rPr lang="en-GB" sz="1200" b="0" i="0" dirty="0">
                <a:solidFill>
                  <a:srgbClr val="000000"/>
                </a:solidFill>
                <a:effectLst/>
                <a:latin typeface="Calibri" panose="020F0502020204030204" pitchFamily="34" charset="0"/>
              </a:rPr>
              <a:t> </a:t>
            </a:r>
            <a:r>
              <a:rPr lang="en-GB" sz="1200" b="1" i="0" baseline="30000" dirty="0">
                <a:solidFill>
                  <a:srgbClr val="000000"/>
                </a:solidFill>
                <a:effectLst/>
                <a:latin typeface="Calibri" panose="020F0502020204030204" pitchFamily="34" charset="0"/>
              </a:rPr>
              <a:t>Def</a:t>
            </a:r>
            <a:r>
              <a:rPr lang="en-GB" sz="1200" b="0" i="0" dirty="0">
                <a:solidFill>
                  <a:srgbClr val="000000"/>
                </a:solidFill>
                <a:effectLst/>
                <a:latin typeface="Calibri" panose="020F0502020204030204" pitchFamily="34" charset="0"/>
              </a:rPr>
              <a:t> This is when a business sell their premises to raise finance but will then lease (rent) it back from the buyer This will result in the business spaying a fixed rent and will lose control over the asset </a:t>
            </a:r>
            <a:endParaRPr lang="en-GB" sz="1200" b="0" i="0" dirty="0">
              <a:solidFill>
                <a:srgbClr val="000000"/>
              </a:solidFill>
              <a:effectLst/>
              <a:latin typeface="Segoe UI" panose="020B0502040204020203" pitchFamily="34" charset="0"/>
            </a:endParaRPr>
          </a:p>
          <a:p>
            <a:pPr marL="0" indent="0" algn="l" rtl="0" fontAlgn="base">
              <a:lnSpc>
                <a:spcPct val="120000"/>
              </a:lnSpc>
              <a:spcBef>
                <a:spcPts val="0"/>
              </a:spcBef>
              <a:buNone/>
            </a:pPr>
            <a:r>
              <a:rPr lang="en-GB" sz="1200" b="1" i="0" dirty="0">
                <a:solidFill>
                  <a:srgbClr val="000000"/>
                </a:solidFill>
                <a:effectLst/>
                <a:latin typeface="Calibri" panose="020F0502020204030204" pitchFamily="34" charset="0"/>
              </a:rPr>
              <a:t>Debentures</a:t>
            </a:r>
            <a:r>
              <a:rPr lang="en-GB" sz="1200" b="0" i="0" dirty="0">
                <a:solidFill>
                  <a:srgbClr val="000000"/>
                </a:solidFill>
                <a:effectLst/>
                <a:latin typeface="Calibri" panose="020F0502020204030204" pitchFamily="34" charset="0"/>
              </a:rPr>
              <a:t> </a:t>
            </a:r>
            <a:r>
              <a:rPr lang="en-GB" sz="1200" b="1" i="0" baseline="30000" dirty="0">
                <a:solidFill>
                  <a:srgbClr val="000000"/>
                </a:solidFill>
                <a:effectLst/>
                <a:latin typeface="Calibri" panose="020F0502020204030204" pitchFamily="34" charset="0"/>
              </a:rPr>
              <a:t>Def</a:t>
            </a:r>
            <a:r>
              <a:rPr lang="en-GB" sz="1200" b="0" i="0" dirty="0">
                <a:solidFill>
                  <a:srgbClr val="000000"/>
                </a:solidFill>
                <a:effectLst/>
                <a:latin typeface="Calibri" panose="020F0502020204030204" pitchFamily="34" charset="0"/>
              </a:rPr>
              <a:t> This is s long term loan that has to be paid back a specific date in the future.  They will have to pay back interest each year. There is no loss of control, but security will be required </a:t>
            </a:r>
            <a:endParaRPr lang="en-GB" sz="1200" b="0" i="0" dirty="0">
              <a:solidFill>
                <a:srgbClr val="000000"/>
              </a:solidFill>
              <a:effectLst/>
              <a:latin typeface="Segoe UI" panose="020B0502040204020203" pitchFamily="34" charset="0"/>
            </a:endParaRPr>
          </a:p>
          <a:p>
            <a:pPr marL="0" indent="0" algn="l" rtl="0" fontAlgn="base">
              <a:lnSpc>
                <a:spcPct val="120000"/>
              </a:lnSpc>
              <a:spcBef>
                <a:spcPts val="0"/>
              </a:spcBef>
              <a:buNone/>
            </a:pPr>
            <a:r>
              <a:rPr lang="en-GB" sz="1200" b="1" i="0" dirty="0">
                <a:solidFill>
                  <a:srgbClr val="000000"/>
                </a:solidFill>
                <a:effectLst/>
                <a:latin typeface="Calibri" panose="020F0502020204030204" pitchFamily="34" charset="0"/>
              </a:rPr>
              <a:t>Mortgage</a:t>
            </a:r>
            <a:r>
              <a:rPr lang="en-GB" sz="1200" b="0" i="0" dirty="0">
                <a:solidFill>
                  <a:srgbClr val="000000"/>
                </a:solidFill>
                <a:effectLst/>
                <a:latin typeface="Calibri" panose="020F0502020204030204" pitchFamily="34" charset="0"/>
              </a:rPr>
              <a:t> </a:t>
            </a:r>
            <a:r>
              <a:rPr lang="en-GB" sz="1200" b="1" i="0" baseline="30000" dirty="0">
                <a:solidFill>
                  <a:srgbClr val="000000"/>
                </a:solidFill>
                <a:effectLst/>
                <a:latin typeface="Calibri" panose="020F0502020204030204" pitchFamily="34" charset="0"/>
              </a:rPr>
              <a:t>Def</a:t>
            </a:r>
            <a:r>
              <a:rPr lang="en-GB" sz="1200" b="0" i="0" dirty="0">
                <a:solidFill>
                  <a:srgbClr val="000000"/>
                </a:solidFill>
                <a:effectLst/>
                <a:latin typeface="Calibri" panose="020F0502020204030204" pitchFamily="34" charset="0"/>
              </a:rPr>
              <a:t> This is s loan that is used to purchase a premise. IT is usually paid back between 25-30 years If the business can’t repay the mortgage, they may loss the premises. The business may not be able to sell the premises within that period if they need finance. They will need to give some form of security </a:t>
            </a:r>
            <a:endParaRPr lang="en-GB" sz="1200" b="0" i="0" dirty="0">
              <a:solidFill>
                <a:srgbClr val="000000"/>
              </a:solidFill>
              <a:effectLst/>
              <a:latin typeface="Segoe UI" panose="020B0502040204020203" pitchFamily="34" charset="0"/>
            </a:endParaRPr>
          </a:p>
          <a:p>
            <a:pPr marL="0" indent="0" algn="l" rtl="0" fontAlgn="base">
              <a:lnSpc>
                <a:spcPct val="120000"/>
              </a:lnSpc>
              <a:spcBef>
                <a:spcPts val="0"/>
              </a:spcBef>
              <a:buNone/>
            </a:pPr>
            <a:r>
              <a:rPr lang="en-GB" sz="1200" b="1" i="0" dirty="0">
                <a:solidFill>
                  <a:srgbClr val="000000"/>
                </a:solidFill>
                <a:effectLst/>
                <a:latin typeface="Calibri" panose="020F0502020204030204" pitchFamily="34" charset="0"/>
              </a:rPr>
              <a:t>Crowdfunding</a:t>
            </a:r>
            <a:r>
              <a:rPr lang="en-GB" sz="1200" b="0" i="0" dirty="0">
                <a:solidFill>
                  <a:srgbClr val="000000"/>
                </a:solidFill>
                <a:effectLst/>
                <a:latin typeface="Calibri" panose="020F0502020204030204" pitchFamily="34" charset="0"/>
              </a:rPr>
              <a:t> </a:t>
            </a:r>
            <a:r>
              <a:rPr lang="en-GB" sz="1200" b="1" i="0" baseline="30000" dirty="0">
                <a:solidFill>
                  <a:srgbClr val="000000"/>
                </a:solidFill>
                <a:effectLst/>
                <a:latin typeface="Calibri" panose="020F0502020204030204" pitchFamily="34" charset="0"/>
              </a:rPr>
              <a:t>Def</a:t>
            </a:r>
            <a:r>
              <a:rPr lang="en-GB" sz="1200" b="0" i="0" dirty="0">
                <a:solidFill>
                  <a:srgbClr val="000000"/>
                </a:solidFill>
                <a:effectLst/>
                <a:latin typeface="Calibri" panose="020F0502020204030204" pitchFamily="34" charset="0"/>
              </a:rPr>
              <a:t> This is asking investors for small amount of money for which they will receive a reward It can be hard to raise a lot of finance this way. A share of the profits may be given to the investors but there is no security required </a:t>
            </a:r>
            <a:endParaRPr lang="en-GB" sz="1200" b="0" i="0" dirty="0">
              <a:solidFill>
                <a:srgbClr val="000000"/>
              </a:solidFill>
              <a:effectLst/>
              <a:latin typeface="Segoe UI" panose="020B0502040204020203" pitchFamily="34" charset="0"/>
            </a:endParaRPr>
          </a:p>
          <a:p>
            <a:pPr>
              <a:lnSpc>
                <a:spcPct val="120000"/>
              </a:lnSpc>
              <a:spcBef>
                <a:spcPts val="0"/>
              </a:spcBef>
            </a:pPr>
            <a:endParaRPr lang="en-IE" sz="1200" dirty="0"/>
          </a:p>
        </p:txBody>
      </p:sp>
    </p:spTree>
    <p:extLst>
      <p:ext uri="{BB962C8B-B14F-4D97-AF65-F5344CB8AC3E}">
        <p14:creationId xmlns:p14="http://schemas.microsoft.com/office/powerpoint/2010/main" val="3072321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E2C09-C770-4BCA-BA67-687B65292F18}"/>
              </a:ext>
            </a:extLst>
          </p:cNvPr>
          <p:cNvSpPr>
            <a:spLocks noGrp="1"/>
          </p:cNvSpPr>
          <p:nvPr>
            <p:ph type="title"/>
          </p:nvPr>
        </p:nvSpPr>
        <p:spPr>
          <a:xfrm>
            <a:off x="1136428" y="627564"/>
            <a:ext cx="7474172" cy="1325563"/>
          </a:xfrm>
        </p:spPr>
        <p:txBody>
          <a:bodyPr>
            <a:normAutofit/>
          </a:bodyPr>
          <a:lstStyle/>
          <a:p>
            <a:r>
              <a:rPr lang="en-IE" dirty="0"/>
              <a:t>Slide 6</a:t>
            </a:r>
          </a:p>
        </p:txBody>
      </p:sp>
      <p:sp>
        <p:nvSpPr>
          <p:cNvPr id="3" name="Content Placeholder 2">
            <a:extLst>
              <a:ext uri="{FF2B5EF4-FFF2-40B4-BE49-F238E27FC236}">
                <a16:creationId xmlns:a16="http://schemas.microsoft.com/office/drawing/2014/main" id="{200AC01E-D23C-485C-A58B-308C25A570A3}"/>
              </a:ext>
            </a:extLst>
          </p:cNvPr>
          <p:cNvSpPr>
            <a:spLocks noGrp="1"/>
          </p:cNvSpPr>
          <p:nvPr>
            <p:ph idx="1"/>
          </p:nvPr>
        </p:nvSpPr>
        <p:spPr>
          <a:xfrm>
            <a:off x="1136429" y="2278173"/>
            <a:ext cx="6467867" cy="3450613"/>
          </a:xfrm>
        </p:spPr>
        <p:txBody>
          <a:bodyPr anchor="ctr">
            <a:normAutofit/>
          </a:bodyPr>
          <a:lstStyle/>
          <a:p>
            <a:pPr marL="0" indent="0">
              <a:buNone/>
            </a:pPr>
            <a:r>
              <a:rPr lang="en-IE" sz="2400" dirty="0">
                <a:hlinkClick r:id="rId2" action="ppaction://hlinksldjump"/>
              </a:rPr>
              <a:t>Question 1</a:t>
            </a:r>
            <a:endParaRPr lang="en-IE" sz="2400" dirty="0"/>
          </a:p>
          <a:p>
            <a:pPr marL="0" indent="0">
              <a:buNone/>
            </a:pPr>
            <a:r>
              <a:rPr lang="en-IE" sz="2400" dirty="0">
                <a:hlinkClick r:id="rId3" action="ppaction://hlinksldjump"/>
              </a:rPr>
              <a:t>Question 2</a:t>
            </a:r>
            <a:endParaRPr lang="en-IE" sz="2400" dirty="0"/>
          </a:p>
          <a:p>
            <a:pPr marL="0" indent="0">
              <a:buNone/>
            </a:pPr>
            <a:r>
              <a:rPr lang="en-IE" sz="2400" dirty="0">
                <a:hlinkClick r:id="rId4" action="ppaction://hlinksldjump"/>
              </a:rPr>
              <a:t>Question 3</a:t>
            </a:r>
            <a:endParaRPr lang="en-IE" sz="2400" dirty="0"/>
          </a:p>
          <a:p>
            <a:pPr marL="0" indent="0">
              <a:buNone/>
            </a:pPr>
            <a:r>
              <a:rPr lang="en-IE" sz="2400" dirty="0">
                <a:hlinkClick r:id="rId5" action="ppaction://hlinksldjump"/>
              </a:rPr>
              <a:t>Question 4</a:t>
            </a:r>
            <a:endParaRPr lang="en-IE" sz="2400" dirty="0"/>
          </a:p>
          <a:p>
            <a:pPr marL="0" indent="0">
              <a:buNone/>
            </a:pPr>
            <a:r>
              <a:rPr lang="en-IE" sz="2400" dirty="0">
                <a:hlinkClick r:id="rId6" action="ppaction://hlinksldjump"/>
              </a:rPr>
              <a:t>Question 5</a:t>
            </a:r>
            <a:endParaRPr lang="en-IE" sz="2400" dirty="0"/>
          </a:p>
          <a:p>
            <a:pPr marL="0" indent="0">
              <a:buNone/>
            </a:pPr>
            <a:r>
              <a:rPr lang="en-IE" sz="2400" dirty="0">
                <a:hlinkClick r:id="rId7" action="ppaction://hlinksldjump"/>
              </a:rPr>
              <a:t>Question 6</a:t>
            </a:r>
            <a:endParaRPr lang="en-IE" sz="2400" dirty="0"/>
          </a:p>
          <a:p>
            <a:pPr marL="0" indent="0">
              <a:buNone/>
            </a:pPr>
            <a:endParaRPr lang="en-IE" sz="2400" dirty="0"/>
          </a:p>
          <a:p>
            <a:pPr marL="0" indent="0">
              <a:buNone/>
            </a:pPr>
            <a:endParaRPr lang="en-IE" sz="2400" dirty="0"/>
          </a:p>
        </p:txBody>
      </p:sp>
      <p:sp>
        <p:nvSpPr>
          <p:cNvPr id="11" name="Rectangle 1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c 4" descr="Window with solid fill">
            <a:hlinkClick r:id="rId8" action="ppaction://hlinksldjump"/>
            <a:extLst>
              <a:ext uri="{FF2B5EF4-FFF2-40B4-BE49-F238E27FC236}">
                <a16:creationId xmlns:a16="http://schemas.microsoft.com/office/drawing/2014/main" id="{DDDF9A6C-4C26-4E42-9A72-4D8C3DF69CF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413987" y="2857501"/>
            <a:ext cx="1142998" cy="1142998"/>
          </a:xfrm>
          <a:prstGeom prst="rect">
            <a:avLst/>
          </a:prstGeom>
        </p:spPr>
      </p:pic>
      <p:sp>
        <p:nvSpPr>
          <p:cNvPr id="6" name="Arrow: Left 5">
            <a:extLst>
              <a:ext uri="{FF2B5EF4-FFF2-40B4-BE49-F238E27FC236}">
                <a16:creationId xmlns:a16="http://schemas.microsoft.com/office/drawing/2014/main" id="{66D4B277-3417-4EA0-923F-4ACC12657009}"/>
              </a:ext>
            </a:extLst>
          </p:cNvPr>
          <p:cNvSpPr/>
          <p:nvPr/>
        </p:nvSpPr>
        <p:spPr>
          <a:xfrm flipH="1">
            <a:off x="6395400" y="2708999"/>
            <a:ext cx="2520000" cy="1440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IE" sz="1600" dirty="0">
                <a:latin typeface="Comic Sans MS" panose="030F0702030302020204" pitchFamily="66" charset="0"/>
              </a:rPr>
              <a:t>Click Here for the Home Page</a:t>
            </a:r>
          </a:p>
        </p:txBody>
      </p:sp>
    </p:spTree>
    <p:extLst>
      <p:ext uri="{BB962C8B-B14F-4D97-AF65-F5344CB8AC3E}">
        <p14:creationId xmlns:p14="http://schemas.microsoft.com/office/powerpoint/2010/main" val="42840647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emplates xmlns="7775840c-38bb-4d58-a071-767e4ebdc270" xsi:nil="true"/>
    <Has_Teacher_Only_SectionGroup xmlns="7775840c-38bb-4d58-a071-767e4ebdc270" xsi:nil="true"/>
    <Is_Collaboration_Space_Locked xmlns="7775840c-38bb-4d58-a071-767e4ebdc270" xsi:nil="true"/>
    <Self_Registration_Enabled xmlns="7775840c-38bb-4d58-a071-767e4ebdc270" xsi:nil="true"/>
    <Teachers xmlns="7775840c-38bb-4d58-a071-767e4ebdc270">
      <UserInfo>
        <DisplayName/>
        <AccountId xsi:nil="true"/>
        <AccountType/>
      </UserInfo>
    </Teachers>
    <Distribution_Groups xmlns="7775840c-38bb-4d58-a071-767e4ebdc270" xsi:nil="true"/>
    <DefaultSectionNames xmlns="7775840c-38bb-4d58-a071-767e4ebdc270" xsi:nil="true"/>
    <CultureName xmlns="7775840c-38bb-4d58-a071-767e4ebdc270" xsi:nil="true"/>
    <Invited_Teachers xmlns="7775840c-38bb-4d58-a071-767e4ebdc270" xsi:nil="true"/>
    <Invited_Students xmlns="7775840c-38bb-4d58-a071-767e4ebdc270" xsi:nil="true"/>
    <IsNotebookLocked xmlns="7775840c-38bb-4d58-a071-767e4ebdc270" xsi:nil="true"/>
    <LMS_Mappings xmlns="7775840c-38bb-4d58-a071-767e4ebdc270" xsi:nil="true"/>
    <FolderType xmlns="7775840c-38bb-4d58-a071-767e4ebdc270" xsi:nil="true"/>
    <Owner xmlns="7775840c-38bb-4d58-a071-767e4ebdc270">
      <UserInfo>
        <DisplayName/>
        <AccountId xsi:nil="true"/>
        <AccountType/>
      </UserInfo>
    </Owner>
    <Students xmlns="7775840c-38bb-4d58-a071-767e4ebdc270">
      <UserInfo>
        <DisplayName/>
        <AccountId xsi:nil="true"/>
        <AccountType/>
      </UserInfo>
    </Students>
    <AppVersion xmlns="7775840c-38bb-4d58-a071-767e4ebdc270" xsi:nil="true"/>
    <Teams_Channel_Section_Location xmlns="7775840c-38bb-4d58-a071-767e4ebdc270" xsi:nil="true"/>
    <Math_Settings xmlns="7775840c-38bb-4d58-a071-767e4ebdc270" xsi:nil="true"/>
    <NotebookType xmlns="7775840c-38bb-4d58-a071-767e4ebdc270" xsi:nil="true"/>
    <Student_Groups xmlns="7775840c-38bb-4d58-a071-767e4ebdc270">
      <UserInfo>
        <DisplayName/>
        <AccountId xsi:nil="true"/>
        <AccountType/>
      </UserInfo>
    </Student_Groups>
    <TeamsChannelId xmlns="7775840c-38bb-4d58-a071-767e4ebdc270"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304E610CAA6004C98A54CA67EF26E46" ma:contentTypeVersion="33" ma:contentTypeDescription="Create a new document." ma:contentTypeScope="" ma:versionID="407dd3619d9794fc345e20301531b916">
  <xsd:schema xmlns:xsd="http://www.w3.org/2001/XMLSchema" xmlns:xs="http://www.w3.org/2001/XMLSchema" xmlns:p="http://schemas.microsoft.com/office/2006/metadata/properties" xmlns:ns3="7775840c-38bb-4d58-a071-767e4ebdc270" xmlns:ns4="aa7c2ba6-4f63-4cc3-9422-ba9ac4d33c16" targetNamespace="http://schemas.microsoft.com/office/2006/metadata/properties" ma:root="true" ma:fieldsID="7287b576655f44c20eb3a5dac4b0ac46" ns3:_="" ns4:_="">
    <xsd:import namespace="7775840c-38bb-4d58-a071-767e4ebdc270"/>
    <xsd:import namespace="aa7c2ba6-4f63-4cc3-9422-ba9ac4d33c16"/>
    <xsd:element name="properties">
      <xsd:complexType>
        <xsd:sequence>
          <xsd:element name="documentManagement">
            <xsd:complexType>
              <xsd:all>
                <xsd:element ref="ns3:MediaServiceMetadata" minOccurs="0"/>
                <xsd:element ref="ns3:MediaServiceFastMetadata" minOccurs="0"/>
                <xsd:element ref="ns3:NotebookType" minOccurs="0"/>
                <xsd:element ref="ns3:FolderType" minOccurs="0"/>
                <xsd:element ref="ns3:CultureName" minOccurs="0"/>
                <xsd:element ref="ns3:AppVersion" minOccurs="0"/>
                <xsd:element ref="ns3:TeamsChannelId" minOccurs="0"/>
                <xsd:element ref="ns3:Owner" minOccurs="0"/>
                <xsd:element ref="ns3:DefaultSectionNames" minOccurs="0"/>
                <xsd:element ref="ns3:Templates" minOccurs="0"/>
                <xsd:element ref="ns3:Teachers" minOccurs="0"/>
                <xsd:element ref="ns3:Students" minOccurs="0"/>
                <xsd:element ref="ns3:Student_Groups" minOccurs="0"/>
                <xsd:element ref="ns3:Invited_Teachers" minOccurs="0"/>
                <xsd:element ref="ns3:Invited_Students" minOccurs="0"/>
                <xsd:element ref="ns3:Self_Registration_Enabled" minOccurs="0"/>
                <xsd:element ref="ns3:Has_Teacher_Only_SectionGroup" minOccurs="0"/>
                <xsd:element ref="ns3:Is_Collaboration_Space_Locked" minOccurs="0"/>
                <xsd:element ref="ns3:IsNotebookLocked" minOccurs="0"/>
                <xsd:element ref="ns4:SharedWithUsers" minOccurs="0"/>
                <xsd:element ref="ns4:SharedWithDetails" minOccurs="0"/>
                <xsd:element ref="ns4:SharingHintHash" minOccurs="0"/>
                <xsd:element ref="ns3:MediaServiceDateTaken" minOccurs="0"/>
                <xsd:element ref="ns3:Math_Settings" minOccurs="0"/>
                <xsd:element ref="ns3:Distribution_Groups" minOccurs="0"/>
                <xsd:element ref="ns3:LMS_Mappings"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Teams_Channel_Section_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775840c-38bb-4d58-a071-767e4ebdc27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NotebookType" ma:index="10" nillable="true" ma:displayName="Notebook Type" ma:internalName="NotebookType">
      <xsd:simpleType>
        <xsd:restriction base="dms:Text"/>
      </xsd:simpleType>
    </xsd:element>
    <xsd:element name="FolderType" ma:index="11" nillable="true" ma:displayName="Folder Type" ma:internalName="FolderType">
      <xsd:simpleType>
        <xsd:restriction base="dms:Text"/>
      </xsd:simpleType>
    </xsd:element>
    <xsd:element name="CultureName" ma:index="12" nillable="true" ma:displayName="Culture Name" ma:internalName="CultureName">
      <xsd:simpleType>
        <xsd:restriction base="dms:Text"/>
      </xsd:simpleType>
    </xsd:element>
    <xsd:element name="AppVersion" ma:index="13" nillable="true" ma:displayName="App Version" ma:internalName="AppVersion">
      <xsd:simpleType>
        <xsd:restriction base="dms:Text"/>
      </xsd:simpleType>
    </xsd:element>
    <xsd:element name="TeamsChannelId" ma:index="14" nillable="true" ma:displayName="Teams Channel Id" ma:internalName="TeamsChannelId">
      <xsd:simpleType>
        <xsd:restriction base="dms:Text"/>
      </xsd:simpleType>
    </xsd:element>
    <xsd:element name="Owner" ma:index="15"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6" nillable="true" ma:displayName="Default Section Names" ma:internalName="DefaultSectionNames">
      <xsd:simpleType>
        <xsd:restriction base="dms:Note">
          <xsd:maxLength value="255"/>
        </xsd:restriction>
      </xsd:simpleType>
    </xsd:element>
    <xsd:element name="Templates" ma:index="17" nillable="true" ma:displayName="Templates" ma:internalName="Templates">
      <xsd:simpleType>
        <xsd:restriction base="dms:Note">
          <xsd:maxLength value="255"/>
        </xsd:restriction>
      </xsd:simpleType>
    </xsd:element>
    <xsd:element name="Teachers" ma:index="18"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9"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0"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1" nillable="true" ma:displayName="Invited Teachers" ma:internalName="Invited_Teachers">
      <xsd:simpleType>
        <xsd:restriction base="dms:Note">
          <xsd:maxLength value="255"/>
        </xsd:restriction>
      </xsd:simpleType>
    </xsd:element>
    <xsd:element name="Invited_Students" ma:index="22" nillable="true" ma:displayName="Invited Students" ma:internalName="Invited_Students">
      <xsd:simpleType>
        <xsd:restriction base="dms:Note">
          <xsd:maxLength value="255"/>
        </xsd:restriction>
      </xsd:simpleType>
    </xsd:element>
    <xsd:element name="Self_Registration_Enabled" ma:index="23" nillable="true" ma:displayName="Self Registration Enabled" ma:internalName="Self_Registration_Enabled">
      <xsd:simpleType>
        <xsd:restriction base="dms:Boolean"/>
      </xsd:simpleType>
    </xsd:element>
    <xsd:element name="Has_Teacher_Only_SectionGroup" ma:index="24" nillable="true" ma:displayName="Has Teacher Only SectionGroup" ma:internalName="Has_Teacher_Only_SectionGroup">
      <xsd:simpleType>
        <xsd:restriction base="dms:Boolean"/>
      </xsd:simpleType>
    </xsd:element>
    <xsd:element name="Is_Collaboration_Space_Locked" ma:index="25" nillable="true" ma:displayName="Is Collaboration Space Locked" ma:internalName="Is_Collaboration_Space_Locked">
      <xsd:simpleType>
        <xsd:restriction base="dms:Boolean"/>
      </xsd:simpleType>
    </xsd:element>
    <xsd:element name="IsNotebookLocked" ma:index="26" nillable="true" ma:displayName="Is Notebook Locked" ma:internalName="IsNotebookLocked">
      <xsd:simpleType>
        <xsd:restriction base="dms:Boolean"/>
      </xsd:simpleType>
    </xsd:element>
    <xsd:element name="MediaServiceDateTaken" ma:index="30" nillable="true" ma:displayName="MediaServiceDateTaken" ma:hidden="true" ma:internalName="MediaServiceDateTaken" ma:readOnly="true">
      <xsd:simpleType>
        <xsd:restriction base="dms:Text"/>
      </xsd:simpleType>
    </xsd:element>
    <xsd:element name="Math_Settings" ma:index="31" nillable="true" ma:displayName="Math Settings" ma:internalName="Math_Settings">
      <xsd:simpleType>
        <xsd:restriction base="dms:Text"/>
      </xsd:simpleType>
    </xsd:element>
    <xsd:element name="Distribution_Groups" ma:index="32" nillable="true" ma:displayName="Distribution Groups" ma:internalName="Distribution_Groups">
      <xsd:simpleType>
        <xsd:restriction base="dms:Note">
          <xsd:maxLength value="255"/>
        </xsd:restriction>
      </xsd:simpleType>
    </xsd:element>
    <xsd:element name="LMS_Mappings" ma:index="33" nillable="true" ma:displayName="LMS Mappings" ma:internalName="LMS_Mappings">
      <xsd:simpleType>
        <xsd:restriction base="dms:Note">
          <xsd:maxLength value="255"/>
        </xsd:restriction>
      </xsd:simpleType>
    </xsd:element>
    <xsd:element name="MediaServiceAutoKeyPoints" ma:index="34" nillable="true" ma:displayName="MediaServiceAutoKeyPoints" ma:hidden="true" ma:internalName="MediaServiceAutoKeyPoints" ma:readOnly="true">
      <xsd:simpleType>
        <xsd:restriction base="dms:Note"/>
      </xsd:simpleType>
    </xsd:element>
    <xsd:element name="MediaServiceKeyPoints" ma:index="35" nillable="true" ma:displayName="KeyPoints" ma:internalName="MediaServiceKeyPoints" ma:readOnly="true">
      <xsd:simpleType>
        <xsd:restriction base="dms:Note">
          <xsd:maxLength value="255"/>
        </xsd:restriction>
      </xsd:simpleType>
    </xsd:element>
    <xsd:element name="MediaServiceAutoTags" ma:index="36" nillable="true" ma:displayName="Tags" ma:internalName="MediaServiceAutoTags" ma:readOnly="true">
      <xsd:simpleType>
        <xsd:restriction base="dms:Text"/>
      </xsd:simpleType>
    </xsd:element>
    <xsd:element name="MediaServiceOCR" ma:index="37" nillable="true" ma:displayName="Extracted Text" ma:internalName="MediaServiceOCR" ma:readOnly="true">
      <xsd:simpleType>
        <xsd:restriction base="dms:Note">
          <xsd:maxLength value="255"/>
        </xsd:restriction>
      </xsd:simpleType>
    </xsd:element>
    <xsd:element name="MediaServiceGenerationTime" ma:index="38" nillable="true" ma:displayName="MediaServiceGenerationTime" ma:hidden="true" ma:internalName="MediaServiceGenerationTime" ma:readOnly="true">
      <xsd:simpleType>
        <xsd:restriction base="dms:Text"/>
      </xsd:simpleType>
    </xsd:element>
    <xsd:element name="MediaServiceEventHashCode" ma:index="39" nillable="true" ma:displayName="MediaServiceEventHashCode" ma:hidden="true" ma:internalName="MediaServiceEventHashCode" ma:readOnly="true">
      <xsd:simpleType>
        <xsd:restriction base="dms:Text"/>
      </xsd:simpleType>
    </xsd:element>
    <xsd:element name="Teams_Channel_Section_Location" ma:index="40" nillable="true" ma:displayName="Teams Channel Section Location" ma:internalName="Teams_Channel_Section_Loca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a7c2ba6-4f63-4cc3-9422-ba9ac4d33c16" elementFormDefault="qualified">
    <xsd:import namespace="http://schemas.microsoft.com/office/2006/documentManagement/types"/>
    <xsd:import namespace="http://schemas.microsoft.com/office/infopath/2007/PartnerControls"/>
    <xsd:element name="SharedWithUsers" ma:index="2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8" nillable="true" ma:displayName="Shared With Details" ma:internalName="SharedWithDetails" ma:readOnly="true">
      <xsd:simpleType>
        <xsd:restriction base="dms:Note">
          <xsd:maxLength value="255"/>
        </xsd:restriction>
      </xsd:simpleType>
    </xsd:element>
    <xsd:element name="SharingHintHash" ma:index="2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00CB591-8C53-4253-AFFA-5518D05B9A3E}">
  <ds:schemaRefs>
    <ds:schemaRef ds:uri="http://www.w3.org/XML/1998/namespace"/>
    <ds:schemaRef ds:uri="http://purl.org/dc/terms/"/>
    <ds:schemaRef ds:uri="aa7c2ba6-4f63-4cc3-9422-ba9ac4d33c16"/>
    <ds:schemaRef ds:uri="7775840c-38bb-4d58-a071-767e4ebdc270"/>
    <ds:schemaRef ds:uri="http://schemas.microsoft.com/office/2006/documentManagement/types"/>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3E8C1AD0-5F9E-4D74-84A8-960DD8681E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775840c-38bb-4d58-a071-767e4ebdc270"/>
    <ds:schemaRef ds:uri="aa7c2ba6-4f63-4cc3-9422-ba9ac4d33c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EEA0328-E42A-4781-B78F-3A61C843E37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935</TotalTime>
  <Words>5600</Words>
  <Application>Microsoft Office PowerPoint</Application>
  <PresentationFormat>Widescreen</PresentationFormat>
  <Paragraphs>615</Paragraphs>
  <Slides>81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81</vt:i4>
      </vt:variant>
    </vt:vector>
  </HeadingPairs>
  <TitlesOfParts>
    <vt:vector size="88" baseType="lpstr">
      <vt:lpstr>Arial</vt:lpstr>
      <vt:lpstr>Calibri</vt:lpstr>
      <vt:lpstr>Calibri Light</vt:lpstr>
      <vt:lpstr>Comic Sans MS</vt:lpstr>
      <vt:lpstr>Segoe UI</vt:lpstr>
      <vt:lpstr>WordVisi_MSFontService</vt:lpstr>
      <vt:lpstr>Office Theme</vt:lpstr>
      <vt:lpstr>Quiz (Dice)</vt:lpstr>
      <vt:lpstr>Game instruction</vt:lpstr>
      <vt:lpstr>Home Page</vt:lpstr>
      <vt:lpstr>Slide 1 - Second dice rolled</vt:lpstr>
      <vt:lpstr>Slide 2 - Second dice rolled</vt:lpstr>
      <vt:lpstr>Slide 3 – Second dice rolled</vt:lpstr>
      <vt:lpstr>Slide 4 – Second dice rolled</vt:lpstr>
      <vt:lpstr>Slide 5 – Second dice rolled</vt:lpstr>
      <vt:lpstr>Slide 6</vt:lpstr>
      <vt:lpstr>Slide 1 – Question 1  (3 Marks)  (LO 2.1)</vt:lpstr>
      <vt:lpstr>Slide 1 – Answer Question 1</vt:lpstr>
      <vt:lpstr>Slide 1 – Question 2  (2 Marks)  (LO 2.1)</vt:lpstr>
      <vt:lpstr>Slide 1 – Answer Question 2</vt:lpstr>
      <vt:lpstr>Slide 1 – Question 3  (6 Marks)  (LO 2.1)</vt:lpstr>
      <vt:lpstr>Slide 1 – Answer Question 3</vt:lpstr>
      <vt:lpstr>Slide 1 – Question 4 (4 Marks) (LO 2.2)</vt:lpstr>
      <vt:lpstr>Slide 1 – Answer Question 4</vt:lpstr>
      <vt:lpstr>Slide 1 – Question 5  (4 Marks)  (LO 2.2)</vt:lpstr>
      <vt:lpstr>Slide 1 – Answer Question 5</vt:lpstr>
      <vt:lpstr>Slide 1 – Question 6  (4 marks)  (LO 2.3)</vt:lpstr>
      <vt:lpstr>Slide 1 – Answer Question 6</vt:lpstr>
      <vt:lpstr>Slide 2 - Question 1  (3 Marks)  (LO 2.3) </vt:lpstr>
      <vt:lpstr>Slide 2 – Answer Question 1</vt:lpstr>
      <vt:lpstr>Slide 2 – Question 2  (6 Marks)  (LO 2.3)</vt:lpstr>
      <vt:lpstr>Slide 2 – Answer Question 2</vt:lpstr>
      <vt:lpstr>Slide 2 – Question 3  (6 Marks)  (LO 2.3)</vt:lpstr>
      <vt:lpstr>Slide 2 – Answer Question 3</vt:lpstr>
      <vt:lpstr>Slide 2 – Question 4  (2 Marks)  (LO 2.3)</vt:lpstr>
      <vt:lpstr>Slide 2 – Answer Question 4</vt:lpstr>
      <vt:lpstr>Slide 2 – Questions 5  (4 Marks)  (LO 2.4)</vt:lpstr>
      <vt:lpstr>Slide 2 – Answer Question 5</vt:lpstr>
      <vt:lpstr>Slide 2 – Question 6  (4 Marks)  (LO 2.4)</vt:lpstr>
      <vt:lpstr>Slide 2 – Answer Question 6</vt:lpstr>
      <vt:lpstr>Slide 3 – Question 1  (3 Marks)  (LO 2.4) </vt:lpstr>
      <vt:lpstr>Slide 3 – Answer Question 1</vt:lpstr>
      <vt:lpstr>Slide 3 – Question 2  (4 Marks)  (LO 2.4)</vt:lpstr>
      <vt:lpstr>Slide 3 – Answer Question 2</vt:lpstr>
      <vt:lpstr>Slide 3 – Question 3  (6 Marks)  (LO 2.4)</vt:lpstr>
      <vt:lpstr>Slide 3 – Answer Question 3</vt:lpstr>
      <vt:lpstr>Slide 3 – Question 4  (6 Marks)  (LO 2.5)</vt:lpstr>
      <vt:lpstr>Slide 3 – Answer Question 4</vt:lpstr>
      <vt:lpstr>Slide 3 – Question 5  (6 Marks)  (LO 2.5)</vt:lpstr>
      <vt:lpstr>Slide 3 – Answer Number 5</vt:lpstr>
      <vt:lpstr>Slide 3 – Question 6  (6 Marks)  (LO 2.5)</vt:lpstr>
      <vt:lpstr>Slide 3 – Question Number 6</vt:lpstr>
      <vt:lpstr>Slide 4 – Question 1  (4 Marks)  (LO 2.6) </vt:lpstr>
      <vt:lpstr>Slide 4 – Answer Question 1</vt:lpstr>
      <vt:lpstr>Slide 4 – Question 2  (6 Marks)  (LO 2.6)</vt:lpstr>
      <vt:lpstr>Slide 4 – Answer Question 2</vt:lpstr>
      <vt:lpstr>Slide 4 – Number 3  (6 Marks)  (LO 2.6)</vt:lpstr>
      <vt:lpstr>Slide 4 – Answer Question 3</vt:lpstr>
      <vt:lpstr>Slide 4 – Number 4  (3 Marks)  (LO 2.7)</vt:lpstr>
      <vt:lpstr>Slide 4 – Answer Question 4</vt:lpstr>
      <vt:lpstr>Slide 4 – Question 5  (4 Marks)  (LO 2.7)</vt:lpstr>
      <vt:lpstr>Slide 4 – Answer Question 5</vt:lpstr>
      <vt:lpstr>Slide 4 – Number 6  (6 marks) (LO 2.7)</vt:lpstr>
      <vt:lpstr>Slide 4 – Answer Question 6</vt:lpstr>
      <vt:lpstr>Slide 5 – Question 1  (6 Marks)  (LO 2.8) </vt:lpstr>
      <vt:lpstr>Slide 5 – Answer Question 1</vt:lpstr>
      <vt:lpstr>Slide 5 – Question 2 (8 Marks) (LO 2.8)</vt:lpstr>
      <vt:lpstr>Slide 5 – Answer Question 2</vt:lpstr>
      <vt:lpstr>Slide 5 – Question 3  (5 Marks)  (LO 2.8)</vt:lpstr>
      <vt:lpstr>Slide 5 – Answer Question 3</vt:lpstr>
      <vt:lpstr>Slide 5 – Question 4  (6 Marks)  (LO 2.8)</vt:lpstr>
      <vt:lpstr>Slide 5 – Answer Question 4</vt:lpstr>
      <vt:lpstr>Slide 5 – Question 5  (5 Marks)  (LO 2.8)</vt:lpstr>
      <vt:lpstr>Slide 5 – Answer Question 5</vt:lpstr>
      <vt:lpstr>Slide 5 – Question 6  (5 marks) (LO 2.9)</vt:lpstr>
      <vt:lpstr>Slide 5 – Answer Number 6</vt:lpstr>
      <vt:lpstr>Slide 6 – Question 1  (4 Marks)  (LO 2.9) </vt:lpstr>
      <vt:lpstr>Slide 6 – Answer Questions 1</vt:lpstr>
      <vt:lpstr>Slide 6 – Question 2  (4 Marks)  (LO 2.9)</vt:lpstr>
      <vt:lpstr>Slide 6 – Answer Question 2</vt:lpstr>
      <vt:lpstr>Slide 6 – Question 3  (6 Marks)  (LO 2.11)</vt:lpstr>
      <vt:lpstr>Slide 6 – Answer Number 3</vt:lpstr>
      <vt:lpstr>Slide 6 – Question 4  (6 Marks)  (LO 2.11)</vt:lpstr>
      <vt:lpstr>Slide 6 – Answer Question 4</vt:lpstr>
      <vt:lpstr>Slide 6 – Question 5  (6 Marks)  (LO 2.11)</vt:lpstr>
      <vt:lpstr>Slide 6 – Answer Question 5</vt:lpstr>
      <vt:lpstr>Slide 6 – Question 6  (6 marks)  (LO 2.11)</vt:lpstr>
      <vt:lpstr>Slide 6 – Answer Number 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Quiz (Dice)</dc:title>
  <dc:creator>Jason Ryan</dc:creator>
  <cp:lastModifiedBy>Jason Ryan</cp:lastModifiedBy>
  <cp:revision>20</cp:revision>
  <dcterms:created xsi:type="dcterms:W3CDTF">2021-01-31T21:37:51Z</dcterms:created>
  <dcterms:modified xsi:type="dcterms:W3CDTF">2021-03-18T10:04:45Z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0x0101008304E610CAA6004C98A54CA67EF26E46</vt:lpwstr>
  </property>
</Properties>
</file>